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00" r:id="rId2"/>
  </p:sldMasterIdLst>
  <p:notesMasterIdLst>
    <p:notesMasterId r:id="rId25"/>
  </p:notesMasterIdLst>
  <p:sldIdLst>
    <p:sldId id="256" r:id="rId3"/>
    <p:sldId id="257" r:id="rId4"/>
    <p:sldId id="264" r:id="rId5"/>
    <p:sldId id="265" r:id="rId6"/>
    <p:sldId id="280" r:id="rId7"/>
    <p:sldId id="276" r:id="rId8"/>
    <p:sldId id="281" r:id="rId9"/>
    <p:sldId id="278" r:id="rId10"/>
    <p:sldId id="279" r:id="rId11"/>
    <p:sldId id="268" r:id="rId12"/>
    <p:sldId id="269" r:id="rId13"/>
    <p:sldId id="270" r:id="rId14"/>
    <p:sldId id="266" r:id="rId15"/>
    <p:sldId id="271" r:id="rId16"/>
    <p:sldId id="272" r:id="rId17"/>
    <p:sldId id="273" r:id="rId18"/>
    <p:sldId id="274" r:id="rId19"/>
    <p:sldId id="259" r:id="rId20"/>
    <p:sldId id="258" r:id="rId21"/>
    <p:sldId id="260" r:id="rId22"/>
    <p:sldId id="275"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8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AF3F4A-5912-4F6E-93F6-F799F9800A38}" type="datetimeFigureOut">
              <a:rPr lang="en-AU" smtClean="0"/>
              <a:t>25/03/2019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C7D07-47C7-4ACE-86B6-54990E7021FF}" type="slidenum">
              <a:rPr lang="en-AU" smtClean="0"/>
              <a:t>‹#›</a:t>
            </a:fld>
            <a:endParaRPr lang="en-AU"/>
          </a:p>
        </p:txBody>
      </p:sp>
    </p:spTree>
    <p:extLst>
      <p:ext uri="{BB962C8B-B14F-4D97-AF65-F5344CB8AC3E}">
        <p14:creationId xmlns:p14="http://schemas.microsoft.com/office/powerpoint/2010/main" val="251055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This text is</a:t>
            </a:r>
            <a:r>
              <a:rPr lang="en-AU" baseline="0" dirty="0" smtClean="0"/>
              <a:t> directly from the COGNO grant application.</a:t>
            </a:r>
            <a:endParaRPr lang="en-AU" dirty="0" smtClean="0"/>
          </a:p>
          <a:p>
            <a:endParaRPr lang="en-AU" dirty="0"/>
          </a:p>
        </p:txBody>
      </p:sp>
      <p:sp>
        <p:nvSpPr>
          <p:cNvPr id="4" name="Slide Number Placeholder 3"/>
          <p:cNvSpPr>
            <a:spLocks noGrp="1"/>
          </p:cNvSpPr>
          <p:nvPr>
            <p:ph type="sldNum" sz="quarter" idx="10"/>
          </p:nvPr>
        </p:nvSpPr>
        <p:spPr/>
        <p:txBody>
          <a:bodyPr/>
          <a:lstStyle/>
          <a:p>
            <a:fld id="{96A463C5-31B5-4F95-B06E-2B90520AA74C}"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83477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609600" y="274639"/>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479830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D53DBE-2975-4485-979B-9B3BEA17F040}" type="datetimeFigureOut">
              <a:rPr lang="en-AU" smtClean="0"/>
              <a:t>25/03/2019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427779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53DBE-2975-4485-979B-9B3BEA17F040}" type="datetimeFigureOut">
              <a:rPr lang="en-AU" smtClean="0"/>
              <a:t>25/03/2019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986921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4D53DBE-2975-4485-979B-9B3BEA17F040}" type="datetimeFigureOut">
              <a:rPr lang="en-AU" smtClean="0"/>
              <a:t>25/03/2019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2265021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4D53DBE-2975-4485-979B-9B3BEA17F040}" type="datetimeFigureOut">
              <a:rPr lang="en-AU" smtClean="0"/>
              <a:t>25/03/2019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4280356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4D53DBE-2975-4485-979B-9B3BEA17F040}" type="datetimeFigureOut">
              <a:rPr lang="en-AU" smtClean="0"/>
              <a:t>25/03/2019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217370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3DBE-2975-4485-979B-9B3BEA17F040}" type="datetimeFigureOut">
              <a:rPr lang="en-AU" smtClean="0"/>
              <a:t>25/03/2019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169058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53DBE-2975-4485-979B-9B3BEA17F040}" type="datetimeFigureOut">
              <a:rPr lang="en-AU" smtClean="0"/>
              <a:t>25/03/2019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1110023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53DBE-2975-4485-979B-9B3BEA17F040}" type="datetimeFigureOut">
              <a:rPr lang="en-AU" smtClean="0"/>
              <a:t>25/03/2019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2199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D53DBE-2975-4485-979B-9B3BEA17F040}" type="datetimeFigureOut">
              <a:rPr lang="en-AU" smtClean="0"/>
              <a:t>25/03/2019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131500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4D53DBE-2975-4485-979B-9B3BEA17F040}" type="datetimeFigureOut">
              <a:rPr lang="en-AU" smtClean="0"/>
              <a:t>25/03/2019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397921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lstStyle>
            <a:lvl1pPr>
              <a:defRPr>
                <a:latin typeface="Arial" panose="020B0604020202020204" pitchFamily="34" charset="0"/>
                <a:cs typeface="Arial" panose="020B0604020202020204" pitchFamily="34" charset="0"/>
              </a:defRPr>
            </a:lvl1pPr>
          </a:lstStyle>
          <a:p>
            <a:endParaRPr lang="en-AU" dirty="0"/>
          </a:p>
        </p:txBody>
      </p:sp>
      <p:sp>
        <p:nvSpPr>
          <p:cNvPr id="4" name="Title 1"/>
          <p:cNvSpPr>
            <a:spLocks noGrp="1"/>
          </p:cNvSpPr>
          <p:nvPr>
            <p:ph type="title"/>
          </p:nvPr>
        </p:nvSpPr>
        <p:spPr>
          <a:xfrm>
            <a:off x="609600" y="274639"/>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0296982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3" name="Title 1"/>
          <p:cNvSpPr txBox="1">
            <a:spLocks/>
          </p:cNvSpPr>
          <p:nvPr userDrawn="1"/>
        </p:nvSpPr>
        <p:spPr>
          <a:xfrm>
            <a:off x="914400" y="2130426"/>
            <a:ext cx="10363200" cy="1470025"/>
          </a:xfrm>
          <a:prstGeom prst="rect">
            <a:avLst/>
          </a:prstGeom>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endParaRPr lang="en-AU" sz="5867" dirty="0">
              <a:solidFill>
                <a:sysClr val="windowText" lastClr="000000"/>
              </a:solidFill>
              <a:latin typeface="Arial"/>
            </a:endParaRPr>
          </a:p>
        </p:txBody>
      </p:sp>
      <p:sp>
        <p:nvSpPr>
          <p:cNvPr id="4" name="Title 1"/>
          <p:cNvSpPr>
            <a:spLocks noGrp="1"/>
          </p:cNvSpPr>
          <p:nvPr>
            <p:ph type="ctrTitle"/>
          </p:nvPr>
        </p:nvSpPr>
        <p:spPr>
          <a:xfrm>
            <a:off x="1117600" y="2282826"/>
            <a:ext cx="10363200" cy="1470025"/>
          </a:xfrm>
          <a:prstGeom prst="rect">
            <a:avLst/>
          </a:prstGeom>
        </p:spPr>
        <p:txBody>
          <a:bodyPr anchor="ctr"/>
          <a:lstStyle>
            <a:lvl1pPr>
              <a:defRPr>
                <a:latin typeface="Arial" panose="020B0604020202020204" pitchFamily="34" charset="0"/>
                <a:cs typeface="Arial" panose="020B0604020202020204" pitchFamily="34" charset="0"/>
              </a:defRPr>
            </a:lvl1pPr>
          </a:lstStyle>
          <a:p>
            <a:endParaRPr lang="en-AU" dirty="0"/>
          </a:p>
        </p:txBody>
      </p:sp>
      <p:sp>
        <p:nvSpPr>
          <p:cNvPr id="5" name="Subtitle 2"/>
          <p:cNvSpPr>
            <a:spLocks noGrp="1"/>
          </p:cNvSpPr>
          <p:nvPr>
            <p:ph type="subTitle" idx="1"/>
          </p:nvPr>
        </p:nvSpPr>
        <p:spPr>
          <a:xfrm>
            <a:off x="1828800" y="3886200"/>
            <a:ext cx="8534400" cy="1752600"/>
          </a:xfrm>
          <a:prstGeom prst="rect">
            <a:avLst/>
          </a:prstGeom>
        </p:spPr>
        <p:txBody>
          <a:bodyPr/>
          <a:lstStyle>
            <a:lvl1pPr marL="0" indent="0" algn="ctr" defTabSz="1219170" rtl="0" eaLnBrk="1" latinLnBrk="0" hangingPunct="1">
              <a:spcBef>
                <a:spcPct val="20000"/>
              </a:spcBef>
              <a:buFont typeface="Arial" pitchFamily="34" charset="0"/>
              <a:buNone/>
              <a:defRPr lang="en-AU" sz="4267" kern="1200" dirty="0">
                <a:solidFill>
                  <a:schemeClr val="tx1">
                    <a:tint val="75000"/>
                  </a:schemeClr>
                </a:solidFill>
                <a:latin typeface="Arial" panose="020B0604020202020204" pitchFamily="34" charset="0"/>
                <a:ea typeface="+mn-ea"/>
                <a:cs typeface="Arial" panose="020B0604020202020204" pitchFamily="34" charset="0"/>
              </a:defRPr>
            </a:lvl1pPr>
          </a:lstStyle>
          <a:p>
            <a:endParaRPr lang="en-AU" dirty="0"/>
          </a:p>
        </p:txBody>
      </p:sp>
    </p:spTree>
    <p:extLst>
      <p:ext uri="{BB962C8B-B14F-4D97-AF65-F5344CB8AC3E}">
        <p14:creationId xmlns:p14="http://schemas.microsoft.com/office/powerpoint/2010/main" val="413272883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963084" y="4406901"/>
            <a:ext cx="10363200" cy="1362075"/>
          </a:xfrm>
          <a:prstGeom prst="rect">
            <a:avLst/>
          </a:prstGeom>
        </p:spPr>
        <p:txBody>
          <a:bodyPr/>
          <a:lstStyle>
            <a:lvl1pPr algn="l" defTabSz="1219170" rtl="0" eaLnBrk="1" latinLnBrk="0" hangingPunct="1">
              <a:spcBef>
                <a:spcPct val="0"/>
              </a:spcBef>
              <a:buNone/>
              <a:defRPr lang="en-AU" sz="5333" b="1" kern="1200" cap="all" dirty="0">
                <a:solidFill>
                  <a:schemeClr val="tx1"/>
                </a:solidFill>
                <a:latin typeface="Arial" panose="020B0604020202020204" pitchFamily="34" charset="0"/>
                <a:ea typeface="+mj-ea"/>
                <a:cs typeface="Arial" panose="020B0604020202020204" pitchFamily="34" charset="0"/>
              </a:defRPr>
            </a:lvl1pPr>
          </a:lstStyle>
          <a:p>
            <a:endParaRPr lang="en-AU" dirty="0"/>
          </a:p>
        </p:txBody>
      </p:sp>
      <p:sp>
        <p:nvSpPr>
          <p:cNvPr id="5" name="Text Placeholder 2"/>
          <p:cNvSpPr>
            <a:spLocks noGrp="1"/>
          </p:cNvSpPr>
          <p:nvPr>
            <p:ph type="body" idx="1"/>
          </p:nvPr>
        </p:nvSpPr>
        <p:spPr>
          <a:xfrm>
            <a:off x="963084" y="2906713"/>
            <a:ext cx="10363200" cy="1500187"/>
          </a:xfrm>
          <a:prstGeom prst="rect">
            <a:avLst/>
          </a:prstGeom>
        </p:spPr>
        <p:txBody>
          <a:bodyPr anchor="b"/>
          <a:lstStyle>
            <a:lvl1pPr marL="0" indent="0">
              <a:buNone/>
              <a:defRPr lang="en-AU" sz="2667" kern="1200" dirty="0">
                <a:solidFill>
                  <a:schemeClr val="tx1">
                    <a:tint val="75000"/>
                  </a:schemeClr>
                </a:solidFill>
                <a:latin typeface="Arial" panose="020B0604020202020204" pitchFamily="34" charset="0"/>
                <a:ea typeface="+mn-ea"/>
                <a:cs typeface="Arial" panose="020B0604020202020204" pitchFamily="34" charset="0"/>
              </a:defRPr>
            </a:lvl1pPr>
          </a:lstStyle>
          <a:p>
            <a:endParaRPr lang="en-AU" dirty="0"/>
          </a:p>
        </p:txBody>
      </p:sp>
    </p:spTree>
    <p:extLst>
      <p:ext uri="{BB962C8B-B14F-4D97-AF65-F5344CB8AC3E}">
        <p14:creationId xmlns:p14="http://schemas.microsoft.com/office/powerpoint/2010/main" val="13583653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406651" y="549275"/>
            <a:ext cx="7315200" cy="4114800"/>
          </a:xfrm>
          <a:prstGeom prst="rect">
            <a:avLst/>
          </a:prstGeom>
        </p:spPr>
      </p:sp>
      <p:sp>
        <p:nvSpPr>
          <p:cNvPr id="4" name="Title 1"/>
          <p:cNvSpPr txBox="1">
            <a:spLocks/>
          </p:cNvSpPr>
          <p:nvPr userDrawn="1"/>
        </p:nvSpPr>
        <p:spPr>
          <a:xfrm>
            <a:off x="2389717" y="4800600"/>
            <a:ext cx="7315200" cy="566739"/>
          </a:xfrm>
          <a:prstGeom prst="rect">
            <a:avLst/>
          </a:prstGeom>
        </p:spPr>
        <p:txBody>
          <a:bodyPr vert="horz" lIns="121920" tIns="60960" rIns="121920" bIns="6096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defRPr/>
            </a:pPr>
            <a:endParaRPr lang="en-AU" sz="2667" dirty="0">
              <a:solidFill>
                <a:sysClr val="windowText" lastClr="000000"/>
              </a:solidFill>
              <a:latin typeface="Arial"/>
            </a:endParaRPr>
          </a:p>
        </p:txBody>
      </p:sp>
      <p:sp>
        <p:nvSpPr>
          <p:cNvPr id="5" name="Title 1"/>
          <p:cNvSpPr>
            <a:spLocks noGrp="1"/>
          </p:cNvSpPr>
          <p:nvPr>
            <p:ph type="title"/>
          </p:nvPr>
        </p:nvSpPr>
        <p:spPr>
          <a:xfrm>
            <a:off x="2423584" y="4737100"/>
            <a:ext cx="7315200" cy="566739"/>
          </a:xfrm>
          <a:prstGeom prst="rect">
            <a:avLst/>
          </a:prstGeom>
        </p:spPr>
        <p:txBody>
          <a:bodyPr anchor="b"/>
          <a:lstStyle>
            <a:lvl1pPr algn="l" defTabSz="1219170" rtl="0" eaLnBrk="1" latinLnBrk="0" hangingPunct="1">
              <a:spcBef>
                <a:spcPct val="0"/>
              </a:spcBef>
              <a:buNone/>
              <a:defRPr lang="en-AU" sz="2667" b="1" kern="1200" dirty="0">
                <a:solidFill>
                  <a:schemeClr val="tx1"/>
                </a:solidFill>
                <a:latin typeface="+mj-lt"/>
                <a:ea typeface="+mj-ea"/>
                <a:cs typeface="+mj-cs"/>
              </a:defRPr>
            </a:lvl1pPr>
          </a:lstStyle>
          <a:p>
            <a:endParaRPr lang="en-AU" dirty="0"/>
          </a:p>
        </p:txBody>
      </p:sp>
      <p:sp>
        <p:nvSpPr>
          <p:cNvPr id="6" name="Text Placeholder 3"/>
          <p:cNvSpPr>
            <a:spLocks noGrp="1"/>
          </p:cNvSpPr>
          <p:nvPr>
            <p:ph type="body" sz="half" idx="2"/>
          </p:nvPr>
        </p:nvSpPr>
        <p:spPr>
          <a:xfrm>
            <a:off x="2389717" y="5367338"/>
            <a:ext cx="7315200" cy="804863"/>
          </a:xfrm>
          <a:prstGeom prst="rect">
            <a:avLst/>
          </a:prstGeom>
        </p:spPr>
        <p:txBody>
          <a:bodyPr/>
          <a:lstStyle>
            <a:lvl1pPr marL="0" indent="0">
              <a:buNone/>
              <a:defRPr lang="en-AU" sz="1867" kern="1200" dirty="0">
                <a:solidFill>
                  <a:schemeClr val="tx1"/>
                </a:solidFill>
                <a:latin typeface="Arial" panose="020B0604020202020204" pitchFamily="34" charset="0"/>
                <a:ea typeface="+mn-ea"/>
                <a:cs typeface="Arial" panose="020B0604020202020204" pitchFamily="34" charset="0"/>
              </a:defRPr>
            </a:lvl1pPr>
          </a:lstStyle>
          <a:p>
            <a:endParaRPr lang="en-AU" dirty="0"/>
          </a:p>
        </p:txBody>
      </p:sp>
    </p:spTree>
    <p:extLst>
      <p:ext uri="{BB962C8B-B14F-4D97-AF65-F5344CB8AC3E}">
        <p14:creationId xmlns:p14="http://schemas.microsoft.com/office/powerpoint/2010/main" val="6325285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p:cNvSpPr>
            <a:spLocks noGrp="1"/>
          </p:cNvSpPr>
          <p:nvPr>
            <p:ph type="title"/>
          </p:nvPr>
        </p:nvSpPr>
        <p:spPr>
          <a:xfrm>
            <a:off x="609602" y="273049"/>
            <a:ext cx="4011084" cy="1162051"/>
          </a:xfrm>
          <a:prstGeom prst="rect">
            <a:avLst/>
          </a:prstGeom>
        </p:spPr>
        <p:txBody>
          <a:bodyPr anchor="b"/>
          <a:lstStyle>
            <a:lvl1pPr algn="l">
              <a:defRPr lang="en-AU" sz="2667" b="1" kern="1200" dirty="0">
                <a:solidFill>
                  <a:schemeClr val="tx1"/>
                </a:solidFill>
                <a:latin typeface="+mj-lt"/>
                <a:ea typeface="+mj-ea"/>
                <a:cs typeface="+mj-cs"/>
              </a:defRPr>
            </a:lvl1pPr>
          </a:lstStyle>
          <a:p>
            <a:endParaRPr lang="en-AU" dirty="0"/>
          </a:p>
        </p:txBody>
      </p:sp>
      <p:sp>
        <p:nvSpPr>
          <p:cNvPr id="4" name="Content Placeholder 2"/>
          <p:cNvSpPr>
            <a:spLocks noGrp="1"/>
          </p:cNvSpPr>
          <p:nvPr>
            <p:ph idx="1"/>
          </p:nvPr>
        </p:nvSpPr>
        <p:spPr>
          <a:xfrm>
            <a:off x="4766733" y="273052"/>
            <a:ext cx="6815667" cy="5853113"/>
          </a:xfrm>
          <a:prstGeom prst="rect">
            <a:avLst/>
          </a:prstGeom>
        </p:spPr>
        <p:txBody>
          <a:bodyPr/>
          <a:lstStyle>
            <a:lvl1pPr marL="0" indent="0">
              <a:buNone/>
              <a:defRPr/>
            </a:lvl1pPr>
          </a:lstStyle>
          <a:p>
            <a:endParaRPr lang="en-AU" dirty="0" smtClean="0"/>
          </a:p>
        </p:txBody>
      </p:sp>
      <p:sp>
        <p:nvSpPr>
          <p:cNvPr id="5" name="Text Placeholder 3"/>
          <p:cNvSpPr>
            <a:spLocks noGrp="1"/>
          </p:cNvSpPr>
          <p:nvPr>
            <p:ph type="body" sz="half" idx="2"/>
          </p:nvPr>
        </p:nvSpPr>
        <p:spPr>
          <a:xfrm>
            <a:off x="609602" y="1435102"/>
            <a:ext cx="4011084" cy="4691063"/>
          </a:xfrm>
          <a:prstGeom prst="rect">
            <a:avLst/>
          </a:prstGeom>
        </p:spPr>
        <p:txBody>
          <a:bodyPr/>
          <a:lstStyle>
            <a:lvl1pPr marL="0" indent="0">
              <a:buNone/>
              <a:defRPr sz="1867">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895206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3763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lstStyle>
            <a:lvl1pPr>
              <a:defRPr/>
            </a:lvl1pPr>
          </a:lstStyle>
          <a:p>
            <a:r>
              <a:rPr lang="en-US" dirty="0" smtClean="0"/>
              <a:t>Click to add title</a:t>
            </a:r>
            <a:endParaRPr lang="en-AU" dirty="0"/>
          </a:p>
        </p:txBody>
      </p:sp>
      <p:sp>
        <p:nvSpPr>
          <p:cNvPr id="3" name="Text Placeholder 2"/>
          <p:cNvSpPr>
            <a:spLocks noGrp="1"/>
          </p:cNvSpPr>
          <p:nvPr>
            <p:ph type="body" idx="1"/>
          </p:nvPr>
        </p:nvSpPr>
        <p:spPr>
          <a:xfrm>
            <a:off x="609600" y="1535113"/>
            <a:ext cx="5386917" cy="639763"/>
          </a:xfrm>
          <a:prstGeom prst="rect">
            <a:avLst/>
          </a:prstGeom>
        </p:spPr>
        <p:txBody>
          <a:bodyPr/>
          <a:lstStyle>
            <a:lvl1pPr marL="0" indent="0" algn="l" defTabSz="1219170" rtl="0" eaLnBrk="1" latinLnBrk="0" hangingPunct="1">
              <a:spcBef>
                <a:spcPct val="20000"/>
              </a:spcBef>
              <a:buFont typeface="Arial" panose="020B0604020202020204" pitchFamily="34" charset="0"/>
              <a:buNone/>
              <a:defRPr lang="en-AU" sz="3200" b="1" kern="1200" dirty="0">
                <a:solidFill>
                  <a:schemeClr val="tx1"/>
                </a:solidFill>
                <a:latin typeface="+mn-lt"/>
                <a:ea typeface="+mn-ea"/>
                <a:cs typeface="+mn-cs"/>
              </a:defRPr>
            </a:lvl1pPr>
          </a:lstStyle>
          <a:p>
            <a:endParaRPr lang="en-AU" dirty="0"/>
          </a:p>
        </p:txBody>
      </p:sp>
      <p:sp>
        <p:nvSpPr>
          <p:cNvPr id="4" name="Content Placeholder 3"/>
          <p:cNvSpPr>
            <a:spLocks noGrp="1"/>
          </p:cNvSpPr>
          <p:nvPr>
            <p:ph sz="half" idx="2"/>
          </p:nvPr>
        </p:nvSpPr>
        <p:spPr>
          <a:xfrm>
            <a:off x="609600" y="2174875"/>
            <a:ext cx="5386917" cy="3951288"/>
          </a:xfrm>
          <a:prstGeom prst="rect">
            <a:avLst/>
          </a:prstGeom>
        </p:spPr>
        <p:txBody>
          <a:bodyPr/>
          <a:lstStyle>
            <a:lvl1pPr marL="457189" indent="-457189" algn="l" defTabSz="1219170" rtl="0" eaLnBrk="1" latinLnBrk="0" hangingPunct="1">
              <a:spcBef>
                <a:spcPct val="20000"/>
              </a:spcBef>
              <a:buFont typeface="Arial" pitchFamily="34" charset="0"/>
              <a:buChar char="•"/>
              <a:defRPr lang="en-AU" sz="3200" kern="1200" dirty="0">
                <a:solidFill>
                  <a:schemeClr val="tx1"/>
                </a:solidFill>
                <a:latin typeface="+mn-lt"/>
                <a:ea typeface="+mn-ea"/>
                <a:cs typeface="+mn-cs"/>
              </a:defRPr>
            </a:lvl1pPr>
          </a:lstStyle>
          <a:p>
            <a:endParaRPr lang="en-AU" dirty="0"/>
          </a:p>
        </p:txBody>
      </p:sp>
      <p:sp>
        <p:nvSpPr>
          <p:cNvPr id="5" name="Text Placeholder 4"/>
          <p:cNvSpPr>
            <a:spLocks noGrp="1"/>
          </p:cNvSpPr>
          <p:nvPr>
            <p:ph type="body" sz="quarter" idx="3"/>
          </p:nvPr>
        </p:nvSpPr>
        <p:spPr>
          <a:xfrm>
            <a:off x="6193369" y="1535113"/>
            <a:ext cx="5389033" cy="639763"/>
          </a:xfrm>
          <a:prstGeom prst="rect">
            <a:avLst/>
          </a:prstGeom>
        </p:spPr>
        <p:txBody>
          <a:bodyPr/>
          <a:lstStyle>
            <a:lvl1pPr marL="0" indent="0" algn="l" defTabSz="1219170" rtl="0" eaLnBrk="1" latinLnBrk="0" hangingPunct="1">
              <a:spcBef>
                <a:spcPct val="20000"/>
              </a:spcBef>
              <a:buFont typeface="Arial" pitchFamily="34" charset="0"/>
              <a:buNone/>
              <a:defRPr lang="en-AU" sz="3200" b="1" kern="1200" dirty="0">
                <a:solidFill>
                  <a:schemeClr val="tx1"/>
                </a:solidFill>
                <a:latin typeface="+mn-lt"/>
                <a:ea typeface="+mn-ea"/>
                <a:cs typeface="+mn-cs"/>
              </a:defRPr>
            </a:lvl1pPr>
          </a:lstStyle>
          <a:p>
            <a:endParaRPr lang="en-AU" dirty="0"/>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marL="457189" indent="-457189" algn="l" defTabSz="1219170" rtl="0" eaLnBrk="1" latinLnBrk="0" hangingPunct="1">
              <a:spcBef>
                <a:spcPct val="20000"/>
              </a:spcBef>
              <a:buFont typeface="Arial" panose="020B0604020202020204" pitchFamily="34" charset="0"/>
              <a:buChar char="•"/>
              <a:defRPr lang="en-AU" sz="3200" kern="1200" dirty="0">
                <a:solidFill>
                  <a:schemeClr val="tx1"/>
                </a:solidFill>
                <a:latin typeface="+mn-lt"/>
                <a:ea typeface="+mn-ea"/>
                <a:cs typeface="+mn-cs"/>
              </a:defRPr>
            </a:lvl1pPr>
          </a:lstStyle>
          <a:p>
            <a:endParaRPr lang="en-AU" dirty="0"/>
          </a:p>
        </p:txBody>
      </p:sp>
    </p:spTree>
    <p:extLst>
      <p:ext uri="{BB962C8B-B14F-4D97-AF65-F5344CB8AC3E}">
        <p14:creationId xmlns:p14="http://schemas.microsoft.com/office/powerpoint/2010/main" val="5094648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4D53DBE-2975-4485-979B-9B3BEA17F040}" type="datetimeFigureOut">
              <a:rPr lang="en-AU" smtClean="0"/>
              <a:t>25/03/2019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8C1D4A-183B-484B-AE42-431D9C3EAD1F}" type="slidenum">
              <a:rPr lang="en-AU" smtClean="0"/>
              <a:t>‹#›</a:t>
            </a:fld>
            <a:endParaRPr lang="en-AU"/>
          </a:p>
        </p:txBody>
      </p:sp>
    </p:spTree>
    <p:extLst>
      <p:ext uri="{BB962C8B-B14F-4D97-AF65-F5344CB8AC3E}">
        <p14:creationId xmlns:p14="http://schemas.microsoft.com/office/powerpoint/2010/main" val="193322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lowchart: Process 6"/>
          <p:cNvSpPr>
            <a:spLocks noChangeAspect="1"/>
          </p:cNvSpPr>
          <p:nvPr userDrawn="1"/>
        </p:nvSpPr>
        <p:spPr>
          <a:xfrm>
            <a:off x="118533" y="88901"/>
            <a:ext cx="11952000" cy="5465233"/>
          </a:xfrm>
          <a:prstGeom prst="flowChartProcess">
            <a:avLst/>
          </a:prstGeom>
          <a:solidFill>
            <a:schemeClr val="bg1">
              <a:lumMod val="85000"/>
            </a:schemeClr>
          </a:solidFill>
          <a:ln w="127000">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prstClr val="white"/>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134368" y="5981701"/>
            <a:ext cx="2718965" cy="876300"/>
          </a:xfrm>
          <a:prstGeom prst="rect">
            <a:avLst/>
          </a:prstGeom>
        </p:spPr>
      </p:pic>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81000" y="5701879"/>
            <a:ext cx="3666067" cy="1041821"/>
          </a:xfrm>
          <a:prstGeom prst="rect">
            <a:avLst/>
          </a:prstGeom>
        </p:spPr>
      </p:pic>
    </p:spTree>
    <p:extLst>
      <p:ext uri="{BB962C8B-B14F-4D97-AF65-F5344CB8AC3E}">
        <p14:creationId xmlns:p14="http://schemas.microsoft.com/office/powerpoint/2010/main" val="20870366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15F36-2530-4BC6-95DE-67A98A2DF72C}" type="datetimeFigureOut">
              <a:rPr lang="en-AU" smtClean="0"/>
              <a:t>25/03/2019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DEBE1-6712-4102-9C74-0AB670562AC9}" type="slidenum">
              <a:rPr lang="en-AU" smtClean="0"/>
              <a:t>‹#›</a:t>
            </a:fld>
            <a:endParaRPr lang="en-AU"/>
          </a:p>
        </p:txBody>
      </p:sp>
    </p:spTree>
    <p:extLst>
      <p:ext uri="{BB962C8B-B14F-4D97-AF65-F5344CB8AC3E}">
        <p14:creationId xmlns:p14="http://schemas.microsoft.com/office/powerpoint/2010/main" val="235062559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jpe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 Id="rId5" Type="http://schemas.openxmlformats.org/officeDocument/2006/relationships/image" Target="../media/image26.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1.png"/><Relationship Id="rId2" Type="http://schemas.openxmlformats.org/officeDocument/2006/relationships/image" Target="../media/image27.emf"/><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cid:image001.jpg@01D4BCBB.DFB8E650" TargetMode="Externa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92428" y="493825"/>
            <a:ext cx="10325115" cy="6032275"/>
          </a:xfrm>
          <a:prstGeom prst="rect">
            <a:avLst/>
          </a:prstGeom>
        </p:spPr>
      </p:pic>
      <p:sp>
        <p:nvSpPr>
          <p:cNvPr id="2" name="Title 1"/>
          <p:cNvSpPr>
            <a:spLocks noGrp="1"/>
          </p:cNvSpPr>
          <p:nvPr>
            <p:ph type="ctrTitle"/>
          </p:nvPr>
        </p:nvSpPr>
        <p:spPr>
          <a:xfrm>
            <a:off x="1524000" y="1206400"/>
            <a:ext cx="9144000" cy="2387600"/>
          </a:xfrm>
        </p:spPr>
        <p:txBody>
          <a:bodyPr>
            <a:normAutofit/>
          </a:bodyPr>
          <a:lstStyle/>
          <a:p>
            <a:r>
              <a:rPr lang="en-AU" sz="7200" b="1" dirty="0" smtClean="0"/>
              <a:t>Global reach for Australian trials</a:t>
            </a:r>
            <a:endParaRPr lang="en-AU" sz="7200" b="1" dirty="0"/>
          </a:p>
        </p:txBody>
      </p:sp>
      <p:sp>
        <p:nvSpPr>
          <p:cNvPr id="3" name="Subtitle 2"/>
          <p:cNvSpPr>
            <a:spLocks noGrp="1"/>
          </p:cNvSpPr>
          <p:nvPr>
            <p:ph type="subTitle" idx="1"/>
          </p:nvPr>
        </p:nvSpPr>
        <p:spPr>
          <a:xfrm>
            <a:off x="1524000" y="3712291"/>
            <a:ext cx="9144000" cy="2026030"/>
          </a:xfrm>
        </p:spPr>
        <p:txBody>
          <a:bodyPr>
            <a:normAutofit fontScale="92500" lnSpcReduction="20000"/>
          </a:bodyPr>
          <a:lstStyle/>
          <a:p>
            <a:r>
              <a:rPr lang="en-AU" sz="3500" b="1" dirty="0" smtClean="0"/>
              <a:t>Anna Nowak</a:t>
            </a:r>
          </a:p>
          <a:p>
            <a:r>
              <a:rPr lang="en-AU" b="1" dirty="0" smtClean="0"/>
              <a:t>MBBS FRACP PhD</a:t>
            </a:r>
          </a:p>
          <a:p>
            <a:endParaRPr lang="en-AU" dirty="0"/>
          </a:p>
          <a:p>
            <a:r>
              <a:rPr lang="en-AU" sz="2600" dirty="0" smtClean="0"/>
              <a:t>Chair, </a:t>
            </a:r>
            <a:r>
              <a:rPr lang="en-AU" sz="2600" dirty="0" err="1" smtClean="0"/>
              <a:t>CoOperative</a:t>
            </a:r>
            <a:r>
              <a:rPr lang="en-AU" sz="2600" dirty="0" smtClean="0"/>
              <a:t> trials Group for </a:t>
            </a:r>
            <a:r>
              <a:rPr lang="en-AU" sz="2600" dirty="0" err="1" smtClean="0"/>
              <a:t>NeuroOncology</a:t>
            </a:r>
            <a:r>
              <a:rPr lang="en-AU" sz="2600" dirty="0" smtClean="0"/>
              <a:t> (COGNO)</a:t>
            </a:r>
          </a:p>
          <a:p>
            <a:r>
              <a:rPr lang="en-AU" sz="2600" dirty="0" smtClean="0"/>
              <a:t>Director, National Centre for Asbestos Related Diseases</a:t>
            </a:r>
            <a:endParaRPr lang="en-AU" sz="2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526" y="187439"/>
            <a:ext cx="2380135" cy="676386"/>
          </a:xfrm>
          <a:prstGeom prst="rect">
            <a:avLst/>
          </a:prstGeom>
        </p:spPr>
      </p:pic>
      <p:pic>
        <p:nvPicPr>
          <p:cNvPr id="8" name="Picture 7"/>
          <p:cNvPicPr>
            <a:picLocks noChangeAspect="1"/>
          </p:cNvPicPr>
          <p:nvPr/>
        </p:nvPicPr>
        <p:blipFill>
          <a:blip r:embed="rId5"/>
          <a:stretch>
            <a:fillRect/>
          </a:stretch>
        </p:blipFill>
        <p:spPr>
          <a:xfrm>
            <a:off x="8313334" y="78527"/>
            <a:ext cx="3741291" cy="1009582"/>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8779" y="250994"/>
            <a:ext cx="210343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227525" y="6053070"/>
            <a:ext cx="2180823" cy="607083"/>
          </a:xfrm>
          <a:prstGeom prst="rect">
            <a:avLst/>
          </a:prstGeom>
        </p:spPr>
      </p:pic>
      <p:sp>
        <p:nvSpPr>
          <p:cNvPr id="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11" name="Object 10"/>
          <p:cNvGraphicFramePr>
            <a:graphicFrameLocks noChangeAspect="1"/>
          </p:cNvGraphicFramePr>
          <p:nvPr>
            <p:extLst>
              <p:ext uri="{D42A27DB-BD31-4B8C-83A1-F6EECF244321}">
                <p14:modId xmlns:p14="http://schemas.microsoft.com/office/powerpoint/2010/main" val="1301298978"/>
              </p:ext>
            </p:extLst>
          </p:nvPr>
        </p:nvGraphicFramePr>
        <p:xfrm>
          <a:off x="10916367" y="5589431"/>
          <a:ext cx="1047637" cy="1080896"/>
        </p:xfrm>
        <a:graphic>
          <a:graphicData uri="http://schemas.openxmlformats.org/presentationml/2006/ole">
            <mc:AlternateContent xmlns:mc="http://schemas.openxmlformats.org/markup-compatibility/2006">
              <mc:Choice xmlns:v="urn:schemas-microsoft-com:vml" Requires="v">
                <p:oleObj spid="_x0000_s1051" name="Bitmap Image" r:id="rId8" imgW="998351" imgH="1030730" progId="Paint.Picture">
                  <p:embed/>
                </p:oleObj>
              </mc:Choice>
              <mc:Fallback>
                <p:oleObj name="Bitmap Image" r:id="rId8" imgW="998351" imgH="1030730" progId="Paint.Picture">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16367" y="5589431"/>
                        <a:ext cx="1047637" cy="1080896"/>
                      </a:xfrm>
                      <a:prstGeom prst="rect">
                        <a:avLst/>
                      </a:prstGeom>
                      <a:noFill/>
                    </p:spPr>
                  </p:pic>
                </p:oleObj>
              </mc:Fallback>
            </mc:AlternateContent>
          </a:graphicData>
        </a:graphic>
      </p:graphicFrame>
    </p:spTree>
    <p:extLst>
      <p:ext uri="{BB962C8B-B14F-4D97-AF65-F5344CB8AC3E}">
        <p14:creationId xmlns:p14="http://schemas.microsoft.com/office/powerpoint/2010/main" val="179741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0311" y="115052"/>
            <a:ext cx="10515600" cy="1325563"/>
          </a:xfrm>
        </p:spPr>
        <p:txBody>
          <a:bodyPr>
            <a:normAutofit/>
          </a:bodyPr>
          <a:lstStyle/>
          <a:p>
            <a:pPr algn="ctr"/>
            <a:r>
              <a:rPr lang="en-AU" sz="6000" b="1" dirty="0" smtClean="0"/>
              <a:t>The ASPREE study</a:t>
            </a:r>
            <a:endParaRPr lang="en-AU" sz="6000" b="1" dirty="0"/>
          </a:p>
        </p:txBody>
      </p:sp>
      <p:sp>
        <p:nvSpPr>
          <p:cNvPr id="4" name="Content Placeholder 3"/>
          <p:cNvSpPr>
            <a:spLocks noGrp="1"/>
          </p:cNvSpPr>
          <p:nvPr>
            <p:ph sz="half" idx="1"/>
          </p:nvPr>
        </p:nvSpPr>
        <p:spPr>
          <a:xfrm>
            <a:off x="577516" y="1440615"/>
            <a:ext cx="5442284" cy="4351338"/>
          </a:xfrm>
        </p:spPr>
        <p:txBody>
          <a:bodyPr/>
          <a:lstStyle/>
          <a:p>
            <a:r>
              <a:rPr lang="en-AU" sz="2400" dirty="0" smtClean="0"/>
              <a:t>ASPREE study (</a:t>
            </a:r>
            <a:r>
              <a:rPr lang="en-AU" sz="2400" dirty="0" err="1" smtClean="0"/>
              <a:t>ASPirin</a:t>
            </a:r>
            <a:r>
              <a:rPr lang="en-AU" sz="2400" dirty="0" smtClean="0"/>
              <a:t> in Reducing Events in the Elderly)</a:t>
            </a:r>
          </a:p>
          <a:p>
            <a:pPr lvl="1"/>
            <a:r>
              <a:rPr lang="en-AU" sz="2000" dirty="0" smtClean="0"/>
              <a:t>Led from Monash University</a:t>
            </a:r>
          </a:p>
          <a:p>
            <a:pPr lvl="1"/>
            <a:r>
              <a:rPr lang="en-AU" sz="2000" dirty="0" smtClean="0"/>
              <a:t>19,000 participants in Australia and the USA</a:t>
            </a:r>
          </a:p>
          <a:p>
            <a:pPr lvl="1"/>
            <a:endParaRPr lang="en-AU" dirty="0"/>
          </a:p>
        </p:txBody>
      </p:sp>
      <p:sp>
        <p:nvSpPr>
          <p:cNvPr id="6" name="Content Placeholder 5"/>
          <p:cNvSpPr>
            <a:spLocks noGrp="1"/>
          </p:cNvSpPr>
          <p:nvPr>
            <p:ph sz="half" idx="2"/>
          </p:nvPr>
        </p:nvSpPr>
        <p:spPr>
          <a:xfrm>
            <a:off x="6256421" y="1440615"/>
            <a:ext cx="5181600" cy="4351338"/>
          </a:xfrm>
        </p:spPr>
        <p:txBody>
          <a:bodyPr>
            <a:normAutofit/>
          </a:bodyPr>
          <a:lstStyle/>
          <a:p>
            <a:r>
              <a:rPr lang="en-AU" sz="2400" dirty="0" smtClean="0"/>
              <a:t>Demonstrated that low dose aspirin for primary prevention in the elderly had a significantly higher risk of major haemorrhage and did not result in a lower risk of cardiovascular disease than placebo</a:t>
            </a:r>
            <a:endParaRPr lang="en-AU" sz="2400" dirty="0"/>
          </a:p>
        </p:txBody>
      </p:sp>
      <p:pic>
        <p:nvPicPr>
          <p:cNvPr id="5" name="Picture 4"/>
          <p:cNvPicPr>
            <a:picLocks noChangeAspect="1"/>
          </p:cNvPicPr>
          <p:nvPr/>
        </p:nvPicPr>
        <p:blipFill>
          <a:blip r:embed="rId2"/>
          <a:stretch>
            <a:fillRect/>
          </a:stretch>
        </p:blipFill>
        <p:spPr>
          <a:xfrm>
            <a:off x="165634" y="3073709"/>
            <a:ext cx="6090787" cy="3639912"/>
          </a:xfrm>
          <a:prstGeom prst="rect">
            <a:avLst/>
          </a:prstGeom>
        </p:spPr>
      </p:pic>
      <p:pic>
        <p:nvPicPr>
          <p:cNvPr id="7" name="Picture 6"/>
          <p:cNvPicPr>
            <a:picLocks noChangeAspect="1"/>
          </p:cNvPicPr>
          <p:nvPr/>
        </p:nvPicPr>
        <p:blipFill>
          <a:blip r:embed="rId3"/>
          <a:stretch>
            <a:fillRect/>
          </a:stretch>
        </p:blipFill>
        <p:spPr>
          <a:xfrm>
            <a:off x="7010963" y="3681663"/>
            <a:ext cx="3621744" cy="2704517"/>
          </a:xfrm>
          <a:prstGeom prst="rect">
            <a:avLst/>
          </a:prstGeom>
        </p:spPr>
      </p:pic>
    </p:spTree>
    <p:extLst>
      <p:ext uri="{BB962C8B-B14F-4D97-AF65-F5344CB8AC3E}">
        <p14:creationId xmlns:p14="http://schemas.microsoft.com/office/powerpoint/2010/main" val="3395596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185" y="211305"/>
            <a:ext cx="10515600" cy="1325563"/>
          </a:xfrm>
        </p:spPr>
        <p:txBody>
          <a:bodyPr>
            <a:normAutofit/>
          </a:bodyPr>
          <a:lstStyle/>
          <a:p>
            <a:pPr algn="ctr"/>
            <a:r>
              <a:rPr lang="en-AU" sz="6000" b="1" dirty="0" smtClean="0"/>
              <a:t>TOPGEAR study</a:t>
            </a:r>
            <a:endParaRPr lang="en-AU" sz="6000" b="1" dirty="0"/>
          </a:p>
        </p:txBody>
      </p:sp>
      <p:sp>
        <p:nvSpPr>
          <p:cNvPr id="3" name="Content Placeholder 2"/>
          <p:cNvSpPr>
            <a:spLocks noGrp="1"/>
          </p:cNvSpPr>
          <p:nvPr>
            <p:ph sz="half" idx="1"/>
          </p:nvPr>
        </p:nvSpPr>
        <p:spPr>
          <a:xfrm>
            <a:off x="838200" y="1536868"/>
            <a:ext cx="5181600" cy="4351338"/>
          </a:xfrm>
        </p:spPr>
        <p:txBody>
          <a:bodyPr>
            <a:noAutofit/>
          </a:bodyPr>
          <a:lstStyle/>
          <a:p>
            <a:r>
              <a:rPr lang="en-AU" dirty="0" smtClean="0"/>
              <a:t>Randomised </a:t>
            </a:r>
            <a:r>
              <a:rPr lang="en-AU" dirty="0"/>
              <a:t>phase III trial of perioperative ECF chemotherapy </a:t>
            </a:r>
            <a:r>
              <a:rPr lang="en-AU" dirty="0" smtClean="0"/>
              <a:t>vs </a:t>
            </a:r>
            <a:r>
              <a:rPr lang="en-AU" dirty="0"/>
              <a:t>preoperative chemoradiation </a:t>
            </a:r>
            <a:r>
              <a:rPr lang="en-AU" dirty="0" smtClean="0"/>
              <a:t>+ perioperative </a:t>
            </a:r>
            <a:r>
              <a:rPr lang="en-AU" dirty="0"/>
              <a:t>ECF </a:t>
            </a:r>
            <a:r>
              <a:rPr lang="en-AU" dirty="0" smtClean="0"/>
              <a:t>chemo </a:t>
            </a:r>
            <a:r>
              <a:rPr lang="en-AU" dirty="0"/>
              <a:t>for resectable gastric </a:t>
            </a:r>
            <a:r>
              <a:rPr lang="en-AU" dirty="0" smtClean="0"/>
              <a:t>cancer</a:t>
            </a:r>
          </a:p>
          <a:p>
            <a:r>
              <a:rPr lang="en-AU" dirty="0" smtClean="0"/>
              <a:t>Will resolve dilemma between two alternative neoadjuvant strategies</a:t>
            </a:r>
          </a:p>
          <a:p>
            <a:r>
              <a:rPr lang="en-AU" dirty="0" smtClean="0"/>
              <a:t>International  </a:t>
            </a:r>
            <a:r>
              <a:rPr lang="en-AU" dirty="0"/>
              <a:t>intergroup </a:t>
            </a:r>
            <a:r>
              <a:rPr lang="en-AU" dirty="0" smtClean="0"/>
              <a:t>trial</a:t>
            </a:r>
          </a:p>
          <a:p>
            <a:pPr lvl="1"/>
            <a:r>
              <a:rPr lang="en-AU" sz="2000" dirty="0" smtClean="0"/>
              <a:t>AGITG, TROG, EORTC, NCIC, CTG</a:t>
            </a:r>
          </a:p>
          <a:p>
            <a:r>
              <a:rPr lang="en-AU" dirty="0" smtClean="0"/>
              <a:t>N=752</a:t>
            </a:r>
          </a:p>
          <a:p>
            <a:r>
              <a:rPr lang="en-AU" dirty="0" smtClean="0"/>
              <a:t>PI Prof Trevor Leong (Peter Mac)</a:t>
            </a: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60169" y="1536868"/>
            <a:ext cx="5564584" cy="3476873"/>
          </a:xfrm>
        </p:spPr>
      </p:pic>
      <p:pic>
        <p:nvPicPr>
          <p:cNvPr id="6" name="Picture 5"/>
          <p:cNvPicPr>
            <a:picLocks noChangeAspect="1"/>
          </p:cNvPicPr>
          <p:nvPr/>
        </p:nvPicPr>
        <p:blipFill>
          <a:blip r:embed="rId3"/>
          <a:stretch>
            <a:fillRect/>
          </a:stretch>
        </p:blipFill>
        <p:spPr>
          <a:xfrm>
            <a:off x="6368553" y="5119856"/>
            <a:ext cx="4772851" cy="1536700"/>
          </a:xfrm>
          <a:prstGeom prst="rect">
            <a:avLst/>
          </a:prstGeom>
        </p:spPr>
      </p:pic>
    </p:spTree>
    <p:extLst>
      <p:ext uri="{BB962C8B-B14F-4D97-AF65-F5344CB8AC3E}">
        <p14:creationId xmlns:p14="http://schemas.microsoft.com/office/powerpoint/2010/main" val="2766775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332"/>
            <a:ext cx="10515600" cy="1325563"/>
          </a:xfrm>
        </p:spPr>
        <p:txBody>
          <a:bodyPr>
            <a:normAutofit/>
          </a:bodyPr>
          <a:lstStyle/>
          <a:p>
            <a:pPr algn="ctr"/>
            <a:r>
              <a:rPr lang="en-AU" sz="6000" b="1" dirty="0" smtClean="0"/>
              <a:t>OUTBACK study</a:t>
            </a:r>
            <a:endParaRPr lang="en-AU" sz="6000" b="1" dirty="0"/>
          </a:p>
        </p:txBody>
      </p:sp>
      <p:sp>
        <p:nvSpPr>
          <p:cNvPr id="3" name="Content Placeholder 2"/>
          <p:cNvSpPr>
            <a:spLocks noGrp="1"/>
          </p:cNvSpPr>
          <p:nvPr>
            <p:ph sz="half" idx="1"/>
          </p:nvPr>
        </p:nvSpPr>
        <p:spPr>
          <a:xfrm>
            <a:off x="457610" y="1477895"/>
            <a:ext cx="5181600" cy="4351338"/>
          </a:xfrm>
        </p:spPr>
        <p:txBody>
          <a:bodyPr>
            <a:normAutofit lnSpcReduction="10000"/>
          </a:bodyPr>
          <a:lstStyle/>
          <a:p>
            <a:r>
              <a:rPr lang="en-AU" dirty="0" smtClean="0"/>
              <a:t>Primary objective - </a:t>
            </a:r>
            <a:r>
              <a:rPr lang="en-AU" dirty="0"/>
              <a:t>to determine if </a:t>
            </a:r>
            <a:r>
              <a:rPr lang="en-AU" dirty="0" smtClean="0"/>
              <a:t>adding adjuvant </a:t>
            </a:r>
            <a:r>
              <a:rPr lang="en-AU" dirty="0"/>
              <a:t>chemotherapy to </a:t>
            </a:r>
            <a:r>
              <a:rPr lang="en-AU" dirty="0" smtClean="0"/>
              <a:t>chemo-radiation </a:t>
            </a:r>
            <a:r>
              <a:rPr lang="en-AU" dirty="0"/>
              <a:t>improves </a:t>
            </a:r>
            <a:r>
              <a:rPr lang="en-AU" dirty="0" smtClean="0"/>
              <a:t>survival in women with locally advanced cervical cancer.</a:t>
            </a:r>
          </a:p>
          <a:p>
            <a:r>
              <a:rPr lang="en-AU" dirty="0"/>
              <a:t>Participating </a:t>
            </a:r>
            <a:r>
              <a:rPr lang="en-AU" dirty="0" smtClean="0"/>
              <a:t>groups </a:t>
            </a:r>
            <a:r>
              <a:rPr lang="en-AU" dirty="0"/>
              <a:t>include </a:t>
            </a:r>
            <a:r>
              <a:rPr lang="en-AU" dirty="0" smtClean="0"/>
              <a:t>ANZGOG, GOG, RTOG – ANZ, USA, Saudi </a:t>
            </a:r>
            <a:r>
              <a:rPr lang="en-AU" dirty="0"/>
              <a:t>Arabia, and </a:t>
            </a:r>
            <a:r>
              <a:rPr lang="en-AU" dirty="0" smtClean="0"/>
              <a:t>Canada</a:t>
            </a:r>
          </a:p>
          <a:p>
            <a:r>
              <a:rPr lang="en-AU" dirty="0" smtClean="0"/>
              <a:t>N=780</a:t>
            </a:r>
          </a:p>
          <a:p>
            <a:r>
              <a:rPr lang="en-AU" dirty="0" smtClean="0"/>
              <a:t>PI Linda Mileshkin</a:t>
            </a:r>
            <a:endParaRPr lang="en-AU" dirty="0"/>
          </a:p>
        </p:txBody>
      </p:sp>
      <p:pic>
        <p:nvPicPr>
          <p:cNvPr id="5" name="Content Placeholder 4"/>
          <p:cNvPicPr>
            <a:picLocks noGrp="1" noChangeAspect="1"/>
          </p:cNvPicPr>
          <p:nvPr>
            <p:ph sz="half" idx="2"/>
          </p:nvPr>
        </p:nvPicPr>
        <p:blipFill>
          <a:blip r:embed="rId2"/>
          <a:stretch>
            <a:fillRect/>
          </a:stretch>
        </p:blipFill>
        <p:spPr>
          <a:xfrm>
            <a:off x="5906740" y="4527029"/>
            <a:ext cx="5625693" cy="188134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625" y="1301785"/>
            <a:ext cx="3801175" cy="2850881"/>
          </a:xfrm>
          <a:prstGeom prst="rect">
            <a:avLst/>
          </a:prstGeom>
        </p:spPr>
      </p:pic>
    </p:spTree>
    <p:extLst>
      <p:ext uri="{BB962C8B-B14F-4D97-AF65-F5344CB8AC3E}">
        <p14:creationId xmlns:p14="http://schemas.microsoft.com/office/powerpoint/2010/main" val="421627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AU" sz="6000" b="1" dirty="0" smtClean="0"/>
              <a:t>The DREAM3R study</a:t>
            </a:r>
            <a:endParaRPr lang="en-AU" sz="6000" b="1" dirty="0"/>
          </a:p>
        </p:txBody>
      </p:sp>
      <p:sp>
        <p:nvSpPr>
          <p:cNvPr id="4" name="Content Placeholder 3"/>
          <p:cNvSpPr>
            <a:spLocks noGrp="1"/>
          </p:cNvSpPr>
          <p:nvPr>
            <p:ph idx="1"/>
          </p:nvPr>
        </p:nvSpPr>
        <p:spPr>
          <a:xfrm>
            <a:off x="838200" y="1690687"/>
            <a:ext cx="10515600" cy="4813143"/>
          </a:xfrm>
        </p:spPr>
        <p:txBody>
          <a:bodyPr/>
          <a:lstStyle/>
          <a:p>
            <a:r>
              <a:rPr lang="en-AU" sz="3200" b="1" dirty="0" err="1" smtClean="0"/>
              <a:t>D</a:t>
            </a:r>
            <a:r>
              <a:rPr lang="en-AU" sz="3200" dirty="0" err="1" smtClean="0"/>
              <a:t>u</a:t>
            </a:r>
            <a:r>
              <a:rPr lang="en-AU" sz="3200" b="1" dirty="0" err="1" smtClean="0"/>
              <a:t>R</a:t>
            </a:r>
            <a:r>
              <a:rPr lang="en-AU" sz="3200" dirty="0" err="1" smtClean="0"/>
              <a:t>valumab</a:t>
            </a:r>
            <a:r>
              <a:rPr lang="en-AU" sz="3200" dirty="0" smtClean="0"/>
              <a:t> and </a:t>
            </a:r>
            <a:r>
              <a:rPr lang="en-AU" sz="3200" dirty="0" err="1" smtClean="0"/>
              <a:t>ch</a:t>
            </a:r>
            <a:r>
              <a:rPr lang="en-AU" sz="3200" b="1" dirty="0" err="1" smtClean="0"/>
              <a:t>E</a:t>
            </a:r>
            <a:r>
              <a:rPr lang="en-AU" sz="3200" dirty="0" err="1" smtClean="0"/>
              <a:t>mother</a:t>
            </a:r>
            <a:r>
              <a:rPr lang="en-AU" sz="3200" b="1" dirty="0" err="1" smtClean="0"/>
              <a:t>A</a:t>
            </a:r>
            <a:r>
              <a:rPr lang="en-AU" sz="3200" dirty="0" err="1" smtClean="0"/>
              <a:t>py</a:t>
            </a:r>
            <a:r>
              <a:rPr lang="en-AU" sz="3200" dirty="0" smtClean="0"/>
              <a:t> in malignant pleural </a:t>
            </a:r>
            <a:r>
              <a:rPr lang="en-AU" sz="3200" b="1" dirty="0" smtClean="0"/>
              <a:t>M</a:t>
            </a:r>
            <a:r>
              <a:rPr lang="en-AU" sz="3200" dirty="0" smtClean="0"/>
              <a:t>esothelioma: a phase </a:t>
            </a:r>
            <a:r>
              <a:rPr lang="en-AU" sz="3200" b="1" dirty="0" smtClean="0"/>
              <a:t>3</a:t>
            </a:r>
            <a:r>
              <a:rPr lang="en-AU" sz="3200" dirty="0" smtClean="0"/>
              <a:t> </a:t>
            </a:r>
            <a:r>
              <a:rPr lang="en-AU" sz="3200" b="1" dirty="0" smtClean="0"/>
              <a:t>R</a:t>
            </a:r>
            <a:r>
              <a:rPr lang="en-AU" sz="3200" dirty="0" smtClean="0"/>
              <a:t>andomised clinical trial</a:t>
            </a:r>
          </a:p>
          <a:p>
            <a:endParaRPr lang="en-AU" dirty="0"/>
          </a:p>
          <a:p>
            <a:endParaRPr lang="en-AU" dirty="0"/>
          </a:p>
        </p:txBody>
      </p:sp>
      <p:pic>
        <p:nvPicPr>
          <p:cNvPr id="5" name="Picture 4" descr="LOGO ALTG Final Approved"/>
          <p:cNvPicPr/>
          <p:nvPr/>
        </p:nvPicPr>
        <p:blipFill>
          <a:blip r:embed="rId2">
            <a:extLst>
              <a:ext uri="{28A0092B-C50C-407E-A947-70E740481C1C}">
                <a14:useLocalDpi xmlns:a14="http://schemas.microsoft.com/office/drawing/2010/main" val="0"/>
              </a:ext>
            </a:extLst>
          </a:blip>
          <a:srcRect b="14301"/>
          <a:stretch>
            <a:fillRect/>
          </a:stretch>
        </p:blipFill>
        <p:spPr bwMode="auto">
          <a:xfrm>
            <a:off x="838200" y="3451206"/>
            <a:ext cx="2735777" cy="876091"/>
          </a:xfrm>
          <a:prstGeom prst="rect">
            <a:avLst/>
          </a:prstGeom>
          <a:noFill/>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9514874" y="3344249"/>
            <a:ext cx="1663987" cy="1317899"/>
          </a:xfrm>
          <a:prstGeom prst="rect">
            <a:avLst/>
          </a:prstGeom>
          <a:noFill/>
          <a:ln>
            <a:noFill/>
          </a:ln>
        </p:spPr>
      </p:pic>
      <p:pic>
        <p:nvPicPr>
          <p:cNvPr id="7" name="Picture 6"/>
          <p:cNvPicPr>
            <a:picLocks noChangeAspect="1"/>
          </p:cNvPicPr>
          <p:nvPr/>
        </p:nvPicPr>
        <p:blipFill>
          <a:blip r:embed="rId4"/>
          <a:stretch>
            <a:fillRect/>
          </a:stretch>
        </p:blipFill>
        <p:spPr>
          <a:xfrm>
            <a:off x="4673780" y="3498407"/>
            <a:ext cx="3741291" cy="1009582"/>
          </a:xfrm>
          <a:prstGeom prst="rect">
            <a:avLst/>
          </a:prstGeom>
        </p:spPr>
      </p:pic>
      <p:pic>
        <p:nvPicPr>
          <p:cNvPr id="8" name="Picture 7" descr="C:\Users\pforde1\Desktop\Mesothelioma Budgets\PRECOGLOGO.png"/>
          <p:cNvPicPr/>
          <p:nvPr/>
        </p:nvPicPr>
        <p:blipFill>
          <a:blip r:embed="rId5">
            <a:extLst>
              <a:ext uri="{28A0092B-C50C-407E-A947-70E740481C1C}">
                <a14:useLocalDpi xmlns:a14="http://schemas.microsoft.com/office/drawing/2010/main" val="0"/>
              </a:ext>
            </a:extLst>
          </a:blip>
          <a:srcRect/>
          <a:stretch>
            <a:fillRect/>
          </a:stretch>
        </p:blipFill>
        <p:spPr bwMode="auto">
          <a:xfrm>
            <a:off x="1645682" y="4851449"/>
            <a:ext cx="1419490" cy="1291774"/>
          </a:xfrm>
          <a:prstGeom prst="rect">
            <a:avLst/>
          </a:prstGeom>
          <a:noFill/>
          <a:ln>
            <a:noFill/>
          </a:ln>
        </p:spPr>
      </p:pic>
      <p:pic>
        <p:nvPicPr>
          <p:cNvPr id="2" name="Picture 1"/>
          <p:cNvPicPr>
            <a:picLocks noChangeAspect="1"/>
          </p:cNvPicPr>
          <p:nvPr/>
        </p:nvPicPr>
        <p:blipFill>
          <a:blip r:embed="rId6"/>
          <a:stretch>
            <a:fillRect/>
          </a:stretch>
        </p:blipFill>
        <p:spPr>
          <a:xfrm>
            <a:off x="4992683" y="4529926"/>
            <a:ext cx="4522191" cy="1613297"/>
          </a:xfrm>
          <a:prstGeom prst="rect">
            <a:avLst/>
          </a:prstGeom>
        </p:spPr>
      </p:pic>
    </p:spTree>
    <p:extLst>
      <p:ext uri="{BB962C8B-B14F-4D97-AF65-F5344CB8AC3E}">
        <p14:creationId xmlns:p14="http://schemas.microsoft.com/office/powerpoint/2010/main" val="2404923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0191" y="2001593"/>
            <a:ext cx="11438233" cy="4624452"/>
            <a:chOff x="228676" y="1447801"/>
            <a:chExt cx="11438233" cy="4624452"/>
          </a:xfrm>
        </p:grpSpPr>
        <p:sp>
          <p:nvSpPr>
            <p:cNvPr id="5" name="Rectangle 4"/>
            <p:cNvSpPr/>
            <p:nvPr/>
          </p:nvSpPr>
          <p:spPr>
            <a:xfrm>
              <a:off x="228676" y="1447801"/>
              <a:ext cx="11438233" cy="3810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AU" sz="1600" b="1" kern="0" dirty="0">
                  <a:solidFill>
                    <a:prstClr val="white"/>
                  </a:solidFill>
                  <a:sym typeface="Helvetica"/>
                </a:rPr>
                <a:t>Trial design – Single-arm, multicentre phase II trial with a safety run-in, N= 54</a:t>
              </a:r>
            </a:p>
          </p:txBody>
        </p:sp>
        <p:sp>
          <p:nvSpPr>
            <p:cNvPr id="6" name="Rectangle 5"/>
            <p:cNvSpPr/>
            <p:nvPr/>
          </p:nvSpPr>
          <p:spPr>
            <a:xfrm>
              <a:off x="228676" y="2037418"/>
              <a:ext cx="1653629" cy="321085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AU" sz="1600" b="1" u="sng" kern="0" dirty="0">
                  <a:solidFill>
                    <a:prstClr val="black"/>
                  </a:solidFill>
                  <a:sym typeface="Helvetica"/>
                </a:rPr>
                <a:t>Population</a:t>
              </a:r>
            </a:p>
            <a:p>
              <a:pPr hangingPunct="0"/>
              <a:endParaRPr lang="en-AU" sz="1600" u="sng" kern="0" dirty="0">
                <a:solidFill>
                  <a:prstClr val="black"/>
                </a:solidFill>
                <a:sym typeface="Helvetica"/>
              </a:endParaRPr>
            </a:p>
            <a:p>
              <a:pPr hangingPunct="0">
                <a:spcBef>
                  <a:spcPts val="800"/>
                </a:spcBef>
              </a:pPr>
              <a:r>
                <a:rPr lang="en-AU" sz="1600" kern="0" dirty="0">
                  <a:solidFill>
                    <a:prstClr val="black"/>
                  </a:solidFill>
                  <a:sym typeface="Helvetica"/>
                </a:rPr>
                <a:t>1</a:t>
              </a:r>
              <a:r>
                <a:rPr lang="en-AU" sz="1600" kern="0" baseline="30000" dirty="0">
                  <a:solidFill>
                    <a:prstClr val="black"/>
                  </a:solidFill>
                  <a:sym typeface="Helvetica"/>
                </a:rPr>
                <a:t>st</a:t>
              </a:r>
              <a:r>
                <a:rPr lang="en-AU" sz="1600" kern="0" dirty="0">
                  <a:solidFill>
                    <a:prstClr val="black"/>
                  </a:solidFill>
                  <a:sym typeface="Helvetica"/>
                </a:rPr>
                <a:t> line MPM</a:t>
              </a:r>
            </a:p>
            <a:p>
              <a:pPr hangingPunct="0">
                <a:spcBef>
                  <a:spcPts val="800"/>
                </a:spcBef>
              </a:pPr>
              <a:r>
                <a:rPr lang="en-AU" sz="1600" kern="0" dirty="0">
                  <a:solidFill>
                    <a:prstClr val="black"/>
                  </a:solidFill>
                  <a:sym typeface="Helvetica"/>
                </a:rPr>
                <a:t>Non-surgical</a:t>
              </a:r>
            </a:p>
            <a:p>
              <a:pPr hangingPunct="0">
                <a:spcBef>
                  <a:spcPts val="800"/>
                </a:spcBef>
              </a:pPr>
              <a:r>
                <a:rPr lang="en-AU" sz="1600" kern="0" dirty="0">
                  <a:solidFill>
                    <a:prstClr val="black"/>
                  </a:solidFill>
                  <a:sym typeface="Helvetica"/>
                </a:rPr>
                <a:t>No prior RT to measurable disease</a:t>
              </a:r>
            </a:p>
            <a:p>
              <a:pPr hangingPunct="0">
                <a:spcBef>
                  <a:spcPts val="800"/>
                </a:spcBef>
              </a:pPr>
              <a:r>
                <a:rPr lang="en-AU" sz="1600" kern="0" dirty="0">
                  <a:solidFill>
                    <a:prstClr val="black"/>
                  </a:solidFill>
                  <a:sym typeface="Helvetica"/>
                </a:rPr>
                <a:t>ECOG PS 0-1</a:t>
              </a:r>
            </a:p>
            <a:p>
              <a:pPr hangingPunct="0">
                <a:spcBef>
                  <a:spcPts val="800"/>
                </a:spcBef>
              </a:pPr>
              <a:r>
                <a:rPr lang="en-AU" sz="1600" kern="0" dirty="0">
                  <a:solidFill>
                    <a:prstClr val="black"/>
                  </a:solidFill>
                  <a:sym typeface="Helvetica"/>
                </a:rPr>
                <a:t>No PD-L1 selection</a:t>
              </a:r>
            </a:p>
          </p:txBody>
        </p:sp>
        <p:sp>
          <p:nvSpPr>
            <p:cNvPr id="8" name="TextBox 7"/>
            <p:cNvSpPr txBox="1"/>
            <p:nvPr/>
          </p:nvSpPr>
          <p:spPr>
            <a:xfrm>
              <a:off x="2400637" y="2036468"/>
              <a:ext cx="2243209" cy="338554"/>
            </a:xfrm>
            <a:prstGeom prst="rect">
              <a:avLst/>
            </a:prstGeom>
            <a:solidFill>
              <a:schemeClr val="accent4">
                <a:lumMod val="75000"/>
              </a:schemeClr>
            </a:solidFill>
            <a:ln w="19050">
              <a:solidFill>
                <a:schemeClr val="tx1"/>
              </a:solidFill>
            </a:ln>
          </p:spPr>
          <p:txBody>
            <a:bodyPr wrap="square" rtlCol="0">
              <a:spAutoFit/>
            </a:bodyPr>
            <a:lstStyle/>
            <a:p>
              <a:pPr algn="ctr" hangingPunct="0"/>
              <a:r>
                <a:rPr lang="en-AU" sz="1600" b="1" kern="0" dirty="0">
                  <a:solidFill>
                    <a:prstClr val="white"/>
                  </a:solidFill>
                  <a:latin typeface="Calibri Light" panose="020F0302020204030204"/>
                  <a:ea typeface="+mj-ea"/>
                  <a:cs typeface="+mj-cs"/>
                  <a:sym typeface="Helvetica"/>
                </a:rPr>
                <a:t>Induction</a:t>
              </a:r>
            </a:p>
          </p:txBody>
        </p:sp>
        <p:sp>
          <p:nvSpPr>
            <p:cNvPr id="9" name="Rectangle 8"/>
            <p:cNvSpPr/>
            <p:nvPr/>
          </p:nvSpPr>
          <p:spPr>
            <a:xfrm>
              <a:off x="2438345" y="2819401"/>
              <a:ext cx="2243601" cy="165690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en-AU" sz="1333" b="1" kern="0" dirty="0">
                  <a:solidFill>
                    <a:prstClr val="white"/>
                  </a:solidFill>
                  <a:sym typeface="Helvetica"/>
                </a:rPr>
                <a:t>Cisplatin 75mg/m</a:t>
              </a:r>
              <a:r>
                <a:rPr lang="en-AU" sz="1333" b="1" kern="0" baseline="30000" dirty="0">
                  <a:solidFill>
                    <a:prstClr val="white"/>
                  </a:solidFill>
                  <a:sym typeface="Helvetica"/>
                </a:rPr>
                <a:t>2 </a:t>
              </a:r>
              <a:r>
                <a:rPr lang="en-AU" sz="1333" b="1" kern="0" dirty="0">
                  <a:solidFill>
                    <a:prstClr val="white"/>
                  </a:solidFill>
                  <a:sym typeface="Helvetica"/>
                </a:rPr>
                <a:t> + Pemetrexed 500mg/m</a:t>
              </a:r>
              <a:r>
                <a:rPr lang="en-AU" sz="1333" b="1" kern="0" baseline="30000" dirty="0">
                  <a:solidFill>
                    <a:prstClr val="white"/>
                  </a:solidFill>
                  <a:sym typeface="Helvetica"/>
                </a:rPr>
                <a:t>2 </a:t>
              </a:r>
              <a:r>
                <a:rPr lang="en-AU" sz="1333" b="1" kern="0" dirty="0">
                  <a:solidFill>
                    <a:prstClr val="white"/>
                  </a:solidFill>
                  <a:sym typeface="Helvetica"/>
                </a:rPr>
                <a:t>+ Durvalumab 1125mg q3w </a:t>
              </a:r>
            </a:p>
          </p:txBody>
        </p:sp>
        <p:sp>
          <p:nvSpPr>
            <p:cNvPr id="10" name="Left Brace 9"/>
            <p:cNvSpPr/>
            <p:nvPr/>
          </p:nvSpPr>
          <p:spPr>
            <a:xfrm rot="16200000">
              <a:off x="3473093" y="3698378"/>
              <a:ext cx="224905" cy="2243601"/>
            </a:xfrm>
            <a:prstGeom prst="leftBrace">
              <a:avLst>
                <a:gd name="adj1" fmla="val 8333"/>
                <a:gd name="adj2" fmla="val 511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AU" sz="1600" kern="0">
                <a:solidFill>
                  <a:prstClr val="black"/>
                </a:solidFill>
                <a:sym typeface="Helvetica"/>
              </a:endParaRPr>
            </a:p>
          </p:txBody>
        </p:sp>
        <p:sp>
          <p:nvSpPr>
            <p:cNvPr id="11" name="TextBox 10"/>
            <p:cNvSpPr txBox="1"/>
            <p:nvPr/>
          </p:nvSpPr>
          <p:spPr>
            <a:xfrm>
              <a:off x="2489145" y="5121981"/>
              <a:ext cx="2192801" cy="379656"/>
            </a:xfrm>
            <a:prstGeom prst="rect">
              <a:avLst/>
            </a:prstGeom>
            <a:solidFill>
              <a:schemeClr val="bg1">
                <a:lumMod val="95000"/>
              </a:schemeClr>
            </a:solidFill>
            <a:ln w="19050">
              <a:solidFill>
                <a:schemeClr val="tx1"/>
              </a:solidFill>
            </a:ln>
          </p:spPr>
          <p:txBody>
            <a:bodyPr wrap="square" rtlCol="0">
              <a:spAutoFit/>
            </a:bodyPr>
            <a:lstStyle/>
            <a:p>
              <a:pPr algn="ctr" hangingPunct="0"/>
              <a:r>
                <a:rPr lang="en-AU" sz="1867" kern="0" dirty="0">
                  <a:solidFill>
                    <a:srgbClr val="000000"/>
                  </a:solidFill>
                  <a:latin typeface="Calibri Light" panose="020F0302020204030204"/>
                  <a:ea typeface="+mj-ea"/>
                  <a:cs typeface="+mj-cs"/>
                  <a:sym typeface="Helvetica"/>
                </a:rPr>
                <a:t>6 cycles</a:t>
              </a:r>
            </a:p>
          </p:txBody>
        </p:sp>
        <p:sp>
          <p:nvSpPr>
            <p:cNvPr id="12" name="TextBox 11"/>
            <p:cNvSpPr txBox="1"/>
            <p:nvPr/>
          </p:nvSpPr>
          <p:spPr>
            <a:xfrm>
              <a:off x="5562601" y="2026768"/>
              <a:ext cx="3428999" cy="338554"/>
            </a:xfrm>
            <a:prstGeom prst="rect">
              <a:avLst/>
            </a:prstGeom>
            <a:solidFill>
              <a:srgbClr val="2E289E"/>
            </a:solidFill>
            <a:ln w="19050">
              <a:solidFill>
                <a:schemeClr val="tx1"/>
              </a:solidFill>
            </a:ln>
          </p:spPr>
          <p:txBody>
            <a:bodyPr wrap="square" rtlCol="0">
              <a:spAutoFit/>
            </a:bodyPr>
            <a:lstStyle/>
            <a:p>
              <a:pPr algn="ctr" hangingPunct="0"/>
              <a:r>
                <a:rPr lang="en-AU" sz="1600" b="1" kern="0" dirty="0">
                  <a:solidFill>
                    <a:prstClr val="white"/>
                  </a:solidFill>
                  <a:latin typeface="Calibri Light" panose="020F0302020204030204"/>
                  <a:ea typeface="+mj-ea"/>
                  <a:cs typeface="+mj-cs"/>
                  <a:sym typeface="Helvetica"/>
                </a:rPr>
                <a:t>Maintenance</a:t>
              </a:r>
            </a:p>
          </p:txBody>
        </p:sp>
        <p:sp>
          <p:nvSpPr>
            <p:cNvPr id="13" name="Rectangle 12"/>
            <p:cNvSpPr/>
            <p:nvPr/>
          </p:nvSpPr>
          <p:spPr>
            <a:xfrm>
              <a:off x="5562602" y="2819401"/>
              <a:ext cx="3428999" cy="1654475"/>
            </a:xfrm>
            <a:prstGeom prst="rect">
              <a:avLst/>
            </a:prstGeom>
            <a:solidFill>
              <a:srgbClr val="2E2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en-AU" sz="1467" b="1" kern="0" dirty="0">
                  <a:solidFill>
                    <a:prstClr val="white"/>
                  </a:solidFill>
                  <a:sym typeface="Helvetica"/>
                </a:rPr>
                <a:t>Durvalumab 1125mg </a:t>
              </a:r>
            </a:p>
            <a:p>
              <a:pPr algn="ctr" hangingPunct="0"/>
              <a:r>
                <a:rPr lang="en-AU" sz="1467" b="1" kern="0" dirty="0">
                  <a:solidFill>
                    <a:prstClr val="white"/>
                  </a:solidFill>
                  <a:sym typeface="Helvetica"/>
                </a:rPr>
                <a:t>q3w x 52 w</a:t>
              </a:r>
            </a:p>
          </p:txBody>
        </p:sp>
        <p:cxnSp>
          <p:nvCxnSpPr>
            <p:cNvPr id="14" name="Straight Arrow Connector 13"/>
            <p:cNvCxnSpPr>
              <a:stCxn id="9" idx="3"/>
            </p:cNvCxnSpPr>
            <p:nvPr/>
          </p:nvCxnSpPr>
          <p:spPr>
            <a:xfrm flipV="1">
              <a:off x="4681946" y="3640239"/>
              <a:ext cx="880655" cy="76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rot="16200000">
              <a:off x="7164650" y="3105682"/>
              <a:ext cx="224905" cy="34289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AU" sz="1600" kern="0">
                <a:solidFill>
                  <a:prstClr val="black"/>
                </a:solidFill>
                <a:sym typeface="Helvetica"/>
              </a:endParaRPr>
            </a:p>
          </p:txBody>
        </p:sp>
        <p:sp>
          <p:nvSpPr>
            <p:cNvPr id="16" name="TextBox 15"/>
            <p:cNvSpPr txBox="1"/>
            <p:nvPr/>
          </p:nvSpPr>
          <p:spPr>
            <a:xfrm>
              <a:off x="5562605" y="5117953"/>
              <a:ext cx="3428995" cy="954300"/>
            </a:xfrm>
            <a:prstGeom prst="rect">
              <a:avLst/>
            </a:prstGeom>
            <a:solidFill>
              <a:srgbClr val="2E289E"/>
            </a:solidFill>
            <a:ln w="19050">
              <a:solidFill>
                <a:schemeClr val="tx1"/>
              </a:solidFill>
            </a:ln>
          </p:spPr>
          <p:txBody>
            <a:bodyPr wrap="square" rtlCol="0">
              <a:spAutoFit/>
            </a:bodyPr>
            <a:lstStyle/>
            <a:p>
              <a:pPr algn="ctr" hangingPunct="0"/>
              <a:r>
                <a:rPr lang="en-AU" sz="1867" kern="0" dirty="0">
                  <a:solidFill>
                    <a:prstClr val="white"/>
                  </a:solidFill>
                  <a:latin typeface="Calibri Light" panose="020F0302020204030204"/>
                  <a:ea typeface="+mj-ea"/>
                  <a:cs typeface="+mj-cs"/>
                  <a:sym typeface="Helvetica"/>
                </a:rPr>
                <a:t>To total 17 cycles durvalumab including induction period (12 months from treatment start)</a:t>
              </a:r>
            </a:p>
          </p:txBody>
        </p:sp>
        <p:sp>
          <p:nvSpPr>
            <p:cNvPr id="17" name="Rectangle 16"/>
            <p:cNvSpPr/>
            <p:nvPr/>
          </p:nvSpPr>
          <p:spPr>
            <a:xfrm>
              <a:off x="9547429" y="2026767"/>
              <a:ext cx="2119480" cy="34337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AU" sz="1600" b="1" u="sng" kern="0" dirty="0">
                  <a:solidFill>
                    <a:prstClr val="black"/>
                  </a:solidFill>
                  <a:sym typeface="Helvetica"/>
                </a:rPr>
                <a:t>Outcomes</a:t>
              </a:r>
            </a:p>
            <a:p>
              <a:pPr hangingPunct="0"/>
              <a:endParaRPr lang="en-AU" sz="1600" u="sng" kern="0" dirty="0">
                <a:solidFill>
                  <a:prstClr val="black"/>
                </a:solidFill>
                <a:sym typeface="Helvetica"/>
              </a:endParaRPr>
            </a:p>
            <a:p>
              <a:pPr hangingPunct="0"/>
              <a:r>
                <a:rPr lang="en-AU" sz="1600" b="1" kern="0" dirty="0">
                  <a:solidFill>
                    <a:prstClr val="black"/>
                  </a:solidFill>
                  <a:sym typeface="Helvetica"/>
                </a:rPr>
                <a:t>PFS6*</a:t>
              </a:r>
            </a:p>
            <a:p>
              <a:pPr hangingPunct="0"/>
              <a:endParaRPr lang="en-AU" sz="1600" b="1" kern="0" dirty="0">
                <a:solidFill>
                  <a:prstClr val="black"/>
                </a:solidFill>
                <a:sym typeface="Helvetica"/>
              </a:endParaRPr>
            </a:p>
            <a:p>
              <a:pPr hangingPunct="0"/>
              <a:r>
                <a:rPr lang="en-AU" sz="1600" kern="0" dirty="0">
                  <a:solidFill>
                    <a:prstClr val="black"/>
                  </a:solidFill>
                  <a:sym typeface="Helvetica"/>
                </a:rPr>
                <a:t>ORR (CR + PR)* Toxicity</a:t>
              </a:r>
            </a:p>
            <a:p>
              <a:pPr hangingPunct="0"/>
              <a:r>
                <a:rPr lang="en-AU" sz="1600" kern="0" dirty="0">
                  <a:solidFill>
                    <a:prstClr val="black"/>
                  </a:solidFill>
                  <a:sym typeface="Helvetica"/>
                </a:rPr>
                <a:t>PFS*</a:t>
              </a:r>
            </a:p>
            <a:p>
              <a:pPr hangingPunct="0"/>
              <a:r>
                <a:rPr lang="en-AU" sz="1600" kern="0" dirty="0">
                  <a:solidFill>
                    <a:prstClr val="black"/>
                  </a:solidFill>
                  <a:sym typeface="Helvetica"/>
                </a:rPr>
                <a:t>OS</a:t>
              </a:r>
            </a:p>
            <a:p>
              <a:pPr hangingPunct="0"/>
              <a:endParaRPr lang="en-AU" sz="1600" kern="0" dirty="0">
                <a:solidFill>
                  <a:prstClr val="black"/>
                </a:solidFill>
                <a:sym typeface="Helvetica"/>
              </a:endParaRPr>
            </a:p>
            <a:p>
              <a:pPr hangingPunct="0"/>
              <a:r>
                <a:rPr lang="en-AU" sz="1600" kern="0" dirty="0">
                  <a:solidFill>
                    <a:prstClr val="black"/>
                  </a:solidFill>
                  <a:sym typeface="Helvetica"/>
                </a:rPr>
                <a:t>* </a:t>
              </a:r>
              <a:r>
                <a:rPr lang="en-AU" sz="1600" kern="0" dirty="0" err="1">
                  <a:solidFill>
                    <a:prstClr val="black"/>
                  </a:solidFill>
                  <a:sym typeface="Helvetica"/>
                </a:rPr>
                <a:t>mRECIST</a:t>
              </a:r>
              <a:r>
                <a:rPr lang="en-AU" sz="1600" kern="0" dirty="0">
                  <a:solidFill>
                    <a:prstClr val="black"/>
                  </a:solidFill>
                  <a:sym typeface="Helvetica"/>
                </a:rPr>
                <a:t> for MPM, </a:t>
              </a:r>
              <a:r>
                <a:rPr lang="en-AU" sz="1600" kern="0" dirty="0" err="1">
                  <a:solidFill>
                    <a:prstClr val="black"/>
                  </a:solidFill>
                  <a:sym typeface="Helvetica"/>
                </a:rPr>
                <a:t>mirRC</a:t>
              </a:r>
              <a:endParaRPr lang="en-AU" sz="1600" kern="0" dirty="0">
                <a:solidFill>
                  <a:prstClr val="black"/>
                </a:solidFill>
                <a:sym typeface="Helvetica"/>
              </a:endParaRPr>
            </a:p>
          </p:txBody>
        </p:sp>
      </p:grpSp>
      <p:sp>
        <p:nvSpPr>
          <p:cNvPr id="2" name="Title 1"/>
          <p:cNvSpPr>
            <a:spLocks noGrp="1"/>
          </p:cNvSpPr>
          <p:nvPr>
            <p:ph type="title"/>
          </p:nvPr>
        </p:nvSpPr>
        <p:spPr/>
        <p:txBody>
          <a:bodyPr>
            <a:normAutofit/>
          </a:bodyPr>
          <a:lstStyle/>
          <a:p>
            <a:pPr algn="ctr"/>
            <a:r>
              <a:rPr lang="en-AU" sz="6000" b="1" dirty="0"/>
              <a:t>The </a:t>
            </a:r>
            <a:r>
              <a:rPr lang="en-AU" sz="6000" b="1" dirty="0" smtClean="0"/>
              <a:t>DREAM </a:t>
            </a:r>
            <a:r>
              <a:rPr lang="en-AU" sz="6000" b="1" dirty="0"/>
              <a:t>study</a:t>
            </a:r>
            <a:endParaRPr lang="en-AU" sz="6000" dirty="0"/>
          </a:p>
        </p:txBody>
      </p:sp>
      <p:pic>
        <p:nvPicPr>
          <p:cNvPr id="18" name="Picture 17" descr="LOGO ALTG Final Approved"/>
          <p:cNvPicPr/>
          <p:nvPr/>
        </p:nvPicPr>
        <p:blipFill>
          <a:blip r:embed="rId2">
            <a:extLst>
              <a:ext uri="{28A0092B-C50C-407E-A947-70E740481C1C}">
                <a14:useLocalDpi xmlns:a14="http://schemas.microsoft.com/office/drawing/2010/main" val="0"/>
              </a:ext>
            </a:extLst>
          </a:blip>
          <a:srcRect b="14301"/>
          <a:stretch>
            <a:fillRect/>
          </a:stretch>
        </p:blipFill>
        <p:spPr bwMode="auto">
          <a:xfrm>
            <a:off x="374561" y="54220"/>
            <a:ext cx="2735777" cy="876091"/>
          </a:xfrm>
          <a:prstGeom prst="rect">
            <a:avLst/>
          </a:prstGeom>
          <a:noFill/>
        </p:spPr>
      </p:pic>
      <p:pic>
        <p:nvPicPr>
          <p:cNvPr id="19" name="Picture 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0916" y="137184"/>
            <a:ext cx="1326523" cy="1101658"/>
          </a:xfrm>
          <a:prstGeom prst="rect">
            <a:avLst/>
          </a:prstGeom>
          <a:noFill/>
          <a:ln>
            <a:noFill/>
          </a:ln>
        </p:spPr>
      </p:pic>
      <p:pic>
        <p:nvPicPr>
          <p:cNvPr id="20" name="Picture 19"/>
          <p:cNvPicPr>
            <a:picLocks noChangeAspect="1"/>
          </p:cNvPicPr>
          <p:nvPr/>
        </p:nvPicPr>
        <p:blipFill>
          <a:blip r:embed="rId4"/>
          <a:stretch>
            <a:fillRect/>
          </a:stretch>
        </p:blipFill>
        <p:spPr>
          <a:xfrm>
            <a:off x="374561" y="1047264"/>
            <a:ext cx="2961067" cy="799040"/>
          </a:xfrm>
          <a:prstGeom prst="rect">
            <a:avLst/>
          </a:prstGeom>
        </p:spPr>
      </p:pic>
      <p:pic>
        <p:nvPicPr>
          <p:cNvPr id="21" name="Picture 20"/>
          <p:cNvPicPr>
            <a:picLocks noChangeAspect="1"/>
          </p:cNvPicPr>
          <p:nvPr/>
        </p:nvPicPr>
        <p:blipFill>
          <a:blip r:embed="rId5"/>
          <a:stretch>
            <a:fillRect/>
          </a:stretch>
        </p:blipFill>
        <p:spPr>
          <a:xfrm>
            <a:off x="10253040" y="1323200"/>
            <a:ext cx="1465384" cy="522777"/>
          </a:xfrm>
          <a:prstGeom prst="rect">
            <a:avLst/>
          </a:prstGeom>
        </p:spPr>
      </p:pic>
    </p:spTree>
    <p:extLst>
      <p:ext uri="{BB962C8B-B14F-4D97-AF65-F5344CB8AC3E}">
        <p14:creationId xmlns:p14="http://schemas.microsoft.com/office/powerpoint/2010/main" val="253137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5144"/>
            <a:ext cx="12192000" cy="1325563"/>
          </a:xfrm>
        </p:spPr>
        <p:txBody>
          <a:bodyPr>
            <a:noAutofit/>
          </a:bodyPr>
          <a:lstStyle/>
          <a:p>
            <a:pPr algn="ctr"/>
            <a:r>
              <a:rPr lang="en-AU" sz="6000" b="1" dirty="0" smtClean="0"/>
              <a:t>DREAM trial – exciting phase II results</a:t>
            </a:r>
            <a:endParaRPr lang="en-AU" sz="6000" b="1"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61237"/>
            <a:ext cx="4223197" cy="2430459"/>
          </a:xfrm>
          <a:prstGeom prst="rect">
            <a:avLst/>
          </a:prstGeom>
          <a:noFill/>
          <a:ln>
            <a:noFill/>
          </a:ln>
        </p:spPr>
      </p:pic>
      <p:pic>
        <p:nvPicPr>
          <p:cNvPr id="4" name="Picture 3"/>
          <p:cNvPicPr/>
          <p:nvPr/>
        </p:nvPicPr>
        <p:blipFill rotWithShape="1">
          <a:blip r:embed="rId3">
            <a:extLst>
              <a:ext uri="{28A0092B-C50C-407E-A947-70E740481C1C}">
                <a14:useLocalDpi xmlns:a14="http://schemas.microsoft.com/office/drawing/2010/main" val="0"/>
              </a:ext>
            </a:extLst>
          </a:blip>
          <a:srcRect b="1763"/>
          <a:stretch/>
        </p:blipFill>
        <p:spPr bwMode="auto">
          <a:xfrm>
            <a:off x="5786048" y="1961237"/>
            <a:ext cx="4323867" cy="2572126"/>
          </a:xfrm>
          <a:prstGeom prst="rect">
            <a:avLst/>
          </a:prstGeom>
          <a:noFill/>
          <a:ln>
            <a:noFill/>
          </a:ln>
          <a:extLst>
            <a:ext uri="{53640926-AAD7-44D8-BBD7-CCE9431645EC}">
              <a14:shadowObscured xmlns:a14="http://schemas.microsoft.com/office/drawing/2010/main"/>
            </a:ext>
          </a:extLst>
        </p:spPr>
      </p:pic>
      <p:pic>
        <p:nvPicPr>
          <p:cNvPr id="5" name="Picture 4" descr="cid:image001.jpg@01D4BCBB.DFB8E650"/>
          <p:cNvPicPr/>
          <p:nvPr/>
        </p:nvPicPr>
        <p:blipFill rotWithShape="1">
          <a:blip r:embed="rId4" r:link="rId5" cstate="print">
            <a:extLst>
              <a:ext uri="{28A0092B-C50C-407E-A947-70E740481C1C}">
                <a14:useLocalDpi xmlns:a14="http://schemas.microsoft.com/office/drawing/2010/main" val="0"/>
              </a:ext>
            </a:extLst>
          </a:blip>
          <a:srcRect t="31733"/>
          <a:stretch/>
        </p:blipFill>
        <p:spPr bwMode="auto">
          <a:xfrm>
            <a:off x="852057" y="4533363"/>
            <a:ext cx="3217667" cy="2112136"/>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6"/>
          <a:srcRect l="27076" t="20719" r="26413" b="13243"/>
          <a:stretch/>
        </p:blipFill>
        <p:spPr bwMode="auto">
          <a:xfrm>
            <a:off x="5872767" y="4702399"/>
            <a:ext cx="2667000" cy="19431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7"/>
          <a:srcRect l="25083" t="21689" r="27242" b="14862"/>
          <a:stretch/>
        </p:blipFill>
        <p:spPr bwMode="auto">
          <a:xfrm>
            <a:off x="8759351" y="4702399"/>
            <a:ext cx="2733675" cy="194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5412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98939"/>
            <a:ext cx="10515600" cy="1325563"/>
          </a:xfrm>
        </p:spPr>
        <p:txBody>
          <a:bodyPr>
            <a:normAutofit/>
          </a:bodyPr>
          <a:lstStyle/>
          <a:p>
            <a:pPr algn="ctr"/>
            <a:r>
              <a:rPr lang="en-AU" sz="6000" b="1" dirty="0"/>
              <a:t>The DREAM3R study</a:t>
            </a:r>
            <a:endParaRPr lang="en-AU" sz="6000" dirty="0"/>
          </a:p>
        </p:txBody>
      </p:sp>
      <p:sp>
        <p:nvSpPr>
          <p:cNvPr id="4" name="Rectangle 3"/>
          <p:cNvSpPr/>
          <p:nvPr/>
        </p:nvSpPr>
        <p:spPr>
          <a:xfrm>
            <a:off x="376883" y="1633198"/>
            <a:ext cx="11438233" cy="38100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AU" sz="1600" b="1" kern="0" dirty="0">
                <a:solidFill>
                  <a:prstClr val="white"/>
                </a:solidFill>
                <a:sym typeface="Helvetica"/>
              </a:rPr>
              <a:t>Trial design – </a:t>
            </a:r>
            <a:r>
              <a:rPr lang="en-AU" sz="1600" b="1" kern="0" dirty="0" smtClean="0">
                <a:solidFill>
                  <a:prstClr val="white"/>
                </a:solidFill>
                <a:sym typeface="Helvetica"/>
              </a:rPr>
              <a:t>Randomised, open label international multicentre </a:t>
            </a:r>
            <a:r>
              <a:rPr lang="en-AU" sz="1600" b="1" kern="0" dirty="0">
                <a:solidFill>
                  <a:prstClr val="white"/>
                </a:solidFill>
                <a:sym typeface="Helvetica"/>
              </a:rPr>
              <a:t>phase </a:t>
            </a:r>
            <a:r>
              <a:rPr lang="en-AU" sz="1600" b="1" kern="0" dirty="0" smtClean="0">
                <a:solidFill>
                  <a:prstClr val="white"/>
                </a:solidFill>
                <a:sym typeface="Helvetica"/>
              </a:rPr>
              <a:t>III trial </a:t>
            </a:r>
            <a:r>
              <a:rPr lang="en-AU" sz="1600" b="1" kern="0" dirty="0">
                <a:solidFill>
                  <a:prstClr val="white"/>
                </a:solidFill>
                <a:sym typeface="Helvetica"/>
              </a:rPr>
              <a:t>N= </a:t>
            </a:r>
            <a:r>
              <a:rPr lang="en-AU" sz="1600" b="1" kern="0" dirty="0" smtClean="0">
                <a:solidFill>
                  <a:prstClr val="white"/>
                </a:solidFill>
                <a:sym typeface="Helvetica"/>
              </a:rPr>
              <a:t>400+</a:t>
            </a:r>
            <a:endParaRPr lang="en-AU" sz="1600" b="1" kern="0" dirty="0">
              <a:solidFill>
                <a:prstClr val="white"/>
              </a:solidFill>
              <a:sym typeface="Helvetica"/>
            </a:endParaRPr>
          </a:p>
        </p:txBody>
      </p:sp>
      <p:sp>
        <p:nvSpPr>
          <p:cNvPr id="5" name="Rectangle 4"/>
          <p:cNvSpPr/>
          <p:nvPr/>
        </p:nvSpPr>
        <p:spPr>
          <a:xfrm>
            <a:off x="376883" y="2362224"/>
            <a:ext cx="1653629" cy="364708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AU" sz="1600" b="1" u="sng" kern="0" dirty="0">
                <a:solidFill>
                  <a:prstClr val="black"/>
                </a:solidFill>
                <a:sym typeface="Helvetica"/>
              </a:rPr>
              <a:t>Population</a:t>
            </a:r>
          </a:p>
          <a:p>
            <a:pPr hangingPunct="0"/>
            <a:endParaRPr lang="en-AU" sz="1600" u="sng" kern="0" dirty="0">
              <a:solidFill>
                <a:prstClr val="black"/>
              </a:solidFill>
              <a:sym typeface="Helvetica"/>
            </a:endParaRPr>
          </a:p>
          <a:p>
            <a:pPr hangingPunct="0">
              <a:spcBef>
                <a:spcPts val="800"/>
              </a:spcBef>
            </a:pPr>
            <a:r>
              <a:rPr lang="en-AU" sz="1600" kern="0" dirty="0">
                <a:solidFill>
                  <a:prstClr val="black"/>
                </a:solidFill>
                <a:sym typeface="Helvetica"/>
              </a:rPr>
              <a:t>1</a:t>
            </a:r>
            <a:r>
              <a:rPr lang="en-AU" sz="1600" kern="0" baseline="30000" dirty="0">
                <a:solidFill>
                  <a:prstClr val="black"/>
                </a:solidFill>
                <a:sym typeface="Helvetica"/>
              </a:rPr>
              <a:t>st</a:t>
            </a:r>
            <a:r>
              <a:rPr lang="en-AU" sz="1600" kern="0" dirty="0">
                <a:solidFill>
                  <a:prstClr val="black"/>
                </a:solidFill>
                <a:sym typeface="Helvetica"/>
              </a:rPr>
              <a:t> line MPM</a:t>
            </a:r>
          </a:p>
          <a:p>
            <a:pPr hangingPunct="0">
              <a:spcBef>
                <a:spcPts val="800"/>
              </a:spcBef>
            </a:pPr>
            <a:r>
              <a:rPr lang="en-AU" sz="1600" kern="0" dirty="0">
                <a:solidFill>
                  <a:prstClr val="black"/>
                </a:solidFill>
                <a:sym typeface="Helvetica"/>
              </a:rPr>
              <a:t>Non-surgical</a:t>
            </a:r>
          </a:p>
          <a:p>
            <a:pPr hangingPunct="0">
              <a:spcBef>
                <a:spcPts val="800"/>
              </a:spcBef>
            </a:pPr>
            <a:r>
              <a:rPr lang="en-AU" sz="1600" kern="0" dirty="0">
                <a:solidFill>
                  <a:prstClr val="black"/>
                </a:solidFill>
                <a:sym typeface="Helvetica"/>
              </a:rPr>
              <a:t>No prior RT to measurable disease</a:t>
            </a:r>
          </a:p>
          <a:p>
            <a:pPr hangingPunct="0">
              <a:spcBef>
                <a:spcPts val="800"/>
              </a:spcBef>
            </a:pPr>
            <a:r>
              <a:rPr lang="en-AU" sz="1600" kern="0" dirty="0">
                <a:solidFill>
                  <a:prstClr val="black"/>
                </a:solidFill>
                <a:sym typeface="Helvetica"/>
              </a:rPr>
              <a:t>ECOG PS 0-1</a:t>
            </a:r>
          </a:p>
          <a:p>
            <a:pPr hangingPunct="0">
              <a:spcBef>
                <a:spcPts val="800"/>
              </a:spcBef>
            </a:pPr>
            <a:r>
              <a:rPr lang="en-AU" sz="1600" kern="0" dirty="0">
                <a:solidFill>
                  <a:prstClr val="black"/>
                </a:solidFill>
                <a:sym typeface="Helvetica"/>
              </a:rPr>
              <a:t>No PD-L1 </a:t>
            </a:r>
            <a:r>
              <a:rPr lang="en-AU" sz="1600" kern="0" dirty="0" smtClean="0">
                <a:solidFill>
                  <a:prstClr val="black"/>
                </a:solidFill>
                <a:sym typeface="Helvetica"/>
              </a:rPr>
              <a:t>selection</a:t>
            </a:r>
          </a:p>
          <a:p>
            <a:pPr hangingPunct="0">
              <a:spcBef>
                <a:spcPts val="800"/>
              </a:spcBef>
            </a:pPr>
            <a:r>
              <a:rPr lang="en-AU" sz="1600" kern="0" dirty="0" smtClean="0">
                <a:solidFill>
                  <a:prstClr val="black"/>
                </a:solidFill>
                <a:sym typeface="Helvetica"/>
              </a:rPr>
              <a:t>Any histology</a:t>
            </a:r>
            <a:endParaRPr lang="en-AU" sz="1600" kern="0" dirty="0">
              <a:solidFill>
                <a:prstClr val="black"/>
              </a:solidFill>
              <a:sym typeface="Helvetica"/>
            </a:endParaRPr>
          </a:p>
        </p:txBody>
      </p:sp>
      <p:sp>
        <p:nvSpPr>
          <p:cNvPr id="9" name="TextBox 8"/>
          <p:cNvSpPr txBox="1"/>
          <p:nvPr/>
        </p:nvSpPr>
        <p:spPr>
          <a:xfrm>
            <a:off x="2814388" y="6119049"/>
            <a:ext cx="2192801" cy="379656"/>
          </a:xfrm>
          <a:prstGeom prst="rect">
            <a:avLst/>
          </a:prstGeom>
          <a:solidFill>
            <a:schemeClr val="bg1">
              <a:lumMod val="95000"/>
            </a:schemeClr>
          </a:solidFill>
          <a:ln w="19050">
            <a:solidFill>
              <a:schemeClr val="tx1"/>
            </a:solidFill>
          </a:ln>
        </p:spPr>
        <p:txBody>
          <a:bodyPr wrap="square" rtlCol="0">
            <a:spAutoFit/>
          </a:bodyPr>
          <a:lstStyle/>
          <a:p>
            <a:pPr algn="ctr" hangingPunct="0"/>
            <a:r>
              <a:rPr lang="en-AU" sz="1867" kern="0" dirty="0">
                <a:solidFill>
                  <a:srgbClr val="000000"/>
                </a:solidFill>
                <a:latin typeface="Calibri Light" panose="020F0302020204030204"/>
                <a:ea typeface="+mj-ea"/>
                <a:cs typeface="+mj-cs"/>
                <a:sym typeface="Helvetica"/>
              </a:rPr>
              <a:t>6 cycles</a:t>
            </a:r>
          </a:p>
        </p:txBody>
      </p:sp>
      <p:sp>
        <p:nvSpPr>
          <p:cNvPr id="10" name="TextBox 9"/>
          <p:cNvSpPr txBox="1"/>
          <p:nvPr/>
        </p:nvSpPr>
        <p:spPr>
          <a:xfrm>
            <a:off x="5710808" y="2157069"/>
            <a:ext cx="3428999" cy="338554"/>
          </a:xfrm>
          <a:prstGeom prst="rect">
            <a:avLst/>
          </a:prstGeom>
          <a:solidFill>
            <a:srgbClr val="2E289E"/>
          </a:solidFill>
          <a:ln w="19050">
            <a:solidFill>
              <a:schemeClr val="tx1"/>
            </a:solidFill>
          </a:ln>
        </p:spPr>
        <p:txBody>
          <a:bodyPr wrap="square" rtlCol="0">
            <a:spAutoFit/>
          </a:bodyPr>
          <a:lstStyle/>
          <a:p>
            <a:pPr algn="ctr" hangingPunct="0"/>
            <a:r>
              <a:rPr lang="en-AU" sz="1600" b="1" kern="0" dirty="0">
                <a:solidFill>
                  <a:prstClr val="white"/>
                </a:solidFill>
                <a:latin typeface="Calibri Light" panose="020F0302020204030204"/>
                <a:ea typeface="+mj-ea"/>
                <a:cs typeface="+mj-cs"/>
                <a:sym typeface="Helvetica"/>
              </a:rPr>
              <a:t>Maintenance</a:t>
            </a:r>
          </a:p>
        </p:txBody>
      </p:sp>
      <p:sp>
        <p:nvSpPr>
          <p:cNvPr id="11" name="Rectangle 10"/>
          <p:cNvSpPr/>
          <p:nvPr/>
        </p:nvSpPr>
        <p:spPr>
          <a:xfrm>
            <a:off x="5710807" y="2791474"/>
            <a:ext cx="3428999" cy="813518"/>
          </a:xfrm>
          <a:prstGeom prst="rect">
            <a:avLst/>
          </a:prstGeom>
          <a:solidFill>
            <a:srgbClr val="2E2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en-AU" sz="1467" b="1" kern="0" dirty="0">
                <a:solidFill>
                  <a:prstClr val="white"/>
                </a:solidFill>
                <a:sym typeface="Helvetica"/>
              </a:rPr>
              <a:t>Durvalumab </a:t>
            </a:r>
            <a:r>
              <a:rPr lang="en-AU" sz="1467" b="1" kern="0" dirty="0" smtClean="0">
                <a:solidFill>
                  <a:prstClr val="white"/>
                </a:solidFill>
                <a:sym typeface="Helvetica"/>
              </a:rPr>
              <a:t>1500mg </a:t>
            </a:r>
            <a:endParaRPr lang="en-AU" sz="1467" b="1" kern="0" dirty="0">
              <a:solidFill>
                <a:prstClr val="white"/>
              </a:solidFill>
              <a:sym typeface="Helvetica"/>
            </a:endParaRPr>
          </a:p>
          <a:p>
            <a:pPr algn="ctr" hangingPunct="0"/>
            <a:r>
              <a:rPr lang="en-AU" sz="1467" b="1" kern="0" dirty="0" smtClean="0">
                <a:solidFill>
                  <a:prstClr val="white"/>
                </a:solidFill>
                <a:sym typeface="Helvetica"/>
              </a:rPr>
              <a:t>Q4w ongoing</a:t>
            </a:r>
            <a:endParaRPr lang="en-AU" sz="1467" b="1" kern="0" dirty="0">
              <a:solidFill>
                <a:prstClr val="white"/>
              </a:solidFill>
              <a:sym typeface="Helvetica"/>
            </a:endParaRPr>
          </a:p>
        </p:txBody>
      </p:sp>
      <p:sp>
        <p:nvSpPr>
          <p:cNvPr id="13" name="Left Brace 12"/>
          <p:cNvSpPr/>
          <p:nvPr/>
        </p:nvSpPr>
        <p:spPr>
          <a:xfrm rot="16200000">
            <a:off x="7312857" y="4081484"/>
            <a:ext cx="224905" cy="342899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AU" sz="1600" kern="0">
              <a:solidFill>
                <a:prstClr val="black"/>
              </a:solidFill>
              <a:sym typeface="Helvetica"/>
            </a:endParaRPr>
          </a:p>
        </p:txBody>
      </p:sp>
      <p:sp>
        <p:nvSpPr>
          <p:cNvPr id="14" name="TextBox 13"/>
          <p:cNvSpPr txBox="1"/>
          <p:nvPr/>
        </p:nvSpPr>
        <p:spPr>
          <a:xfrm>
            <a:off x="5710812" y="6009304"/>
            <a:ext cx="3428995" cy="523220"/>
          </a:xfrm>
          <a:prstGeom prst="rect">
            <a:avLst/>
          </a:prstGeom>
          <a:solidFill>
            <a:srgbClr val="2E289E"/>
          </a:solidFill>
          <a:ln w="19050">
            <a:solidFill>
              <a:schemeClr val="tx1"/>
            </a:solidFill>
          </a:ln>
        </p:spPr>
        <p:txBody>
          <a:bodyPr wrap="square" rtlCol="0">
            <a:spAutoFit/>
          </a:bodyPr>
          <a:lstStyle/>
          <a:p>
            <a:pPr algn="ctr" hangingPunct="0"/>
            <a:r>
              <a:rPr lang="en-AU" sz="1400" kern="0" dirty="0" smtClean="0">
                <a:solidFill>
                  <a:prstClr val="white"/>
                </a:solidFill>
                <a:latin typeface="Calibri Light" panose="020F0302020204030204"/>
                <a:ea typeface="+mj-ea"/>
                <a:cs typeface="+mj-cs"/>
                <a:sym typeface="Helvetica"/>
              </a:rPr>
              <a:t>To progression, intolerance, or patient discontinuation for other reasons</a:t>
            </a:r>
            <a:endParaRPr lang="en-AU" sz="1400" kern="0" dirty="0">
              <a:solidFill>
                <a:prstClr val="white"/>
              </a:solidFill>
              <a:latin typeface="Calibri Light" panose="020F0302020204030204"/>
              <a:ea typeface="+mj-ea"/>
              <a:cs typeface="+mj-cs"/>
              <a:sym typeface="Helvetica"/>
            </a:endParaRPr>
          </a:p>
        </p:txBody>
      </p:sp>
      <p:sp>
        <p:nvSpPr>
          <p:cNvPr id="15" name="Rectangle 14"/>
          <p:cNvSpPr/>
          <p:nvPr/>
        </p:nvSpPr>
        <p:spPr>
          <a:xfrm>
            <a:off x="9695636" y="2534433"/>
            <a:ext cx="2119480" cy="3433768"/>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hangingPunct="0"/>
            <a:r>
              <a:rPr lang="en-AU" sz="1600" b="1" u="sng" kern="0" dirty="0" smtClean="0">
                <a:solidFill>
                  <a:prstClr val="black"/>
                </a:solidFill>
                <a:sym typeface="Helvetica"/>
              </a:rPr>
              <a:t>Endpoints</a:t>
            </a:r>
            <a:endParaRPr lang="en-AU" sz="1600" b="1" u="sng" kern="0" dirty="0">
              <a:solidFill>
                <a:prstClr val="black"/>
              </a:solidFill>
              <a:sym typeface="Helvetica"/>
            </a:endParaRPr>
          </a:p>
          <a:p>
            <a:pPr hangingPunct="0"/>
            <a:endParaRPr lang="en-AU" sz="1600" u="sng" kern="0" dirty="0">
              <a:solidFill>
                <a:prstClr val="black"/>
              </a:solidFill>
              <a:sym typeface="Helvetica"/>
            </a:endParaRPr>
          </a:p>
          <a:p>
            <a:pPr hangingPunct="0"/>
            <a:r>
              <a:rPr lang="en-AU" sz="1600" b="1" kern="0" dirty="0" smtClean="0">
                <a:solidFill>
                  <a:prstClr val="black"/>
                </a:solidFill>
                <a:sym typeface="Helvetica"/>
              </a:rPr>
              <a:t>Primary: OS</a:t>
            </a:r>
          </a:p>
          <a:p>
            <a:pPr hangingPunct="0"/>
            <a:r>
              <a:rPr lang="en-AU" sz="1600" b="1" kern="0" dirty="0" smtClean="0">
                <a:solidFill>
                  <a:prstClr val="black"/>
                </a:solidFill>
                <a:sym typeface="Helvetica"/>
              </a:rPr>
              <a:t>Secondary:</a:t>
            </a:r>
          </a:p>
          <a:p>
            <a:pPr hangingPunct="0"/>
            <a:r>
              <a:rPr lang="en-AU" sz="1600" b="1" kern="0" dirty="0" smtClean="0">
                <a:solidFill>
                  <a:prstClr val="black"/>
                </a:solidFill>
                <a:sym typeface="Helvetica"/>
              </a:rPr>
              <a:t>*PFS</a:t>
            </a:r>
            <a:endParaRPr lang="en-AU" sz="1600" b="1" kern="0" dirty="0">
              <a:solidFill>
                <a:prstClr val="black"/>
              </a:solidFill>
              <a:sym typeface="Helvetica"/>
            </a:endParaRPr>
          </a:p>
          <a:p>
            <a:pPr hangingPunct="0"/>
            <a:r>
              <a:rPr lang="en-AU" sz="1600" kern="0" dirty="0" smtClean="0">
                <a:solidFill>
                  <a:prstClr val="black"/>
                </a:solidFill>
                <a:sym typeface="Helvetica"/>
              </a:rPr>
              <a:t>*ORR </a:t>
            </a:r>
            <a:r>
              <a:rPr lang="en-AU" sz="1600" kern="0" dirty="0">
                <a:solidFill>
                  <a:prstClr val="black"/>
                </a:solidFill>
                <a:sym typeface="Helvetica"/>
              </a:rPr>
              <a:t>(CR + PR</a:t>
            </a:r>
            <a:r>
              <a:rPr lang="en-AU" sz="1600" kern="0" dirty="0" smtClean="0">
                <a:solidFill>
                  <a:prstClr val="black"/>
                </a:solidFill>
                <a:sym typeface="Helvetica"/>
              </a:rPr>
              <a:t>) </a:t>
            </a:r>
            <a:r>
              <a:rPr lang="en-AU" sz="1600" kern="0" dirty="0">
                <a:solidFill>
                  <a:prstClr val="black"/>
                </a:solidFill>
                <a:sym typeface="Helvetica"/>
              </a:rPr>
              <a:t>Toxicity</a:t>
            </a:r>
          </a:p>
          <a:p>
            <a:pPr hangingPunct="0"/>
            <a:r>
              <a:rPr lang="en-AU" sz="1600" kern="0" dirty="0" smtClean="0">
                <a:solidFill>
                  <a:prstClr val="black"/>
                </a:solidFill>
                <a:sym typeface="Helvetica"/>
              </a:rPr>
              <a:t>*</a:t>
            </a:r>
            <a:r>
              <a:rPr lang="en-AU" sz="1600" kern="0" dirty="0" err="1" smtClean="0">
                <a:solidFill>
                  <a:prstClr val="black"/>
                </a:solidFill>
                <a:sym typeface="Helvetica"/>
              </a:rPr>
              <a:t>HRQoL</a:t>
            </a:r>
            <a:endParaRPr lang="en-AU" sz="1600" kern="0" dirty="0" smtClean="0">
              <a:solidFill>
                <a:prstClr val="black"/>
              </a:solidFill>
              <a:sym typeface="Helvetica"/>
            </a:endParaRPr>
          </a:p>
          <a:p>
            <a:pPr hangingPunct="0"/>
            <a:r>
              <a:rPr lang="en-AU" sz="1600" kern="0" dirty="0" smtClean="0">
                <a:solidFill>
                  <a:prstClr val="black"/>
                </a:solidFill>
                <a:sym typeface="Helvetica"/>
              </a:rPr>
              <a:t>*Translational</a:t>
            </a:r>
          </a:p>
          <a:p>
            <a:pPr hangingPunct="0"/>
            <a:r>
              <a:rPr lang="en-AU" sz="1600" kern="0" dirty="0" smtClean="0">
                <a:solidFill>
                  <a:prstClr val="black"/>
                </a:solidFill>
                <a:sym typeface="Helvetica"/>
              </a:rPr>
              <a:t>*Health Economics</a:t>
            </a:r>
            <a:endParaRPr lang="en-AU" sz="1600" kern="0" dirty="0">
              <a:solidFill>
                <a:prstClr val="black"/>
              </a:solidFill>
              <a:sym typeface="Helvetica"/>
            </a:endParaRPr>
          </a:p>
          <a:p>
            <a:pPr hangingPunct="0"/>
            <a:r>
              <a:rPr lang="en-AU" sz="1600" kern="0" dirty="0">
                <a:solidFill>
                  <a:prstClr val="black"/>
                </a:solidFill>
                <a:sym typeface="Helvetica"/>
              </a:rPr>
              <a:t>OS</a:t>
            </a:r>
          </a:p>
          <a:p>
            <a:pPr hangingPunct="0"/>
            <a:endParaRPr lang="en-AU" sz="1600" kern="0" dirty="0">
              <a:solidFill>
                <a:prstClr val="black"/>
              </a:solidFill>
              <a:sym typeface="Helvetica"/>
            </a:endParaRPr>
          </a:p>
          <a:p>
            <a:pPr hangingPunct="0"/>
            <a:r>
              <a:rPr lang="en-AU" sz="1600" kern="0" dirty="0" smtClean="0">
                <a:solidFill>
                  <a:prstClr val="black"/>
                </a:solidFill>
                <a:sym typeface="Helvetica"/>
              </a:rPr>
              <a:t> </a:t>
            </a:r>
            <a:r>
              <a:rPr lang="en-AU" sz="1600" kern="0" dirty="0" err="1">
                <a:solidFill>
                  <a:prstClr val="black"/>
                </a:solidFill>
                <a:sym typeface="Helvetica"/>
              </a:rPr>
              <a:t>mRECIST</a:t>
            </a:r>
            <a:r>
              <a:rPr lang="en-AU" sz="1600" kern="0" dirty="0">
                <a:solidFill>
                  <a:prstClr val="black"/>
                </a:solidFill>
                <a:sym typeface="Helvetica"/>
              </a:rPr>
              <a:t> for MPM, </a:t>
            </a:r>
            <a:r>
              <a:rPr lang="en-AU" sz="1600" kern="0" dirty="0" err="1">
                <a:solidFill>
                  <a:prstClr val="black"/>
                </a:solidFill>
                <a:sym typeface="Helvetica"/>
              </a:rPr>
              <a:t>mirRC</a:t>
            </a:r>
            <a:endParaRPr lang="en-AU" sz="1600" kern="0" dirty="0">
              <a:solidFill>
                <a:prstClr val="black"/>
              </a:solidFill>
              <a:sym typeface="Helvetica"/>
            </a:endParaRPr>
          </a:p>
        </p:txBody>
      </p:sp>
      <p:sp>
        <p:nvSpPr>
          <p:cNvPr id="16" name="Oval 15"/>
          <p:cNvSpPr/>
          <p:nvPr/>
        </p:nvSpPr>
        <p:spPr>
          <a:xfrm>
            <a:off x="2041453" y="3583866"/>
            <a:ext cx="518332" cy="5607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R</a:t>
            </a:r>
            <a:endParaRPr lang="en-AU" dirty="0"/>
          </a:p>
        </p:txBody>
      </p:sp>
      <p:sp>
        <p:nvSpPr>
          <p:cNvPr id="20" name="Rectangle 19"/>
          <p:cNvSpPr/>
          <p:nvPr/>
        </p:nvSpPr>
        <p:spPr>
          <a:xfrm>
            <a:off x="5721538" y="4038578"/>
            <a:ext cx="3428999" cy="813518"/>
          </a:xfrm>
          <a:prstGeom prst="rect">
            <a:avLst/>
          </a:prstGeom>
          <a:solidFill>
            <a:srgbClr val="2E28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en-AU" sz="1467" b="1" kern="0" dirty="0" smtClean="0">
                <a:solidFill>
                  <a:prstClr val="white"/>
                </a:solidFill>
                <a:sym typeface="Helvetica"/>
              </a:rPr>
              <a:t>Observation</a:t>
            </a:r>
            <a:endParaRPr lang="en-AU" sz="1467" b="1" kern="0" dirty="0">
              <a:solidFill>
                <a:prstClr val="white"/>
              </a:solidFill>
              <a:sym typeface="Helvetica"/>
            </a:endParaRPr>
          </a:p>
        </p:txBody>
      </p:sp>
      <p:sp>
        <p:nvSpPr>
          <p:cNvPr id="22" name="TextBox 21"/>
          <p:cNvSpPr txBox="1"/>
          <p:nvPr/>
        </p:nvSpPr>
        <p:spPr>
          <a:xfrm>
            <a:off x="2756571" y="2166686"/>
            <a:ext cx="2243209" cy="338554"/>
          </a:xfrm>
          <a:prstGeom prst="rect">
            <a:avLst/>
          </a:prstGeom>
          <a:solidFill>
            <a:schemeClr val="accent4">
              <a:lumMod val="75000"/>
            </a:schemeClr>
          </a:solidFill>
          <a:ln w="19050">
            <a:solidFill>
              <a:schemeClr val="tx1"/>
            </a:solidFill>
          </a:ln>
        </p:spPr>
        <p:txBody>
          <a:bodyPr wrap="square" rtlCol="0">
            <a:spAutoFit/>
          </a:bodyPr>
          <a:lstStyle/>
          <a:p>
            <a:pPr algn="ctr" hangingPunct="0"/>
            <a:r>
              <a:rPr lang="en-AU" sz="1600" b="1" kern="0" dirty="0">
                <a:solidFill>
                  <a:prstClr val="white"/>
                </a:solidFill>
                <a:latin typeface="Calibri Light" panose="020F0302020204030204"/>
                <a:ea typeface="+mj-ea"/>
                <a:cs typeface="+mj-cs"/>
                <a:sym typeface="Helvetica"/>
              </a:rPr>
              <a:t>Induction</a:t>
            </a:r>
          </a:p>
        </p:txBody>
      </p:sp>
      <p:sp>
        <p:nvSpPr>
          <p:cNvPr id="23" name="Rectangle 22"/>
          <p:cNvSpPr/>
          <p:nvPr/>
        </p:nvSpPr>
        <p:spPr>
          <a:xfrm>
            <a:off x="2794279" y="2759675"/>
            <a:ext cx="2243601" cy="947746"/>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en-AU" sz="1333" b="1" kern="0" dirty="0">
                <a:solidFill>
                  <a:prstClr val="white"/>
                </a:solidFill>
                <a:sym typeface="Helvetica"/>
              </a:rPr>
              <a:t>Cisplatin 75mg/m</a:t>
            </a:r>
            <a:r>
              <a:rPr lang="en-AU" sz="1333" b="1" kern="0" baseline="30000" dirty="0">
                <a:solidFill>
                  <a:prstClr val="white"/>
                </a:solidFill>
                <a:sym typeface="Helvetica"/>
              </a:rPr>
              <a:t>2 </a:t>
            </a:r>
            <a:r>
              <a:rPr lang="en-AU" sz="1333" b="1" kern="0" dirty="0">
                <a:solidFill>
                  <a:prstClr val="white"/>
                </a:solidFill>
                <a:sym typeface="Helvetica"/>
              </a:rPr>
              <a:t> + Pemetrexed 500mg/m</a:t>
            </a:r>
            <a:r>
              <a:rPr lang="en-AU" sz="1333" b="1" kern="0" baseline="30000" dirty="0">
                <a:solidFill>
                  <a:prstClr val="white"/>
                </a:solidFill>
                <a:sym typeface="Helvetica"/>
              </a:rPr>
              <a:t>2 </a:t>
            </a:r>
            <a:r>
              <a:rPr lang="en-AU" sz="1333" b="1" kern="0" dirty="0">
                <a:solidFill>
                  <a:prstClr val="white"/>
                </a:solidFill>
                <a:sym typeface="Helvetica"/>
              </a:rPr>
              <a:t>+ Durvalumab </a:t>
            </a:r>
            <a:r>
              <a:rPr lang="en-AU" sz="1333" b="1" kern="0" dirty="0" smtClean="0">
                <a:solidFill>
                  <a:prstClr val="white"/>
                </a:solidFill>
                <a:sym typeface="Helvetica"/>
              </a:rPr>
              <a:t>1120mg </a:t>
            </a:r>
            <a:r>
              <a:rPr lang="en-AU" sz="1333" b="1" kern="0" dirty="0">
                <a:solidFill>
                  <a:prstClr val="white"/>
                </a:solidFill>
                <a:sym typeface="Helvetica"/>
              </a:rPr>
              <a:t>q3w </a:t>
            </a:r>
          </a:p>
        </p:txBody>
      </p:sp>
      <p:sp>
        <p:nvSpPr>
          <p:cNvPr id="24" name="Left Brace 23"/>
          <p:cNvSpPr/>
          <p:nvPr/>
        </p:nvSpPr>
        <p:spPr>
          <a:xfrm rot="16200000">
            <a:off x="3810885" y="4640828"/>
            <a:ext cx="224905" cy="2243601"/>
          </a:xfrm>
          <a:prstGeom prst="leftBrace">
            <a:avLst>
              <a:gd name="adj1" fmla="val 8333"/>
              <a:gd name="adj2" fmla="val 5113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hangingPunct="0"/>
            <a:endParaRPr lang="en-AU" sz="1600" kern="0">
              <a:solidFill>
                <a:prstClr val="black"/>
              </a:solidFill>
              <a:sym typeface="Helvetica"/>
            </a:endParaRPr>
          </a:p>
        </p:txBody>
      </p:sp>
      <p:sp>
        <p:nvSpPr>
          <p:cNvPr id="25" name="Rectangle 24"/>
          <p:cNvSpPr/>
          <p:nvPr/>
        </p:nvSpPr>
        <p:spPr>
          <a:xfrm>
            <a:off x="2787025" y="3958362"/>
            <a:ext cx="2243601" cy="987042"/>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r>
              <a:rPr lang="en-AU" sz="1333" b="1" kern="0" dirty="0">
                <a:solidFill>
                  <a:prstClr val="white"/>
                </a:solidFill>
                <a:sym typeface="Helvetica"/>
              </a:rPr>
              <a:t>Cisplatin 75mg/m</a:t>
            </a:r>
            <a:r>
              <a:rPr lang="en-AU" sz="1333" b="1" kern="0" baseline="30000" dirty="0">
                <a:solidFill>
                  <a:prstClr val="white"/>
                </a:solidFill>
                <a:sym typeface="Helvetica"/>
              </a:rPr>
              <a:t>2 </a:t>
            </a:r>
            <a:r>
              <a:rPr lang="en-AU" sz="1333" b="1" kern="0" dirty="0">
                <a:solidFill>
                  <a:prstClr val="white"/>
                </a:solidFill>
                <a:sym typeface="Helvetica"/>
              </a:rPr>
              <a:t> + Pemetrexed 500mg/m</a:t>
            </a:r>
            <a:r>
              <a:rPr lang="en-AU" sz="1333" b="1" kern="0" baseline="30000" dirty="0">
                <a:solidFill>
                  <a:prstClr val="white"/>
                </a:solidFill>
                <a:sym typeface="Helvetica"/>
              </a:rPr>
              <a:t>2 </a:t>
            </a:r>
            <a:endParaRPr lang="en-AU" sz="1333" b="1" kern="0" dirty="0">
              <a:solidFill>
                <a:prstClr val="white"/>
              </a:solidFill>
              <a:sym typeface="Helvetica"/>
            </a:endParaRPr>
          </a:p>
        </p:txBody>
      </p:sp>
      <p:cxnSp>
        <p:nvCxnSpPr>
          <p:cNvPr id="28" name="Straight Arrow Connector 27"/>
          <p:cNvCxnSpPr>
            <a:stCxn id="23" idx="3"/>
          </p:cNvCxnSpPr>
          <p:nvPr/>
        </p:nvCxnSpPr>
        <p:spPr>
          <a:xfrm>
            <a:off x="5037880" y="3233548"/>
            <a:ext cx="6729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052465" y="4451883"/>
            <a:ext cx="6729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6" idx="7"/>
            <a:endCxn id="23" idx="1"/>
          </p:cNvCxnSpPr>
          <p:nvPr/>
        </p:nvCxnSpPr>
        <p:spPr>
          <a:xfrm flipV="1">
            <a:off x="2483877" y="3233548"/>
            <a:ext cx="310402" cy="4324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483877" y="4011434"/>
            <a:ext cx="272694" cy="382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953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09482" y="2602128"/>
            <a:ext cx="3447738" cy="2796960"/>
          </a:xfrm>
          <a:prstGeom prst="rect">
            <a:avLst/>
          </a:prstGeom>
        </p:spPr>
      </p:pic>
      <p:sp>
        <p:nvSpPr>
          <p:cNvPr id="2" name="Title 1"/>
          <p:cNvSpPr>
            <a:spLocks noGrp="1"/>
          </p:cNvSpPr>
          <p:nvPr>
            <p:ph type="title"/>
          </p:nvPr>
        </p:nvSpPr>
        <p:spPr>
          <a:xfrm>
            <a:off x="953037" y="184821"/>
            <a:ext cx="10207580" cy="1325563"/>
          </a:xfrm>
        </p:spPr>
        <p:txBody>
          <a:bodyPr>
            <a:normAutofit/>
          </a:bodyPr>
          <a:lstStyle/>
          <a:p>
            <a:pPr algn="ctr"/>
            <a:r>
              <a:rPr lang="en-AU" sz="6000" b="1" dirty="0" smtClean="0"/>
              <a:t>DREAM3R timelines</a:t>
            </a:r>
            <a:endParaRPr lang="en-AU" sz="6000" b="1" dirty="0"/>
          </a:p>
        </p:txBody>
      </p:sp>
      <p:sp>
        <p:nvSpPr>
          <p:cNvPr id="5" name="Content Placeholder 4"/>
          <p:cNvSpPr>
            <a:spLocks noGrp="1"/>
          </p:cNvSpPr>
          <p:nvPr>
            <p:ph idx="1"/>
          </p:nvPr>
        </p:nvSpPr>
        <p:spPr>
          <a:xfrm>
            <a:off x="318870" y="1214203"/>
            <a:ext cx="7627395" cy="5643797"/>
          </a:xfrm>
        </p:spPr>
        <p:txBody>
          <a:bodyPr>
            <a:normAutofit fontScale="85000" lnSpcReduction="10000"/>
          </a:bodyPr>
          <a:lstStyle/>
          <a:p>
            <a:pPr>
              <a:lnSpc>
                <a:spcPct val="110000"/>
              </a:lnSpc>
            </a:pPr>
            <a:r>
              <a:rPr lang="en-AU" dirty="0" smtClean="0"/>
              <a:t>WCLC 2017 – discussion with stage 1 data from DREAM</a:t>
            </a:r>
          </a:p>
          <a:p>
            <a:pPr>
              <a:lnSpc>
                <a:spcPct val="110000"/>
              </a:lnSpc>
            </a:pPr>
            <a:r>
              <a:rPr lang="en-AU" dirty="0" smtClean="0"/>
              <a:t>ASCO May 2018 – discussion with confidential full data from DREAM </a:t>
            </a:r>
          </a:p>
          <a:p>
            <a:pPr>
              <a:lnSpc>
                <a:spcPct val="110000"/>
              </a:lnSpc>
            </a:pPr>
            <a:r>
              <a:rPr lang="en-AU" dirty="0" smtClean="0"/>
              <a:t>Post ASCO June/July 2018</a:t>
            </a:r>
          </a:p>
          <a:p>
            <a:pPr lvl="1">
              <a:lnSpc>
                <a:spcPct val="110000"/>
              </a:lnSpc>
            </a:pPr>
            <a:r>
              <a:rPr lang="en-AU" dirty="0" smtClean="0"/>
              <a:t>Study concept submitted</a:t>
            </a:r>
          </a:p>
          <a:p>
            <a:pPr lvl="1">
              <a:lnSpc>
                <a:spcPct val="110000"/>
              </a:lnSpc>
            </a:pPr>
            <a:r>
              <a:rPr lang="en-AU" dirty="0" smtClean="0"/>
              <a:t>Contact with </a:t>
            </a:r>
            <a:r>
              <a:rPr lang="en-AU" dirty="0" err="1" smtClean="0"/>
              <a:t>PrECOG</a:t>
            </a:r>
            <a:endParaRPr lang="en-AU" dirty="0" smtClean="0"/>
          </a:p>
          <a:p>
            <a:pPr lvl="1">
              <a:lnSpc>
                <a:spcPct val="110000"/>
              </a:lnSpc>
            </a:pPr>
            <a:r>
              <a:rPr lang="en-AU" dirty="0" smtClean="0"/>
              <a:t>Teleconferencing with </a:t>
            </a:r>
            <a:r>
              <a:rPr lang="en-AU" dirty="0" err="1" smtClean="0"/>
              <a:t>PrECOG</a:t>
            </a:r>
            <a:r>
              <a:rPr lang="en-AU" dirty="0" smtClean="0"/>
              <a:t> – collaborate and study design</a:t>
            </a:r>
          </a:p>
          <a:p>
            <a:pPr>
              <a:lnSpc>
                <a:spcPct val="110000"/>
              </a:lnSpc>
            </a:pPr>
            <a:r>
              <a:rPr lang="en-AU" dirty="0" smtClean="0"/>
              <a:t>WCLC October 2018 – joint meeting ALTG/</a:t>
            </a:r>
            <a:r>
              <a:rPr lang="en-AU" dirty="0" err="1" smtClean="0"/>
              <a:t>PrECOG</a:t>
            </a:r>
            <a:r>
              <a:rPr lang="en-AU" dirty="0" smtClean="0"/>
              <a:t>/AZ</a:t>
            </a:r>
          </a:p>
          <a:p>
            <a:pPr>
              <a:lnSpc>
                <a:spcPct val="110000"/>
              </a:lnSpc>
            </a:pPr>
            <a:r>
              <a:rPr lang="en-AU" dirty="0" smtClean="0"/>
              <a:t>Post WCLC Nov-Dec 2018</a:t>
            </a:r>
          </a:p>
          <a:p>
            <a:pPr lvl="1">
              <a:lnSpc>
                <a:spcPct val="110000"/>
              </a:lnSpc>
            </a:pPr>
            <a:r>
              <a:rPr lang="en-AU" dirty="0" smtClean="0"/>
              <a:t>Regular TCs with </a:t>
            </a:r>
            <a:r>
              <a:rPr lang="en-AU" dirty="0" err="1" smtClean="0"/>
              <a:t>PrECOG</a:t>
            </a:r>
            <a:r>
              <a:rPr lang="en-AU" dirty="0" smtClean="0"/>
              <a:t> +/- AZ</a:t>
            </a:r>
          </a:p>
          <a:p>
            <a:pPr>
              <a:lnSpc>
                <a:spcPct val="110000"/>
              </a:lnSpc>
            </a:pPr>
            <a:r>
              <a:rPr lang="en-AU" dirty="0" smtClean="0"/>
              <a:t>January 2019 – meeting with AZ Global Senior Executive Team in Sydney</a:t>
            </a:r>
          </a:p>
          <a:p>
            <a:pPr>
              <a:lnSpc>
                <a:spcPct val="110000"/>
              </a:lnSpc>
            </a:pPr>
            <a:r>
              <a:rPr lang="en-AU" dirty="0" smtClean="0"/>
              <a:t>February/March 2019 – more TCs and real action</a:t>
            </a:r>
          </a:p>
          <a:p>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205779" y="1449470"/>
            <a:ext cx="3782517" cy="5043356"/>
          </a:xfrm>
          <a:prstGeom prst="rect">
            <a:avLst/>
          </a:prstGeom>
          <a:scene3d>
            <a:camera prst="orthographicFront">
              <a:rot lat="0" lon="0" rev="5400000"/>
            </a:camera>
            <a:lightRig rig="threePt" dir="t"/>
          </a:scene3d>
        </p:spPr>
      </p:pic>
    </p:spTree>
    <p:extLst>
      <p:ext uri="{BB962C8B-B14F-4D97-AF65-F5344CB8AC3E}">
        <p14:creationId xmlns:p14="http://schemas.microsoft.com/office/powerpoint/2010/main" val="49739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4" y="190968"/>
            <a:ext cx="10515600" cy="1325563"/>
          </a:xfrm>
        </p:spPr>
        <p:txBody>
          <a:bodyPr>
            <a:normAutofit/>
          </a:bodyPr>
          <a:lstStyle/>
          <a:p>
            <a:pPr algn="ctr"/>
            <a:r>
              <a:rPr lang="en-AU" sz="6000" b="1" dirty="0" smtClean="0"/>
              <a:t>What I have learnt – the good</a:t>
            </a:r>
            <a:endParaRPr lang="en-AU" sz="6000" b="1" dirty="0"/>
          </a:p>
        </p:txBody>
      </p:sp>
      <p:sp>
        <p:nvSpPr>
          <p:cNvPr id="3" name="Content Placeholder 2"/>
          <p:cNvSpPr>
            <a:spLocks noGrp="1"/>
          </p:cNvSpPr>
          <p:nvPr>
            <p:ph idx="1"/>
          </p:nvPr>
        </p:nvSpPr>
        <p:spPr>
          <a:xfrm>
            <a:off x="271530" y="1284711"/>
            <a:ext cx="9542171" cy="5051693"/>
          </a:xfrm>
        </p:spPr>
        <p:txBody>
          <a:bodyPr>
            <a:normAutofit fontScale="92500"/>
          </a:bodyPr>
          <a:lstStyle/>
          <a:p>
            <a:r>
              <a:rPr lang="en-AU" dirty="0" smtClean="0"/>
              <a:t>Australia </a:t>
            </a:r>
            <a:r>
              <a:rPr lang="en-AU" dirty="0"/>
              <a:t>can </a:t>
            </a:r>
            <a:r>
              <a:rPr lang="en-AU" dirty="0" smtClean="0"/>
              <a:t>lead trials in the international arena</a:t>
            </a:r>
          </a:p>
          <a:p>
            <a:r>
              <a:rPr lang="en-AU" dirty="0" smtClean="0"/>
              <a:t>International involvement can multiply recruitment for rare cancers or less common clinical scenarios</a:t>
            </a:r>
          </a:p>
          <a:p>
            <a:r>
              <a:rPr lang="en-AU" dirty="0" smtClean="0"/>
              <a:t>Other groups will let us take the lead</a:t>
            </a:r>
          </a:p>
          <a:p>
            <a:r>
              <a:rPr lang="en-AU" dirty="0" smtClean="0"/>
              <a:t>We have the expertise to run registration trials with multiple jurisdictions involved</a:t>
            </a:r>
          </a:p>
          <a:p>
            <a:r>
              <a:rPr lang="en-AU" dirty="0" smtClean="0"/>
              <a:t>Definitely less costly than pharma trials</a:t>
            </a:r>
          </a:p>
          <a:p>
            <a:r>
              <a:rPr lang="en-AU" dirty="0" smtClean="0"/>
              <a:t>Probably less costly than US-led trials</a:t>
            </a:r>
          </a:p>
          <a:p>
            <a:r>
              <a:rPr lang="en-AU" dirty="0" smtClean="0"/>
              <a:t>Australia has key strengths – PROs, specific translational studies</a:t>
            </a:r>
          </a:p>
          <a:p>
            <a:r>
              <a:rPr lang="en-AU" dirty="0" smtClean="0"/>
              <a:t>Our people hold their own internationally </a:t>
            </a:r>
          </a:p>
          <a:p>
            <a:pPr lvl="1"/>
            <a:r>
              <a:rPr lang="en-AU" dirty="0" smtClean="0"/>
              <a:t>Professionalism, expertise, ideas, conviction, experience</a:t>
            </a:r>
          </a:p>
          <a:p>
            <a:endParaRPr lang="en-AU" dirty="0"/>
          </a:p>
        </p:txBody>
      </p:sp>
      <p:pic>
        <p:nvPicPr>
          <p:cNvPr id="5" name="Picture 4"/>
          <p:cNvPicPr>
            <a:picLocks noChangeAspect="1"/>
          </p:cNvPicPr>
          <p:nvPr/>
        </p:nvPicPr>
        <p:blipFill>
          <a:blip r:embed="rId2"/>
          <a:stretch>
            <a:fillRect/>
          </a:stretch>
        </p:blipFill>
        <p:spPr>
          <a:xfrm>
            <a:off x="9139701" y="4796853"/>
            <a:ext cx="3052300" cy="2031167"/>
          </a:xfrm>
          <a:prstGeom prst="rect">
            <a:avLst/>
          </a:prstGeom>
        </p:spPr>
      </p:pic>
    </p:spTree>
    <p:extLst>
      <p:ext uri="{BB962C8B-B14F-4D97-AF65-F5344CB8AC3E}">
        <p14:creationId xmlns:p14="http://schemas.microsoft.com/office/powerpoint/2010/main" val="1539769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82072" cy="1325563"/>
          </a:xfrm>
        </p:spPr>
        <p:txBody>
          <a:bodyPr>
            <a:noAutofit/>
          </a:bodyPr>
          <a:lstStyle/>
          <a:p>
            <a:pPr algn="ctr"/>
            <a:r>
              <a:rPr lang="en-AU" sz="6000" b="1" dirty="0" smtClean="0"/>
              <a:t>What I have learnt – the challenges</a:t>
            </a:r>
            <a:endParaRPr lang="en-AU" sz="6000" b="1" dirty="0"/>
          </a:p>
        </p:txBody>
      </p:sp>
      <p:sp>
        <p:nvSpPr>
          <p:cNvPr id="3" name="Content Placeholder 2"/>
          <p:cNvSpPr>
            <a:spLocks noGrp="1"/>
          </p:cNvSpPr>
          <p:nvPr>
            <p:ph idx="1"/>
          </p:nvPr>
        </p:nvSpPr>
        <p:spPr>
          <a:xfrm>
            <a:off x="838199" y="1690688"/>
            <a:ext cx="10739907" cy="4904984"/>
          </a:xfrm>
        </p:spPr>
        <p:txBody>
          <a:bodyPr>
            <a:normAutofit/>
          </a:bodyPr>
          <a:lstStyle/>
          <a:p>
            <a:pPr>
              <a:lnSpc>
                <a:spcPct val="100000"/>
              </a:lnSpc>
            </a:pPr>
            <a:r>
              <a:rPr lang="en-AU" dirty="0" smtClean="0"/>
              <a:t>Pace of decision-making with multiple players involved</a:t>
            </a:r>
          </a:p>
          <a:p>
            <a:pPr>
              <a:lnSpc>
                <a:spcPct val="100000"/>
              </a:lnSpc>
            </a:pPr>
            <a:r>
              <a:rPr lang="en-AU" dirty="0" smtClean="0"/>
              <a:t>Time zones are the natural enemy of international collaboration!</a:t>
            </a:r>
            <a:endParaRPr lang="en-AU" dirty="0"/>
          </a:p>
          <a:p>
            <a:pPr>
              <a:lnSpc>
                <a:spcPct val="100000"/>
              </a:lnSpc>
            </a:pPr>
            <a:r>
              <a:rPr lang="en-AU" dirty="0" smtClean="0"/>
              <a:t>Different models of clinical trial operations may need to be considered </a:t>
            </a:r>
          </a:p>
          <a:p>
            <a:pPr lvl="1">
              <a:lnSpc>
                <a:spcPct val="100000"/>
              </a:lnSpc>
            </a:pPr>
            <a:r>
              <a:rPr lang="en-AU" dirty="0" err="1" smtClean="0"/>
              <a:t>Eg</a:t>
            </a:r>
            <a:r>
              <a:rPr lang="en-AU" dirty="0" smtClean="0"/>
              <a:t>. Japan </a:t>
            </a:r>
          </a:p>
          <a:p>
            <a:pPr>
              <a:lnSpc>
                <a:spcPct val="100000"/>
              </a:lnSpc>
            </a:pPr>
            <a:r>
              <a:rPr lang="en-AU" dirty="0" smtClean="0"/>
              <a:t>International governance and legal/contractual frameworks</a:t>
            </a:r>
          </a:p>
          <a:p>
            <a:pPr>
              <a:lnSpc>
                <a:spcPct val="100000"/>
              </a:lnSpc>
            </a:pPr>
            <a:r>
              <a:rPr lang="en-AU" dirty="0" smtClean="0"/>
              <a:t>Generating trust with few face to face meetings</a:t>
            </a:r>
          </a:p>
          <a:p>
            <a:pPr>
              <a:lnSpc>
                <a:spcPct val="100000"/>
              </a:lnSpc>
            </a:pPr>
            <a:r>
              <a:rPr lang="en-AU" dirty="0" smtClean="0"/>
              <a:t>Drug distribution networks can be barriers</a:t>
            </a:r>
          </a:p>
          <a:p>
            <a:pPr>
              <a:lnSpc>
                <a:spcPct val="100000"/>
              </a:lnSpc>
            </a:pPr>
            <a:r>
              <a:rPr lang="en-AU" dirty="0" smtClean="0"/>
              <a:t>Translation of study materials</a:t>
            </a:r>
          </a:p>
          <a:p>
            <a:pPr>
              <a:lnSpc>
                <a:spcPct val="100000"/>
              </a:lnSpc>
            </a:pPr>
            <a:r>
              <a:rPr lang="en-AU" dirty="0" smtClean="0"/>
              <a:t>Biomarkers – shipping and storage</a:t>
            </a:r>
          </a:p>
          <a:p>
            <a:pPr marL="0" indent="0">
              <a:buNone/>
            </a:pPr>
            <a:endParaRPr lang="en-AU" dirty="0"/>
          </a:p>
        </p:txBody>
      </p:sp>
      <p:pic>
        <p:nvPicPr>
          <p:cNvPr id="4" name="Picture 3"/>
          <p:cNvPicPr>
            <a:picLocks noChangeAspect="1"/>
          </p:cNvPicPr>
          <p:nvPr/>
        </p:nvPicPr>
        <p:blipFill>
          <a:blip r:embed="rId2"/>
          <a:stretch>
            <a:fillRect/>
          </a:stretch>
        </p:blipFill>
        <p:spPr>
          <a:xfrm>
            <a:off x="8332034" y="4542021"/>
            <a:ext cx="3859966" cy="2315980"/>
          </a:xfrm>
          <a:prstGeom prst="rect">
            <a:avLst/>
          </a:prstGeom>
        </p:spPr>
      </p:pic>
    </p:spTree>
    <p:extLst>
      <p:ext uri="{BB962C8B-B14F-4D97-AF65-F5344CB8AC3E}">
        <p14:creationId xmlns:p14="http://schemas.microsoft.com/office/powerpoint/2010/main" val="1499288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676155"/>
            <a:ext cx="9144000" cy="2387600"/>
          </a:xfrm>
        </p:spPr>
        <p:txBody>
          <a:bodyPr>
            <a:noAutofit/>
          </a:bodyPr>
          <a:lstStyle/>
          <a:p>
            <a:r>
              <a:rPr lang="en-AU" sz="4800" b="1" i="1" dirty="0" smtClean="0"/>
              <a:t>“The best interest of the patient is the only interest to be considered, and in order that the sick may have the benefit of advancing knowledge, union of forces is necessary”.</a:t>
            </a:r>
            <a:endParaRPr lang="en-AU" sz="4800" b="1" dirty="0"/>
          </a:p>
        </p:txBody>
      </p:sp>
      <p:sp>
        <p:nvSpPr>
          <p:cNvPr id="5" name="Subtitle 4"/>
          <p:cNvSpPr>
            <a:spLocks noGrp="1"/>
          </p:cNvSpPr>
          <p:nvPr>
            <p:ph type="subTitle" idx="1"/>
          </p:nvPr>
        </p:nvSpPr>
        <p:spPr>
          <a:xfrm>
            <a:off x="1614152" y="4490885"/>
            <a:ext cx="9144000" cy="1655762"/>
          </a:xfrm>
        </p:spPr>
        <p:txBody>
          <a:bodyPr>
            <a:normAutofit/>
          </a:bodyPr>
          <a:lstStyle/>
          <a:p>
            <a:r>
              <a:rPr lang="en-AU" sz="3200" dirty="0" smtClean="0"/>
              <a:t>Dr William J Mayo, 1910</a:t>
            </a:r>
            <a:endParaRPr lang="en-AU"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530" y="4117603"/>
            <a:ext cx="2322490" cy="2402326"/>
          </a:xfrm>
          <a:prstGeom prst="rect">
            <a:avLst/>
          </a:prstGeom>
        </p:spPr>
      </p:pic>
    </p:spTree>
    <p:extLst>
      <p:ext uri="{BB962C8B-B14F-4D97-AF65-F5344CB8AC3E}">
        <p14:creationId xmlns:p14="http://schemas.microsoft.com/office/powerpoint/2010/main" val="3031540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6000" b="1" dirty="0"/>
              <a:t>What I have learnt – the </a:t>
            </a:r>
            <a:r>
              <a:rPr lang="en-AU" sz="6000" b="1" dirty="0" smtClean="0"/>
              <a:t>models</a:t>
            </a:r>
            <a:endParaRPr lang="en-AU" sz="6000" dirty="0"/>
          </a:p>
        </p:txBody>
      </p:sp>
      <p:sp>
        <p:nvSpPr>
          <p:cNvPr id="3" name="Content Placeholder 2"/>
          <p:cNvSpPr>
            <a:spLocks noGrp="1"/>
          </p:cNvSpPr>
          <p:nvPr>
            <p:ph idx="1"/>
          </p:nvPr>
        </p:nvSpPr>
        <p:spPr>
          <a:xfrm>
            <a:off x="838200" y="1825624"/>
            <a:ext cx="10515600" cy="4729721"/>
          </a:xfrm>
        </p:spPr>
        <p:txBody>
          <a:bodyPr>
            <a:normAutofit/>
          </a:bodyPr>
          <a:lstStyle/>
          <a:p>
            <a:r>
              <a:rPr lang="en-AU" dirty="0" smtClean="0"/>
              <a:t>Single global cooperative group</a:t>
            </a:r>
          </a:p>
          <a:p>
            <a:pPr lvl="1"/>
            <a:r>
              <a:rPr lang="en-AU" dirty="0" smtClean="0"/>
              <a:t>E.g. TACT, BIG</a:t>
            </a:r>
          </a:p>
          <a:p>
            <a:r>
              <a:rPr lang="en-AU" dirty="0" smtClean="0"/>
              <a:t>Equal partnership between two or more national cooperative groups (Intergroup model)</a:t>
            </a:r>
          </a:p>
          <a:p>
            <a:pPr lvl="1"/>
            <a:r>
              <a:rPr lang="en-AU" dirty="0" smtClean="0"/>
              <a:t>E.g. ALTG and </a:t>
            </a:r>
            <a:r>
              <a:rPr lang="en-AU" dirty="0" err="1" smtClean="0"/>
              <a:t>PrECOG</a:t>
            </a:r>
            <a:r>
              <a:rPr lang="en-AU" dirty="0" smtClean="0"/>
              <a:t> – each acts as sponsor in region</a:t>
            </a:r>
          </a:p>
          <a:p>
            <a:r>
              <a:rPr lang="en-AU" dirty="0" smtClean="0"/>
              <a:t>Australian co-operative group leads trial internationally</a:t>
            </a:r>
          </a:p>
          <a:p>
            <a:pPr lvl="1"/>
            <a:r>
              <a:rPr lang="en-AU" dirty="0" smtClean="0"/>
              <a:t>Local sponsors required</a:t>
            </a:r>
          </a:p>
          <a:p>
            <a:r>
              <a:rPr lang="en-AU" dirty="0" smtClean="0"/>
              <a:t>Parallel studies with identical design</a:t>
            </a:r>
          </a:p>
          <a:p>
            <a:pPr lvl="1"/>
            <a:r>
              <a:rPr lang="en-AU" dirty="0" smtClean="0"/>
              <a:t>Intended for subsequent combined analysis</a:t>
            </a:r>
            <a:endParaRPr lang="en-AU" dirty="0"/>
          </a:p>
        </p:txBody>
      </p:sp>
      <p:pic>
        <p:nvPicPr>
          <p:cNvPr id="5" name="Picture 4"/>
          <p:cNvPicPr>
            <a:picLocks noChangeAspect="1"/>
          </p:cNvPicPr>
          <p:nvPr/>
        </p:nvPicPr>
        <p:blipFill>
          <a:blip r:embed="rId2"/>
          <a:stretch>
            <a:fillRect/>
          </a:stretch>
        </p:blipFill>
        <p:spPr>
          <a:xfrm>
            <a:off x="8995624" y="4533362"/>
            <a:ext cx="3196375" cy="2324637"/>
          </a:xfrm>
          <a:prstGeom prst="rect">
            <a:avLst/>
          </a:prstGeom>
        </p:spPr>
      </p:pic>
    </p:spTree>
    <p:extLst>
      <p:ext uri="{BB962C8B-B14F-4D97-AF65-F5344CB8AC3E}">
        <p14:creationId xmlns:p14="http://schemas.microsoft.com/office/powerpoint/2010/main" val="4158859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9871" y="174051"/>
            <a:ext cx="5640946" cy="6590143"/>
          </a:xfrm>
          <a:prstGeom prst="rect">
            <a:avLst/>
          </a:prstGeom>
        </p:spPr>
      </p:pic>
    </p:spTree>
    <p:extLst>
      <p:ext uri="{BB962C8B-B14F-4D97-AF65-F5344CB8AC3E}">
        <p14:creationId xmlns:p14="http://schemas.microsoft.com/office/powerpoint/2010/main" val="4208413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1003" y="493825"/>
            <a:ext cx="10325115" cy="6032275"/>
          </a:xfrm>
          <a:prstGeom prst="rect">
            <a:avLst/>
          </a:prstGeom>
        </p:spPr>
      </p:pic>
      <p:sp>
        <p:nvSpPr>
          <p:cNvPr id="5" name="Title 4"/>
          <p:cNvSpPr>
            <a:spLocks noGrp="1"/>
          </p:cNvSpPr>
          <p:nvPr>
            <p:ph type="title"/>
          </p:nvPr>
        </p:nvSpPr>
        <p:spPr>
          <a:xfrm>
            <a:off x="497185" y="2368319"/>
            <a:ext cx="10515600" cy="1325563"/>
          </a:xfrm>
        </p:spPr>
        <p:txBody>
          <a:bodyPr>
            <a:noAutofit/>
          </a:bodyPr>
          <a:lstStyle/>
          <a:p>
            <a:pPr algn="ctr"/>
            <a:r>
              <a:rPr lang="en-AU" sz="11500" b="1" dirty="0" smtClean="0"/>
              <a:t>Thank you</a:t>
            </a:r>
            <a:endParaRPr lang="en-AU" sz="11500" b="1" dirty="0"/>
          </a:p>
        </p:txBody>
      </p:sp>
      <p:sp>
        <p:nvSpPr>
          <p:cNvPr id="6" name="TextBox 5"/>
          <p:cNvSpPr txBox="1"/>
          <p:nvPr/>
        </p:nvSpPr>
        <p:spPr>
          <a:xfrm>
            <a:off x="329783" y="5276538"/>
            <a:ext cx="11862217" cy="954107"/>
          </a:xfrm>
          <a:prstGeom prst="rect">
            <a:avLst/>
          </a:prstGeom>
          <a:noFill/>
        </p:spPr>
        <p:txBody>
          <a:bodyPr wrap="square" rtlCol="0">
            <a:spAutoFit/>
          </a:bodyPr>
          <a:lstStyle/>
          <a:p>
            <a:r>
              <a:rPr lang="en-AU" sz="2800" b="1" dirty="0" smtClean="0"/>
              <a:t>Acknowledgement: the many inspirational, talented and hard working NHMRC CTC oncology leaders and trials staff I have worked with over the years</a:t>
            </a:r>
            <a:endParaRPr lang="en-AU" sz="2800" b="1" dirty="0"/>
          </a:p>
        </p:txBody>
      </p:sp>
    </p:spTree>
    <p:extLst>
      <p:ext uri="{BB962C8B-B14F-4D97-AF65-F5344CB8AC3E}">
        <p14:creationId xmlns:p14="http://schemas.microsoft.com/office/powerpoint/2010/main" val="113032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24" y="1273106"/>
            <a:ext cx="10998376" cy="5443881"/>
          </a:xfrm>
          <a:prstGeom prst="rect">
            <a:avLst/>
          </a:prstGeom>
        </p:spPr>
      </p:pic>
      <p:sp>
        <p:nvSpPr>
          <p:cNvPr id="2" name="Title 1"/>
          <p:cNvSpPr>
            <a:spLocks noGrp="1"/>
          </p:cNvSpPr>
          <p:nvPr>
            <p:ph type="title"/>
          </p:nvPr>
        </p:nvSpPr>
        <p:spPr>
          <a:xfrm>
            <a:off x="838200" y="215223"/>
            <a:ext cx="10515600" cy="1325563"/>
          </a:xfrm>
        </p:spPr>
        <p:txBody>
          <a:bodyPr>
            <a:normAutofit/>
          </a:bodyPr>
          <a:lstStyle/>
          <a:p>
            <a:pPr algn="ctr"/>
            <a:r>
              <a:rPr lang="en-AU" b="1" dirty="0" smtClean="0"/>
              <a:t>Globally – clinical trials and drug development is North-American focussed</a:t>
            </a:r>
            <a:endParaRPr lang="en-AU" b="1" dirty="0"/>
          </a:p>
        </p:txBody>
      </p:sp>
      <p:grpSp>
        <p:nvGrpSpPr>
          <p:cNvPr id="12" name="Group 11"/>
          <p:cNvGrpSpPr/>
          <p:nvPr/>
        </p:nvGrpSpPr>
        <p:grpSpPr>
          <a:xfrm>
            <a:off x="2786922" y="2598669"/>
            <a:ext cx="1043548" cy="1001387"/>
            <a:chOff x="725291" y="1966665"/>
            <a:chExt cx="1043548" cy="1001387"/>
          </a:xfrm>
        </p:grpSpPr>
        <p:grpSp>
          <p:nvGrpSpPr>
            <p:cNvPr id="10" name="Group 9"/>
            <p:cNvGrpSpPr/>
            <p:nvPr/>
          </p:nvGrpSpPr>
          <p:grpSpPr>
            <a:xfrm>
              <a:off x="860201" y="2101577"/>
              <a:ext cx="758736" cy="734517"/>
              <a:chOff x="860201" y="2101577"/>
              <a:chExt cx="758736" cy="734517"/>
            </a:xfrm>
          </p:grpSpPr>
          <p:sp>
            <p:nvSpPr>
              <p:cNvPr id="5" name="Oval 4"/>
              <p:cNvSpPr/>
              <p:nvPr/>
            </p:nvSpPr>
            <p:spPr>
              <a:xfrm>
                <a:off x="1115033" y="2353455"/>
                <a:ext cx="249073" cy="230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grpSp>
            <p:nvGrpSpPr>
              <p:cNvPr id="9" name="Group 8"/>
              <p:cNvGrpSpPr/>
              <p:nvPr/>
            </p:nvGrpSpPr>
            <p:grpSpPr>
              <a:xfrm>
                <a:off x="860201" y="2101577"/>
                <a:ext cx="758736" cy="734517"/>
                <a:chOff x="875193" y="2113615"/>
                <a:chExt cx="758736" cy="734517"/>
              </a:xfrm>
            </p:grpSpPr>
            <p:sp>
              <p:nvSpPr>
                <p:cNvPr id="3" name="Oval 2"/>
                <p:cNvSpPr/>
                <p:nvPr/>
              </p:nvSpPr>
              <p:spPr>
                <a:xfrm>
                  <a:off x="1189983" y="2421227"/>
                  <a:ext cx="97904" cy="1030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1070063" y="2293495"/>
                  <a:ext cx="355340" cy="3597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7" name="Oval 6"/>
                <p:cNvSpPr/>
                <p:nvPr/>
              </p:nvSpPr>
              <p:spPr>
                <a:xfrm>
                  <a:off x="980123" y="2203555"/>
                  <a:ext cx="548875" cy="5396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
              <p:nvSpPr>
                <p:cNvPr id="8" name="Oval 7"/>
                <p:cNvSpPr/>
                <p:nvPr/>
              </p:nvSpPr>
              <p:spPr>
                <a:xfrm>
                  <a:off x="875193" y="2113615"/>
                  <a:ext cx="758736" cy="7345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grpSp>
        </p:grpSp>
        <p:sp>
          <p:nvSpPr>
            <p:cNvPr id="11" name="Oval 10"/>
            <p:cNvSpPr/>
            <p:nvPr/>
          </p:nvSpPr>
          <p:spPr>
            <a:xfrm>
              <a:off x="725291" y="1966665"/>
              <a:ext cx="1043548" cy="1001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grpSp>
    </p:spTree>
    <p:extLst>
      <p:ext uri="{BB962C8B-B14F-4D97-AF65-F5344CB8AC3E}">
        <p14:creationId xmlns:p14="http://schemas.microsoft.com/office/powerpoint/2010/main" val="2774434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161" y="1676198"/>
            <a:ext cx="9697791" cy="4800128"/>
          </a:xfrm>
          <a:prstGeom prst="rect">
            <a:avLst/>
          </a:prstGeom>
        </p:spPr>
      </p:pic>
      <p:sp>
        <p:nvSpPr>
          <p:cNvPr id="3" name="Title 2"/>
          <p:cNvSpPr>
            <a:spLocks noGrp="1"/>
          </p:cNvSpPr>
          <p:nvPr>
            <p:ph type="title"/>
          </p:nvPr>
        </p:nvSpPr>
        <p:spPr>
          <a:xfrm>
            <a:off x="1725769" y="365125"/>
            <a:ext cx="8770514" cy="1325563"/>
          </a:xfrm>
        </p:spPr>
        <p:txBody>
          <a:bodyPr>
            <a:noAutofit/>
          </a:bodyPr>
          <a:lstStyle/>
          <a:p>
            <a:pPr algn="ctr"/>
            <a:r>
              <a:rPr lang="en-AU" sz="4800" b="1" dirty="0" smtClean="0"/>
              <a:t>Globally – the number of clinical trials per capita</a:t>
            </a:r>
            <a:endParaRPr lang="en-AU" sz="4800" b="1" dirty="0"/>
          </a:p>
        </p:txBody>
      </p:sp>
    </p:spTree>
    <p:extLst>
      <p:ext uri="{BB962C8B-B14F-4D97-AF65-F5344CB8AC3E}">
        <p14:creationId xmlns:p14="http://schemas.microsoft.com/office/powerpoint/2010/main" val="3344606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68590" y="914400"/>
            <a:ext cx="9246872" cy="4816699"/>
          </a:xfrm>
          <a:prstGeom prst="rect">
            <a:avLst/>
          </a:prstGeom>
        </p:spPr>
      </p:pic>
    </p:spTree>
    <p:extLst>
      <p:ext uri="{BB962C8B-B14F-4D97-AF65-F5344CB8AC3E}">
        <p14:creationId xmlns:p14="http://schemas.microsoft.com/office/powerpoint/2010/main" val="3809521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248931" y="3160915"/>
            <a:ext cx="2819567" cy="3697085"/>
          </a:xfrm>
          <a:prstGeom prst="rect">
            <a:avLst/>
          </a:prstGeom>
        </p:spPr>
      </p:pic>
      <p:sp>
        <p:nvSpPr>
          <p:cNvPr id="2" name="Title 1"/>
          <p:cNvSpPr>
            <a:spLocks noGrp="1"/>
          </p:cNvSpPr>
          <p:nvPr>
            <p:ph type="title"/>
          </p:nvPr>
        </p:nvSpPr>
        <p:spPr>
          <a:xfrm>
            <a:off x="180304" y="160338"/>
            <a:ext cx="11745533" cy="1325563"/>
          </a:xfrm>
        </p:spPr>
        <p:txBody>
          <a:bodyPr>
            <a:noAutofit/>
          </a:bodyPr>
          <a:lstStyle/>
          <a:p>
            <a:pPr algn="ctr"/>
            <a:r>
              <a:rPr lang="en-AU" sz="4800" b="1" dirty="0" smtClean="0"/>
              <a:t>Historically – we import international clinical trials – but contribute disproportionately</a:t>
            </a:r>
            <a:endParaRPr lang="en-AU" sz="4800" b="1" dirty="0"/>
          </a:p>
        </p:txBody>
      </p:sp>
      <p:sp>
        <p:nvSpPr>
          <p:cNvPr id="3" name="Content Placeholder 2"/>
          <p:cNvSpPr>
            <a:spLocks noGrp="1"/>
          </p:cNvSpPr>
          <p:nvPr>
            <p:ph idx="1"/>
          </p:nvPr>
        </p:nvSpPr>
        <p:spPr>
          <a:xfrm>
            <a:off x="307975" y="1485902"/>
            <a:ext cx="9300720" cy="5199712"/>
          </a:xfrm>
        </p:spPr>
        <p:txBody>
          <a:bodyPr/>
          <a:lstStyle/>
          <a:p>
            <a:pPr>
              <a:lnSpc>
                <a:spcPts val="4000"/>
              </a:lnSpc>
            </a:pPr>
            <a:r>
              <a:rPr lang="en-AU" dirty="0" smtClean="0"/>
              <a:t>CO-17 – collaboration between NCIC and AGITG</a:t>
            </a:r>
          </a:p>
          <a:p>
            <a:pPr>
              <a:lnSpc>
                <a:spcPts val="4000"/>
              </a:lnSpc>
            </a:pPr>
            <a:r>
              <a:rPr lang="en-AU" dirty="0" smtClean="0"/>
              <a:t>CATNON trial – EORTC led, we joined 2 years late, contributed &gt;10% of patients and highest per capita recruitment by far</a:t>
            </a:r>
          </a:p>
          <a:p>
            <a:pPr>
              <a:lnSpc>
                <a:spcPts val="4000"/>
              </a:lnSpc>
            </a:pPr>
            <a:r>
              <a:rPr lang="en-AU" dirty="0" smtClean="0"/>
              <a:t>CODEL trial – Australia ready to go and funded before EORTC is open</a:t>
            </a:r>
          </a:p>
          <a:p>
            <a:pPr>
              <a:lnSpc>
                <a:spcPts val="4000"/>
              </a:lnSpc>
            </a:pPr>
            <a:r>
              <a:rPr lang="en-AU" dirty="0" smtClean="0"/>
              <a:t>GBM-AGILE – key Australian leadership from trial inception, significant Australian funding for core infrastructure</a:t>
            </a:r>
          </a:p>
          <a:p>
            <a:pPr>
              <a:lnSpc>
                <a:spcPts val="4000"/>
              </a:lnSpc>
            </a:pPr>
            <a:r>
              <a:rPr lang="en-AU" dirty="0" smtClean="0"/>
              <a:t>BR-31 – aiming to recruit almost 20% of global patients</a:t>
            </a:r>
          </a:p>
          <a:p>
            <a:endParaRPr lang="en-AU" dirty="0"/>
          </a:p>
        </p:txBody>
      </p:sp>
      <p:sp>
        <p:nvSpPr>
          <p:cNvPr id="5" name="AutoShape 2" descr="Image result for punching above weight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258574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76211" y="0"/>
            <a:ext cx="5839578" cy="6858000"/>
          </a:xfrm>
          <a:prstGeom prst="rect">
            <a:avLst/>
          </a:prstGeom>
        </p:spPr>
      </p:pic>
    </p:spTree>
    <p:extLst>
      <p:ext uri="{BB962C8B-B14F-4D97-AF65-F5344CB8AC3E}">
        <p14:creationId xmlns:p14="http://schemas.microsoft.com/office/powerpoint/2010/main" val="1049964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7711" y="44958"/>
            <a:ext cx="11233149" cy="6477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altLang="en-US" sz="4267" b="1" dirty="0" smtClean="0">
                <a:solidFill>
                  <a:prstClr val="black"/>
                </a:solidFill>
              </a:rPr>
              <a:t>Bringing international clinical trials TO Australia</a:t>
            </a:r>
            <a:endParaRPr lang="en-AU" altLang="en-US" sz="4267" b="1" dirty="0">
              <a:solidFill>
                <a:prstClr val="black"/>
              </a:solidFill>
            </a:endParaRPr>
          </a:p>
        </p:txBody>
      </p:sp>
      <p:sp>
        <p:nvSpPr>
          <p:cNvPr id="3" name="TextBox 2"/>
          <p:cNvSpPr txBox="1"/>
          <p:nvPr/>
        </p:nvSpPr>
        <p:spPr>
          <a:xfrm>
            <a:off x="372534" y="835357"/>
            <a:ext cx="11683999" cy="4729821"/>
          </a:xfrm>
          <a:prstGeom prst="rect">
            <a:avLst/>
          </a:prstGeom>
          <a:noFill/>
        </p:spPr>
        <p:txBody>
          <a:bodyPr wrap="square" rtlCol="0">
            <a:spAutoFit/>
          </a:bodyPr>
          <a:lstStyle/>
          <a:p>
            <a:r>
              <a:rPr lang="en-AU" sz="2667" b="1" u="sng" dirty="0">
                <a:solidFill>
                  <a:prstClr val="black"/>
                </a:solidFill>
              </a:rPr>
              <a:t>Activity 1</a:t>
            </a:r>
            <a:r>
              <a:rPr lang="en-AU" sz="2667" dirty="0">
                <a:solidFill>
                  <a:prstClr val="black"/>
                </a:solidFill>
              </a:rPr>
              <a:t>:  </a:t>
            </a:r>
            <a:r>
              <a:rPr lang="en-AU" sz="2667" i="1" dirty="0">
                <a:solidFill>
                  <a:prstClr val="black"/>
                </a:solidFill>
              </a:rPr>
              <a:t>Establishment of an International Clinical Research Subcommittee (ICRS) to build strategic capacity and collaboration for COGNO International clinical trials</a:t>
            </a:r>
          </a:p>
          <a:p>
            <a:r>
              <a:rPr lang="en-AU" sz="2400" dirty="0">
                <a:solidFill>
                  <a:prstClr val="black"/>
                </a:solidFill>
              </a:rPr>
              <a:t>This activity will </a:t>
            </a:r>
            <a:r>
              <a:rPr lang="en-AU" sz="2400" dirty="0">
                <a:solidFill>
                  <a:srgbClr val="FF0000"/>
                </a:solidFill>
              </a:rPr>
              <a:t>increase access to high quality international trials </a:t>
            </a:r>
            <a:r>
              <a:rPr lang="en-AU" sz="2400" dirty="0">
                <a:solidFill>
                  <a:prstClr val="black"/>
                </a:solidFill>
              </a:rPr>
              <a:t>and will enhance COGNO’s capacity to undertake a leadership role to improve therapies and outcomes for adults with brain cancer.  </a:t>
            </a:r>
            <a:endParaRPr lang="en-AU" sz="2400" i="1" dirty="0">
              <a:solidFill>
                <a:prstClr val="black"/>
              </a:solidFill>
            </a:endParaRPr>
          </a:p>
          <a:p>
            <a:r>
              <a:rPr lang="en-AU" sz="2667" b="1" u="sng" dirty="0">
                <a:solidFill>
                  <a:prstClr val="black"/>
                </a:solidFill>
              </a:rPr>
              <a:t>Activity 2</a:t>
            </a:r>
            <a:r>
              <a:rPr lang="en-AU" sz="2667" u="sng" dirty="0">
                <a:solidFill>
                  <a:prstClr val="black"/>
                </a:solidFill>
              </a:rPr>
              <a:t>:</a:t>
            </a:r>
            <a:r>
              <a:rPr lang="en-AU" sz="2667" dirty="0">
                <a:solidFill>
                  <a:prstClr val="black"/>
                </a:solidFill>
              </a:rPr>
              <a:t> </a:t>
            </a:r>
            <a:r>
              <a:rPr lang="en-AU" sz="2667" i="1" dirty="0">
                <a:solidFill>
                  <a:prstClr val="black"/>
                </a:solidFill>
              </a:rPr>
              <a:t>Extend COGNO collaborative partnership networks to </a:t>
            </a:r>
            <a:r>
              <a:rPr lang="en-AU" sz="2667" i="1" dirty="0">
                <a:solidFill>
                  <a:srgbClr val="FF0000"/>
                </a:solidFill>
              </a:rPr>
              <a:t>facilitate Australian patient access to international trials.</a:t>
            </a:r>
          </a:p>
          <a:p>
            <a:r>
              <a:rPr lang="en-AU" sz="2400" dirty="0">
                <a:solidFill>
                  <a:prstClr val="black"/>
                </a:solidFill>
              </a:rPr>
              <a:t>This activity will lead to engagement and collaboration to maximise the availability of, and increase access to, brain cancer clinical trials for Australian patients. </a:t>
            </a:r>
            <a:endParaRPr lang="en-AU" sz="2400" i="1" dirty="0">
              <a:solidFill>
                <a:prstClr val="black"/>
              </a:solidFill>
            </a:endParaRPr>
          </a:p>
          <a:p>
            <a:r>
              <a:rPr lang="en-AU" sz="2667" b="1" u="sng" dirty="0">
                <a:solidFill>
                  <a:prstClr val="black"/>
                </a:solidFill>
              </a:rPr>
              <a:t>Activity 3</a:t>
            </a:r>
            <a:r>
              <a:rPr lang="en-AU" sz="2667" dirty="0">
                <a:solidFill>
                  <a:prstClr val="black"/>
                </a:solidFill>
              </a:rPr>
              <a:t>: </a:t>
            </a:r>
            <a:r>
              <a:rPr lang="en-AU" sz="2667" i="1" dirty="0">
                <a:solidFill>
                  <a:srgbClr val="FF0000"/>
                </a:solidFill>
              </a:rPr>
              <a:t>Operationalise selected international trials in Australia</a:t>
            </a:r>
            <a:r>
              <a:rPr lang="en-AU" sz="2667" i="1" dirty="0">
                <a:solidFill>
                  <a:prstClr val="black"/>
                </a:solidFill>
              </a:rPr>
              <a:t>.</a:t>
            </a:r>
          </a:p>
          <a:p>
            <a:r>
              <a:rPr lang="en-AU" sz="2400" dirty="0">
                <a:solidFill>
                  <a:prstClr val="black"/>
                </a:solidFill>
              </a:rPr>
              <a:t>This activity will directly lead to increased access to brain cancer clinical trials for Australian patients.</a:t>
            </a:r>
            <a:endParaRPr lang="en-AU" sz="3200" dirty="0">
              <a:solidFill>
                <a:prstClr val="black"/>
              </a:solidFill>
            </a:endParaRPr>
          </a:p>
        </p:txBody>
      </p:sp>
    </p:spTree>
    <p:extLst>
      <p:ext uri="{BB962C8B-B14F-4D97-AF65-F5344CB8AC3E}">
        <p14:creationId xmlns:p14="http://schemas.microsoft.com/office/powerpoint/2010/main" val="2212346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AU" sz="6000" b="1" dirty="0" smtClean="0"/>
              <a:t>Reaching out internationally</a:t>
            </a:r>
            <a:endParaRPr lang="en-AU" sz="6000" b="1" dirty="0"/>
          </a:p>
        </p:txBody>
      </p:sp>
      <p:pic>
        <p:nvPicPr>
          <p:cNvPr id="2" name="Picture 1"/>
          <p:cNvPicPr>
            <a:picLocks noChangeAspect="1"/>
          </p:cNvPicPr>
          <p:nvPr/>
        </p:nvPicPr>
        <p:blipFill>
          <a:blip r:embed="rId2"/>
          <a:stretch>
            <a:fillRect/>
          </a:stretch>
        </p:blipFill>
        <p:spPr>
          <a:xfrm>
            <a:off x="358515" y="2025389"/>
            <a:ext cx="4940830" cy="3700853"/>
          </a:xfrm>
          <a:prstGeom prst="rect">
            <a:avLst/>
          </a:prstGeom>
        </p:spPr>
      </p:pic>
      <p:pic>
        <p:nvPicPr>
          <p:cNvPr id="3" name="Picture 2"/>
          <p:cNvPicPr>
            <a:picLocks noChangeAspect="1"/>
          </p:cNvPicPr>
          <p:nvPr/>
        </p:nvPicPr>
        <p:blipFill>
          <a:blip r:embed="rId3"/>
          <a:stretch>
            <a:fillRect/>
          </a:stretch>
        </p:blipFill>
        <p:spPr>
          <a:xfrm>
            <a:off x="5764187" y="2025388"/>
            <a:ext cx="6018082" cy="3610849"/>
          </a:xfrm>
          <a:prstGeom prst="rect">
            <a:avLst/>
          </a:prstGeom>
        </p:spPr>
      </p:pic>
    </p:spTree>
    <p:extLst>
      <p:ext uri="{BB962C8B-B14F-4D97-AF65-F5344CB8AC3E}">
        <p14:creationId xmlns:p14="http://schemas.microsoft.com/office/powerpoint/2010/main" val="1434836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384</TotalTime>
  <Words>1000</Words>
  <Application>Microsoft Office PowerPoint</Application>
  <PresentationFormat>Widescreen</PresentationFormat>
  <Paragraphs>146</Paragraphs>
  <Slides>22</Slides>
  <Notes>1</Notes>
  <HiddenSlides>1</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Helvetica</vt:lpstr>
      <vt:lpstr>1_Office Theme</vt:lpstr>
      <vt:lpstr>Office Theme</vt:lpstr>
      <vt:lpstr>Bitmap Image</vt:lpstr>
      <vt:lpstr>Global reach for Australian trials</vt:lpstr>
      <vt:lpstr>“The best interest of the patient is the only interest to be considered, and in order that the sick may have the benefit of advancing knowledge, union of forces is necessary”.</vt:lpstr>
      <vt:lpstr>Globally – clinical trials and drug development is North-American focussed</vt:lpstr>
      <vt:lpstr>Globally – the number of clinical trials per capita</vt:lpstr>
      <vt:lpstr>PowerPoint Presentation</vt:lpstr>
      <vt:lpstr>Historically – we import international clinical trials – but contribute disproportionately</vt:lpstr>
      <vt:lpstr>PowerPoint Presentation</vt:lpstr>
      <vt:lpstr>PowerPoint Presentation</vt:lpstr>
      <vt:lpstr>Reaching out internationally</vt:lpstr>
      <vt:lpstr>The ASPREE study</vt:lpstr>
      <vt:lpstr>TOPGEAR study</vt:lpstr>
      <vt:lpstr>OUTBACK study</vt:lpstr>
      <vt:lpstr>The DREAM3R study</vt:lpstr>
      <vt:lpstr>The DREAM study</vt:lpstr>
      <vt:lpstr>DREAM trial – exciting phase II results</vt:lpstr>
      <vt:lpstr>The DREAM3R study</vt:lpstr>
      <vt:lpstr>DREAM3R timelines</vt:lpstr>
      <vt:lpstr>What I have learnt – the good</vt:lpstr>
      <vt:lpstr>What I have learnt – the challenges</vt:lpstr>
      <vt:lpstr>What I have learnt – the models</vt:lpstr>
      <vt:lpstr>PowerPoint Presentation</vt:lpstr>
      <vt:lpstr>Thank you</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reach for Australian trials</dc:title>
  <dc:creator>Anna K. Nowak</dc:creator>
  <cp:lastModifiedBy>Sarah Munro</cp:lastModifiedBy>
  <cp:revision>48</cp:revision>
  <dcterms:created xsi:type="dcterms:W3CDTF">2019-02-25T13:14:55Z</dcterms:created>
  <dcterms:modified xsi:type="dcterms:W3CDTF">2019-03-25T03:54:35Z</dcterms:modified>
</cp:coreProperties>
</file>