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376" r:id="rId3"/>
    <p:sldId id="401" r:id="rId4"/>
    <p:sldId id="389" r:id="rId5"/>
    <p:sldId id="407" r:id="rId6"/>
    <p:sldId id="388" r:id="rId7"/>
    <p:sldId id="405" r:id="rId8"/>
    <p:sldId id="394" r:id="rId9"/>
    <p:sldId id="404" r:id="rId10"/>
    <p:sldId id="371" r:id="rId11"/>
    <p:sldId id="406" r:id="rId12"/>
    <p:sldId id="261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2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6600"/>
    <a:srgbClr val="00AA8F"/>
    <a:srgbClr val="E51937"/>
    <a:srgbClr val="FF5D5D"/>
    <a:srgbClr val="044A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8025" autoAdjust="0"/>
    <p:restoredTop sz="89119" autoAdjust="0"/>
  </p:normalViewPr>
  <p:slideViewPr>
    <p:cSldViewPr snapToGrid="0" showGuides="1">
      <p:cViewPr varScale="1">
        <p:scale>
          <a:sx n="80" d="100"/>
          <a:sy n="80" d="100"/>
        </p:scale>
        <p:origin x="114" y="276"/>
      </p:cViewPr>
      <p:guideLst>
        <p:guide orient="horz" pos="272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\\domain.internal\corpdata\Corporate%20Management\MREA\Data%20and%20Statistics\Essential%20Statistics\2017-18\Updated%20MREA%20appropriation%20and%20MRFF%20graphs%2014%20June%202018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31054468780826"/>
          <c:y val="2.2296559944932199E-2"/>
          <c:w val="0.34856294997408399"/>
          <c:h val="0.60383431548668398"/>
        </c:manualLayout>
      </c:layout>
      <c:pieChart>
        <c:varyColors val="1"/>
        <c:ser>
          <c:idx val="0"/>
          <c:order val="0"/>
          <c:tx>
            <c:strRef>
              <c:f>'Pie charts Current and New'!$N$4</c:f>
              <c:strCache>
                <c:ptCount val="1"/>
                <c:pt idx="0">
                  <c:v>MREA Allocation (1)</c:v>
                </c:pt>
              </c:strCache>
            </c:strRef>
          </c:tx>
          <c:spPr>
            <a:ln>
              <a:solidFill>
                <a:sysClr val="window" lastClr="FFFFFF"/>
              </a:solidFill>
            </a:ln>
          </c:spPr>
          <c:dPt>
            <c:idx val="0"/>
            <c:bubble3D val="0"/>
            <c:spPr>
              <a:solidFill>
                <a:srgbClr val="00AA8F"/>
              </a:solidFill>
              <a:ln>
                <a:solidFill>
                  <a:sysClr val="window" lastClr="FFFFFF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12CE-415B-B4AB-95DB67DBC121}"/>
              </c:ext>
            </c:extLst>
          </c:dPt>
          <c:dPt>
            <c:idx val="1"/>
            <c:bubble3D val="0"/>
            <c:spPr>
              <a:solidFill>
                <a:srgbClr val="5900B2"/>
              </a:solidFill>
              <a:ln>
                <a:solidFill>
                  <a:sysClr val="window" lastClr="FFFFFF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12CE-415B-B4AB-95DB67DBC121}"/>
              </c:ext>
            </c:extLst>
          </c:dPt>
          <c:dPt>
            <c:idx val="2"/>
            <c:bubble3D val="0"/>
            <c:spPr>
              <a:solidFill>
                <a:srgbClr val="0B262C"/>
              </a:solidFill>
              <a:ln>
                <a:solidFill>
                  <a:sysClr val="window" lastClr="FFFFFF"/>
                </a:solidFill>
              </a:ln>
            </c:spPr>
            <c:extLst>
              <c:ext xmlns:c16="http://schemas.microsoft.com/office/drawing/2014/chart" uri="{C3380CC4-5D6E-409C-BE32-E72D297353CC}">
                <c16:uniqueId val="{00000005-12CE-415B-B4AB-95DB67DBC121}"/>
              </c:ext>
            </c:extLst>
          </c:dPt>
          <c:dPt>
            <c:idx val="3"/>
            <c:bubble3D val="0"/>
            <c:spPr>
              <a:solidFill>
                <a:srgbClr val="F05323"/>
              </a:solidFill>
              <a:ln>
                <a:solidFill>
                  <a:sysClr val="window" lastClr="FFFFFF"/>
                </a:solidFill>
              </a:ln>
            </c:spPr>
            <c:extLst>
              <c:ext xmlns:c16="http://schemas.microsoft.com/office/drawing/2014/chart" uri="{C3380CC4-5D6E-409C-BE32-E72D297353CC}">
                <c16:uniqueId val="{00000007-12CE-415B-B4AB-95DB67DBC121}"/>
              </c:ext>
            </c:extLst>
          </c:dPt>
          <c:dLbls>
            <c:dLbl>
              <c:idx val="0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2CE-415B-B4AB-95DB67DBC121}"/>
                </c:ext>
              </c:extLst>
            </c:dLbl>
            <c:dLbl>
              <c:idx val="1"/>
              <c:layout>
                <c:manualLayout>
                  <c:x val="6.9095640039434303E-2"/>
                  <c:y val="-0.10684506321038199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2CE-415B-B4AB-95DB67DBC121}"/>
                </c:ext>
              </c:extLst>
            </c:dLbl>
            <c:dLbl>
              <c:idx val="2"/>
              <c:layout>
                <c:manualLayout>
                  <c:x val="0.10116169471445"/>
                  <c:y val="-1.0324362439769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2CE-415B-B4AB-95DB67DBC121}"/>
                </c:ext>
              </c:extLst>
            </c:dLbl>
            <c:dLbl>
              <c:idx val="3"/>
              <c:layout>
                <c:manualLayout>
                  <c:x val="8.4411199290564301E-2"/>
                  <c:y val="0.106321667813911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2CE-415B-B4AB-95DB67DBC1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 baseline="0">
                    <a:solidFill>
                      <a:schemeClr val="bg1"/>
                    </a:solidFill>
                    <a:latin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'Pie charts Current and New'!$M$5:$M$8</c:f>
              <c:strCache>
                <c:ptCount val="4"/>
                <c:pt idx="0">
                  <c:v>Project Grants</c:v>
                </c:pt>
                <c:pt idx="1">
                  <c:v>Fellowships and Scholarships</c:v>
                </c:pt>
                <c:pt idx="2">
                  <c:v>Program Grants</c:v>
                </c:pt>
                <c:pt idx="3">
                  <c:v>Strategic and Leveraging Grants</c:v>
                </c:pt>
              </c:strCache>
            </c:strRef>
          </c:cat>
          <c:val>
            <c:numRef>
              <c:f>'Pie charts Current and New'!$N$5:$N$8</c:f>
              <c:numCache>
                <c:formatCode>0%</c:formatCode>
                <c:ptCount val="4"/>
                <c:pt idx="0">
                  <c:v>0.50595949738475199</c:v>
                </c:pt>
                <c:pt idx="1">
                  <c:v>0.15975059442453601</c:v>
                </c:pt>
                <c:pt idx="2">
                  <c:v>0.131099578581374</c:v>
                </c:pt>
                <c:pt idx="3">
                  <c:v>0.203190329609339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2CE-415B-B4AB-95DB67DBC1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b"/>
      <c:legendEntry>
        <c:idx val="0"/>
        <c:txPr>
          <a:bodyPr/>
          <a:lstStyle/>
          <a:p>
            <a:pPr>
              <a:defRPr sz="1800" baseline="0">
                <a:latin typeface="Arial" panose="020B0604020202020204" pitchFamily="34" charset="0"/>
              </a:defRPr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800" baseline="0">
                <a:latin typeface="Arial" panose="020B0604020202020204" pitchFamily="34" charset="0"/>
              </a:defRPr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1800" baseline="0">
                <a:latin typeface="Arial" panose="020B0604020202020204" pitchFamily="34" charset="0"/>
              </a:defRPr>
            </a:pPr>
            <a:endParaRPr lang="en-US"/>
          </a:p>
        </c:txPr>
      </c:legendEntry>
      <c:legendEntry>
        <c:idx val="3"/>
        <c:txPr>
          <a:bodyPr/>
          <a:lstStyle/>
          <a:p>
            <a:pPr>
              <a:defRPr sz="1800" baseline="0">
                <a:latin typeface="Arial" panose="020B0604020202020204" pitchFamily="34" charset="0"/>
              </a:defRPr>
            </a:pPr>
            <a:endParaRPr lang="en-US"/>
          </a:p>
        </c:txPr>
      </c:legendEntry>
      <c:layout>
        <c:manualLayout>
          <c:xMode val="edge"/>
          <c:yMode val="edge"/>
          <c:x val="3.3158805490508397E-2"/>
          <c:y val="0.64570265936907101"/>
          <c:w val="0.63130971445492001"/>
          <c:h val="0.32323058498284701"/>
        </c:manualLayout>
      </c:layout>
      <c:overlay val="0"/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spPr>
    <a:solidFill>
      <a:sysClr val="window" lastClr="FFFFFF"/>
    </a:solidFill>
    <a:ln>
      <a:noFill/>
    </a:ln>
  </c:spPr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6249945236359901"/>
          <c:y val="5.7276763015892997E-2"/>
          <c:w val="0.42960781268047099"/>
          <c:h val="0.58971576340405996"/>
        </c:manualLayout>
      </c:layout>
      <c:pieChart>
        <c:varyColors val="1"/>
        <c:ser>
          <c:idx val="0"/>
          <c:order val="0"/>
          <c:tx>
            <c:strRef>
              <c:f>'Pie charts Current and New'!$N$10</c:f>
              <c:strCache>
                <c:ptCount val="1"/>
                <c:pt idx="0">
                  <c:v>MREA Allocation</c:v>
                </c:pt>
              </c:strCache>
            </c:strRef>
          </c:tx>
          <c:spPr>
            <a:ln w="3175">
              <a:solidFill>
                <a:sysClr val="window" lastClr="FFFFFF"/>
              </a:solidFill>
            </a:ln>
          </c:spPr>
          <c:explosion val="1"/>
          <c:dPt>
            <c:idx val="0"/>
            <c:bubble3D val="0"/>
            <c:spPr>
              <a:solidFill>
                <a:srgbClr val="3B7CCA"/>
              </a:solidFill>
              <a:ln w="3175">
                <a:noFill/>
              </a:ln>
            </c:spPr>
            <c:extLst>
              <c:ext xmlns:c16="http://schemas.microsoft.com/office/drawing/2014/chart" uri="{C3380CC4-5D6E-409C-BE32-E72D297353CC}">
                <c16:uniqueId val="{00000001-C97B-41C3-A43B-5867A73B99EF}"/>
              </c:ext>
            </c:extLst>
          </c:dPt>
          <c:dPt>
            <c:idx val="1"/>
            <c:bubble3D val="0"/>
            <c:spPr>
              <a:solidFill>
                <a:srgbClr val="0B302C"/>
              </a:solidFill>
              <a:ln w="3175">
                <a:solidFill>
                  <a:sysClr val="window" lastClr="FFFFFF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C97B-41C3-A43B-5867A73B99EF}"/>
              </c:ext>
            </c:extLst>
          </c:dPt>
          <c:dPt>
            <c:idx val="2"/>
            <c:bubble3D val="0"/>
            <c:spPr>
              <a:solidFill>
                <a:srgbClr val="5B9416"/>
              </a:solidFill>
              <a:ln w="3175">
                <a:solidFill>
                  <a:sysClr val="window" lastClr="FFFFFF"/>
                </a:solidFill>
              </a:ln>
            </c:spPr>
            <c:extLst>
              <c:ext xmlns:c16="http://schemas.microsoft.com/office/drawing/2014/chart" uri="{C3380CC4-5D6E-409C-BE32-E72D297353CC}">
                <c16:uniqueId val="{00000005-C97B-41C3-A43B-5867A73B99EF}"/>
              </c:ext>
            </c:extLst>
          </c:dPt>
          <c:dPt>
            <c:idx val="3"/>
            <c:bubble3D val="0"/>
            <c:spPr>
              <a:solidFill>
                <a:srgbClr val="F05323"/>
              </a:solidFill>
              <a:ln w="3175">
                <a:solidFill>
                  <a:sysClr val="window" lastClr="FFFFFF"/>
                </a:solidFill>
              </a:ln>
            </c:spPr>
            <c:extLst>
              <c:ext xmlns:c16="http://schemas.microsoft.com/office/drawing/2014/chart" uri="{C3380CC4-5D6E-409C-BE32-E72D297353CC}">
                <c16:uniqueId val="{00000007-C97B-41C3-A43B-5867A73B99EF}"/>
              </c:ext>
            </c:extLst>
          </c:dPt>
          <c:dLbls>
            <c:dLbl>
              <c:idx val="1"/>
              <c:layout>
                <c:manualLayout>
                  <c:x val="-9.0557752739177697E-2"/>
                  <c:y val="1.584294986065969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97B-41C3-A43B-5867A73B99EF}"/>
                </c:ext>
              </c:extLst>
            </c:dLbl>
            <c:dLbl>
              <c:idx val="2"/>
              <c:layout>
                <c:manualLayout>
                  <c:x val="-0.115608433998861"/>
                  <c:y val="-0.115005923987218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97B-41C3-A43B-5867A73B99EF}"/>
                </c:ext>
              </c:extLst>
            </c:dLbl>
            <c:dLbl>
              <c:idx val="3"/>
              <c:layout>
                <c:manualLayout>
                  <c:x val="0.13501188868842101"/>
                  <c:y val="-8.381022165081500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97B-41C3-A43B-5867A73B99E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'Pie charts Current and New'!$M$11:$M$14</c:f>
              <c:strCache>
                <c:ptCount val="4"/>
                <c:pt idx="0">
                  <c:v>Investigator Grants</c:v>
                </c:pt>
                <c:pt idx="1">
                  <c:v>Synergy Grants</c:v>
                </c:pt>
                <c:pt idx="2">
                  <c:v>Ideas Grants</c:v>
                </c:pt>
                <c:pt idx="3">
                  <c:v>Strategic and Leveraging Grants</c:v>
                </c:pt>
              </c:strCache>
            </c:strRef>
          </c:cat>
          <c:val>
            <c:numRef>
              <c:f>'Pie charts Current and New'!$N$11:$N$14</c:f>
              <c:numCache>
                <c:formatCode>0%</c:formatCode>
                <c:ptCount val="4"/>
                <c:pt idx="0">
                  <c:v>0.4</c:v>
                </c:pt>
                <c:pt idx="1">
                  <c:v>0.05</c:v>
                </c:pt>
                <c:pt idx="2">
                  <c:v>0.25</c:v>
                </c:pt>
                <c:pt idx="3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97B-41C3-A43B-5867A73B99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287"/>
      </c:pieChart>
    </c:plotArea>
    <c:legend>
      <c:legendPos val="b"/>
      <c:legendEntry>
        <c:idx val="0"/>
        <c:txPr>
          <a:bodyPr/>
          <a:lstStyle/>
          <a:p>
            <a:pPr>
              <a:defRPr sz="1800" b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800" b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1800" b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3"/>
        <c:txPr>
          <a:bodyPr/>
          <a:lstStyle/>
          <a:p>
            <a:pPr>
              <a:defRPr sz="1800" b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</c:legendEntry>
      <c:layout>
        <c:manualLayout>
          <c:xMode val="edge"/>
          <c:yMode val="edge"/>
          <c:x val="0.16554773014122601"/>
          <c:y val="0.65364883278813701"/>
          <c:w val="0.74830252629650396"/>
          <c:h val="0.30662289310101598"/>
        </c:manualLayout>
      </c:layout>
      <c:overlay val="0"/>
      <c:txPr>
        <a:bodyPr/>
        <a:lstStyle/>
        <a:p>
          <a:pPr>
            <a:defRPr sz="1800" b="0">
              <a:latin typeface="Arial" panose="020B0604020202020204" pitchFamily="34" charset="0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ysClr val="window" lastClr="FFFFFF"/>
    </a:solidFill>
    <a:ln>
      <a:noFill/>
    </a:ln>
  </c:spPr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228641262082"/>
          <c:y val="7.058534219189265E-2"/>
          <c:w val="0.83599865715403598"/>
          <c:h val="0.538894447006179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'MREA &amp; MRFF Stacked 2018-19'!$C$41</c:f>
              <c:strCache>
                <c:ptCount val="1"/>
                <c:pt idx="0">
                  <c:v>Existing NHMRC Funding</c:v>
                </c:pt>
              </c:strCache>
            </c:strRef>
          </c:tx>
          <c:spPr>
            <a:solidFill>
              <a:srgbClr val="3366CC"/>
            </a:solidFill>
          </c:spPr>
          <c:invertIfNegative val="0"/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6849-4B66-87AD-9723BEB5A0E1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6849-4B66-87AD-9723BEB5A0E1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6849-4B66-87AD-9723BEB5A0E1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6849-4B66-87AD-9723BEB5A0E1}"/>
              </c:ext>
            </c:extLst>
          </c:dPt>
          <c:dLbls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849-4B66-87AD-9723BEB5A0E1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849-4B66-87AD-9723BEB5A0E1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849-4B66-87AD-9723BEB5A0E1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'MREA &amp; MRFF Stacked 2018-19'!$B$57:$B$63</c:f>
              <c:strCache>
                <c:ptCount val="7"/>
                <c:pt idx="0">
                  <c:v>2015-16</c:v>
                </c:pt>
                <c:pt idx="1">
                  <c:v>2016-17</c:v>
                </c:pt>
                <c:pt idx="2">
                  <c:v>2017-18
</c:v>
                </c:pt>
                <c:pt idx="3">
                  <c:v>2018-19
Budget</c:v>
                </c:pt>
                <c:pt idx="4">
                  <c:v>2019-20</c:v>
                </c:pt>
                <c:pt idx="5">
                  <c:v>2020-21</c:v>
                </c:pt>
                <c:pt idx="6">
                  <c:v>2021-22</c:v>
                </c:pt>
              </c:strCache>
            </c:strRef>
          </c:cat>
          <c:val>
            <c:numRef>
              <c:f>'MREA &amp; MRFF Stacked 2018-19'!$C$57:$C$63</c:f>
              <c:numCache>
                <c:formatCode>"$"#,##0</c:formatCode>
                <c:ptCount val="7"/>
                <c:pt idx="0">
                  <c:v>796.26499999999999</c:v>
                </c:pt>
                <c:pt idx="1">
                  <c:v>807.38300000000004</c:v>
                </c:pt>
                <c:pt idx="2">
                  <c:v>817.99</c:v>
                </c:pt>
                <c:pt idx="3">
                  <c:v>829.32399999999996</c:v>
                </c:pt>
                <c:pt idx="4">
                  <c:v>842.76599999999996</c:v>
                </c:pt>
                <c:pt idx="5">
                  <c:v>855.40699999999936</c:v>
                </c:pt>
                <c:pt idx="6">
                  <c:v>868.23800000000006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849-4B66-87AD-9723BEB5A0E1}"/>
            </c:ext>
          </c:extLst>
        </c:ser>
        <c:ser>
          <c:idx val="1"/>
          <c:order val="1"/>
          <c:tx>
            <c:strRef>
              <c:f>'MREA &amp; MRFF Stacked 2018-19'!$D$41</c:f>
              <c:strCache>
                <c:ptCount val="1"/>
                <c:pt idx="0">
                  <c:v>MRFF Distributions</c:v>
                </c:pt>
              </c:strCache>
            </c:strRef>
          </c:tx>
          <c:spPr>
            <a:solidFill>
              <a:srgbClr val="FF5050"/>
            </a:solidFill>
          </c:spPr>
          <c:invertIfNegative val="0"/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6849-4B66-87AD-9723BEB5A0E1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6849-4B66-87AD-9723BEB5A0E1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6849-4B66-87AD-9723BEB5A0E1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6849-4B66-87AD-9723BEB5A0E1}"/>
              </c:ext>
            </c:extLst>
          </c:dPt>
          <c:dLbls>
            <c:dLbl>
              <c:idx val="1"/>
              <c:layout>
                <c:manualLayout>
                  <c:x val="-1.195141183486565E-3"/>
                  <c:y val="-3.11157121461465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849-4B66-87AD-9723BEB5A0E1}"/>
                </c:ext>
              </c:extLst>
            </c:dLbl>
            <c:dLbl>
              <c:idx val="2"/>
              <c:layout>
                <c:manualLayout>
                  <c:x val="0"/>
                  <c:y val="-4.29936278779258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849-4B66-87AD-9723BEB5A0E1}"/>
                </c:ext>
              </c:extLst>
            </c:dLbl>
            <c:dLbl>
              <c:idx val="3"/>
              <c:layout>
                <c:manualLayout>
                  <c:x val="1.4666434467368223E-3"/>
                  <c:y val="-5.47419712464501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849-4B66-87AD-9723BEB5A0E1}"/>
                </c:ext>
              </c:extLst>
            </c:dLbl>
            <c:dLbl>
              <c:idx val="4"/>
              <c:layout>
                <c:manualLayout>
                  <c:x val="1.1548373596352931E-7"/>
                  <c:y val="-8.43069590096845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403170351906662E-2"/>
                      <c:h val="5.691752503036250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C-6849-4B66-87AD-9723BEB5A0E1}"/>
                </c:ext>
              </c:extLst>
            </c:dLbl>
            <c:dLbl>
              <c:idx val="5"/>
              <c:layout>
                <c:manualLayout>
                  <c:x val="2.9332868934736447E-3"/>
                  <c:y val="-0.1322719121556894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511646072836978E-2"/>
                      <c:h val="5.691752503036250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6849-4B66-87AD-9723BEB5A0E1}"/>
                </c:ext>
              </c:extLst>
            </c:dLbl>
            <c:dLbl>
              <c:idx val="6"/>
              <c:layout>
                <c:manualLayout>
                  <c:x val="-1.0755261030376825E-16"/>
                  <c:y val="-0.1289231008769633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849-4B66-87AD-9723BEB5A0E1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'MREA &amp; MRFF Stacked 2018-19'!$B$57:$B$63</c:f>
              <c:strCache>
                <c:ptCount val="7"/>
                <c:pt idx="0">
                  <c:v>2015-16</c:v>
                </c:pt>
                <c:pt idx="1">
                  <c:v>2016-17</c:v>
                </c:pt>
                <c:pt idx="2">
                  <c:v>2017-18
</c:v>
                </c:pt>
                <c:pt idx="3">
                  <c:v>2018-19
Budget</c:v>
                </c:pt>
                <c:pt idx="4">
                  <c:v>2019-20</c:v>
                </c:pt>
                <c:pt idx="5">
                  <c:v>2020-21</c:v>
                </c:pt>
                <c:pt idx="6">
                  <c:v>2021-22</c:v>
                </c:pt>
              </c:strCache>
            </c:strRef>
          </c:cat>
          <c:val>
            <c:numRef>
              <c:f>'MREA &amp; MRFF Stacked 2018-19'!$D$57:$D$63</c:f>
              <c:numCache>
                <c:formatCode>"$"#,##0</c:formatCode>
                <c:ptCount val="7"/>
                <c:pt idx="1">
                  <c:v>60.875999999999998</c:v>
                </c:pt>
                <c:pt idx="2">
                  <c:v>143.315</c:v>
                </c:pt>
                <c:pt idx="3">
                  <c:v>222.38300000000001</c:v>
                </c:pt>
                <c:pt idx="4">
                  <c:v>392.70299999999992</c:v>
                </c:pt>
                <c:pt idx="5">
                  <c:v>650.23599999999999</c:v>
                </c:pt>
                <c:pt idx="6">
                  <c:v>645.9509999999982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6849-4B66-87AD-9723BEB5A0E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73636096"/>
        <c:axId val="73654272"/>
      </c:barChart>
      <c:catAx>
        <c:axId val="736360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3654272"/>
        <c:crosses val="autoZero"/>
        <c:auto val="1"/>
        <c:lblAlgn val="ctr"/>
        <c:lblOffset val="100"/>
        <c:noMultiLvlLbl val="0"/>
      </c:catAx>
      <c:valAx>
        <c:axId val="7365427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800" b="0"/>
                </a:pPr>
                <a:r>
                  <a:rPr lang="en-AU" sz="1800" b="0" dirty="0"/>
                  <a:t>Appropriation ($ billion)</a:t>
                </a:r>
              </a:p>
            </c:rich>
          </c:tx>
          <c:layout>
            <c:manualLayout>
              <c:xMode val="edge"/>
              <c:yMode val="edge"/>
              <c:x val="1.8403730941223845E-2"/>
              <c:y val="9.5719225843384145E-2"/>
            </c:manualLayout>
          </c:layout>
          <c:overlay val="0"/>
        </c:title>
        <c:numFmt formatCode="0.0,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7363609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5424832023494999E-2"/>
          <c:y val="0.82275548187232606"/>
          <c:w val="0.90306228515534903"/>
          <c:h val="4.3191669392166801E-2"/>
        </c:manualLayout>
      </c:layout>
      <c:overlay val="0"/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0.56052</cdr:x>
      <cdr:y>0.31552</cdr:y>
    </cdr:from>
    <cdr:to>
      <cdr:x>0.73926</cdr:x>
      <cdr:y>0.36602</cdr:y>
    </cdr:to>
    <cdr:sp macro="" textlink="">
      <cdr:nvSpPr>
        <cdr:cNvPr id="2" name="Right Arrow 1"/>
        <cdr:cNvSpPr/>
      </cdr:nvSpPr>
      <cdr:spPr>
        <a:xfrm xmlns:a="http://schemas.openxmlformats.org/drawingml/2006/main">
          <a:off x="3649588" y="1503466"/>
          <a:ext cx="1163793" cy="240635"/>
        </a:xfrm>
        <a:prstGeom xmlns:a="http://schemas.openxmlformats.org/drawingml/2006/main" prst="rightArrow">
          <a:avLst/>
        </a:prstGeom>
        <a:solidFill xmlns:a="http://schemas.openxmlformats.org/drawingml/2006/main">
          <a:srgbClr val="00AA8F"/>
        </a:solidFill>
        <a:ln xmlns:a="http://schemas.openxmlformats.org/drawingml/2006/main" w="12700">
          <a:solidFill>
            <a:schemeClr val="tx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0.01374</cdr:x>
      <cdr:y>0.87779</cdr:y>
    </cdr:from>
    <cdr:to>
      <cdr:x>0.99894</cdr:x>
      <cdr:y>0.93509</cdr:y>
    </cdr:to>
    <cdr:grpSp>
      <cdr:nvGrpSpPr>
        <cdr:cNvPr id="4" name="Group 3"/>
        <cdr:cNvGrpSpPr/>
      </cdr:nvGrpSpPr>
      <cdr:grpSpPr>
        <a:xfrm xmlns:a="http://schemas.openxmlformats.org/drawingml/2006/main">
          <a:off x="133123" y="4665553"/>
          <a:ext cx="9545291" cy="304556"/>
          <a:chOff x="1250375" y="4303219"/>
          <a:chExt cx="4954665" cy="304635"/>
        </a:xfrm>
      </cdr:grpSpPr>
      <cdr:sp macro="" textlink="">
        <cdr:nvSpPr>
          <cdr:cNvPr id="2" name="TextBox 1"/>
          <cdr:cNvSpPr txBox="1"/>
        </cdr:nvSpPr>
        <cdr:spPr>
          <a:xfrm xmlns:a="http://schemas.openxmlformats.org/drawingml/2006/main">
            <a:off x="3911597" y="4303219"/>
            <a:ext cx="2293443" cy="304631"/>
          </a:xfrm>
          <a:prstGeom xmlns:a="http://schemas.openxmlformats.org/drawingml/2006/main" prst="rect">
            <a:avLst/>
          </a:prstGeom>
        </cdr:spPr>
        <cdr:txBody>
          <a:bodyPr xmlns:a="http://schemas.openxmlformats.org/drawingml/2006/main" wrap="square" rtlCol="0"/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r>
              <a:rPr lang="en-AU" sz="1400" dirty="0"/>
              <a:t>$2.1 billion between </a:t>
            </a:r>
            <a:r>
              <a:rPr lang="en-AU" sz="1400" dirty="0" smtClean="0"/>
              <a:t>2016-17 </a:t>
            </a:r>
            <a:r>
              <a:rPr lang="en-AU" sz="1400" dirty="0"/>
              <a:t>and 2021-22</a:t>
            </a:r>
          </a:p>
          <a:p xmlns:a="http://schemas.openxmlformats.org/drawingml/2006/main">
            <a:endParaRPr lang="en-AU" sz="1600" dirty="0"/>
          </a:p>
        </cdr:txBody>
      </cdr:sp>
      <cdr:sp macro="" textlink="">
        <cdr:nvSpPr>
          <cdr:cNvPr id="3" name="TextBox 1"/>
          <cdr:cNvSpPr txBox="1"/>
        </cdr:nvSpPr>
        <cdr:spPr>
          <a:xfrm xmlns:a="http://schemas.openxmlformats.org/drawingml/2006/main">
            <a:off x="1250375" y="4303223"/>
            <a:ext cx="2551654" cy="304631"/>
          </a:xfrm>
          <a:prstGeom xmlns:a="http://schemas.openxmlformats.org/drawingml/2006/main" prst="rect">
            <a:avLst/>
          </a:prstGeom>
        </cdr:spPr>
        <cdr:txBody>
          <a:bodyPr xmlns:a="http://schemas.openxmlformats.org/drawingml/2006/main" wrap="square" rtlCol="0"/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r>
              <a:rPr lang="en-AU" sz="1600" dirty="0" smtClean="0"/>
              <a:t>             </a:t>
            </a:r>
            <a:r>
              <a:rPr lang="en-AU" sz="1400" dirty="0" smtClean="0"/>
              <a:t>$5.0 </a:t>
            </a:r>
            <a:r>
              <a:rPr lang="en-AU" sz="1400" dirty="0"/>
              <a:t>billion between </a:t>
            </a:r>
            <a:r>
              <a:rPr lang="en-AU" sz="1400" dirty="0" smtClean="0"/>
              <a:t>2016-17 </a:t>
            </a:r>
            <a:r>
              <a:rPr lang="en-AU" sz="1400" dirty="0"/>
              <a:t>and 2021-22 </a:t>
            </a:r>
          </a:p>
        </cdr:txBody>
      </cdr:sp>
    </cdr:grpSp>
  </cdr:relSizeAnchor>
  <cdr:relSizeAnchor xmlns:cdr="http://schemas.openxmlformats.org/drawingml/2006/chartDrawing">
    <cdr:from>
      <cdr:x>0.20973</cdr:x>
      <cdr:y>0.90605</cdr:y>
    </cdr:from>
    <cdr:to>
      <cdr:x>0.85747</cdr:x>
      <cdr:y>0.96334</cdr:y>
    </cdr:to>
    <cdr:grpSp>
      <cdr:nvGrpSpPr>
        <cdr:cNvPr id="6" name="Group 3"/>
        <cdr:cNvGrpSpPr/>
      </cdr:nvGrpSpPr>
      <cdr:grpSpPr>
        <a:xfrm xmlns:a="http://schemas.openxmlformats.org/drawingml/2006/main">
          <a:off x="2032008" y="4815758"/>
          <a:ext cx="6275748" cy="304503"/>
          <a:chOff x="1515533" y="4453466"/>
          <a:chExt cx="4732868" cy="304632"/>
        </a:xfrm>
      </cdr:grpSpPr>
      <cdr:sp macro="" textlink="">
        <cdr:nvSpPr>
          <cdr:cNvPr id="8" name="TextBox 1"/>
          <cdr:cNvSpPr txBox="1"/>
        </cdr:nvSpPr>
        <cdr:spPr>
          <a:xfrm xmlns:a="http://schemas.openxmlformats.org/drawingml/2006/main">
            <a:off x="4030134" y="4453466"/>
            <a:ext cx="2218267" cy="304631"/>
          </a:xfrm>
          <a:prstGeom xmlns:a="http://schemas.openxmlformats.org/drawingml/2006/main" prst="rect">
            <a:avLst/>
          </a:prstGeom>
        </cdr:spPr>
        <cdr:txBody>
          <a:bodyPr xmlns:a="http://schemas.openxmlformats.org/drawingml/2006/main" wrap="square" rtlCol="0"/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endParaRPr lang="en-AU" sz="900"/>
          </a:p>
        </cdr:txBody>
      </cdr:sp>
      <cdr:sp macro="" textlink="">
        <cdr:nvSpPr>
          <cdr:cNvPr id="9" name="TextBox 1"/>
          <cdr:cNvSpPr txBox="1"/>
        </cdr:nvSpPr>
        <cdr:spPr>
          <a:xfrm xmlns:a="http://schemas.openxmlformats.org/drawingml/2006/main">
            <a:off x="1515533" y="4453467"/>
            <a:ext cx="2218267" cy="304631"/>
          </a:xfrm>
          <a:prstGeom xmlns:a="http://schemas.openxmlformats.org/drawingml/2006/main" prst="rect">
            <a:avLst/>
          </a:prstGeom>
        </cdr:spPr>
        <cdr:txBody>
          <a:bodyPr xmlns:a="http://schemas.openxmlformats.org/drawingml/2006/main" wrap="square" rtlCol="0"/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endParaRPr lang="en-AU" sz="900"/>
          </a:p>
        </cdr:txBody>
      </cdr:sp>
    </cdr:grpSp>
  </cdr:relSizeAnchor>
  <cdr:relSizeAnchor xmlns:cdr="http://schemas.openxmlformats.org/drawingml/2006/chartDrawing">
    <cdr:from>
      <cdr:x>0.64015</cdr:x>
      <cdr:y>0.72728</cdr:y>
    </cdr:from>
    <cdr:to>
      <cdr:x>0.8954</cdr:x>
      <cdr:y>0.77912</cdr:y>
    </cdr:to>
    <cdr:sp macro="" textlink="">
      <cdr:nvSpPr>
        <cdr:cNvPr id="10" name="TextBox 1"/>
        <cdr:cNvSpPr txBox="1"/>
      </cdr:nvSpPr>
      <cdr:spPr>
        <a:xfrm xmlns:a="http://schemas.openxmlformats.org/drawingml/2006/main">
          <a:off x="5543191" y="3764847"/>
          <a:ext cx="2210306" cy="2683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AU" sz="1600" dirty="0"/>
            <a:t>Forward Estimates</a:t>
          </a:r>
        </a:p>
      </cdr:txBody>
    </cdr:sp>
  </cdr:relSizeAnchor>
  <cdr:relSizeAnchor xmlns:cdr="http://schemas.openxmlformats.org/drawingml/2006/chartDrawing">
    <cdr:from>
      <cdr:x>0.61739</cdr:x>
      <cdr:y>0.69374</cdr:y>
    </cdr:from>
    <cdr:to>
      <cdr:x>0.92743</cdr:x>
      <cdr:y>0.71284</cdr:y>
    </cdr:to>
    <cdr:sp macro="" textlink="">
      <cdr:nvSpPr>
        <cdr:cNvPr id="11" name="Right Brace 6"/>
        <cdr:cNvSpPr/>
      </cdr:nvSpPr>
      <cdr:spPr>
        <a:xfrm xmlns:a="http://schemas.openxmlformats.org/drawingml/2006/main" rot="5400000">
          <a:off x="6347705" y="2293255"/>
          <a:ext cx="97143" cy="2567417"/>
        </a:xfrm>
        <a:prstGeom xmlns:a="http://schemas.openxmlformats.org/drawingml/2006/main" prst="rightBrace">
          <a:avLst>
            <a:gd name="adj1" fmla="val 8333"/>
            <a:gd name="adj2" fmla="val 51563"/>
          </a:avLst>
        </a:prstGeom>
        <a:ln xmlns:a="http://schemas.openxmlformats.org/drawingml/2006/main" w="12700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rtlCol="0" anchor="t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lang="en-AU" sz="1100"/>
        </a:p>
        <a:p xmlns:a="http://schemas.openxmlformats.org/drawingml/2006/main">
          <a:pPr algn="l"/>
          <a:endParaRPr lang="en-AU" sz="1100"/>
        </a:p>
        <a:p xmlns:a="http://schemas.openxmlformats.org/drawingml/2006/main">
          <a:pPr algn="l"/>
          <a:endParaRPr lang="en-AU" sz="1100"/>
        </a:p>
        <a:p xmlns:a="http://schemas.openxmlformats.org/drawingml/2006/main">
          <a:pPr algn="l"/>
          <a:endParaRPr lang="en-AU" sz="1100"/>
        </a:p>
        <a:p xmlns:a="http://schemas.openxmlformats.org/drawingml/2006/main">
          <a:pPr algn="l"/>
          <a:endParaRPr lang="en-AU" sz="1100"/>
        </a:p>
        <a:p xmlns:a="http://schemas.openxmlformats.org/drawingml/2006/main">
          <a:pPr algn="l"/>
          <a:endParaRPr lang="en-AU" sz="1100"/>
        </a:p>
        <a:p xmlns:a="http://schemas.openxmlformats.org/drawingml/2006/main">
          <a:pPr algn="l"/>
          <a:endParaRPr lang="en-AU" sz="1100"/>
        </a:p>
        <a:p xmlns:a="http://schemas.openxmlformats.org/drawingml/2006/main">
          <a:pPr algn="l"/>
          <a:endParaRPr lang="en-AU" sz="110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9D6982-83AC-4609-B651-F699AFE40720}" type="datetimeFigureOut">
              <a:rPr lang="en-AU" smtClean="0"/>
              <a:t>21/03/2019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F028F3-F1C2-437A-BEA8-72161F21A7B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26691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F028F3-F1C2-437A-BEA8-72161F21A7B4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602357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F028F3-F1C2-437A-BEA8-72161F21A7B4}" type="slidenum">
              <a:rPr lang="en-AU" smtClean="0"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474441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F028F3-F1C2-437A-BEA8-72161F21A7B4}" type="slidenum">
              <a:rPr lang="en-AU" smtClean="0"/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013858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F028F3-F1C2-437A-BEA8-72161F21A7B4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957452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F028F3-F1C2-437A-BEA8-72161F21A7B4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864374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23A8B4-8B92-4655-9893-A8623302C5E5}" type="slidenum">
              <a:rPr lang="en-AU" smtClean="0"/>
              <a:t>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394415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A609B-D78F-4F6C-B7F1-83AE3649DC07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396815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A609B-D78F-4F6C-B7F1-83AE3649DC07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29263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F028F3-F1C2-437A-BEA8-72161F21A7B4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729472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F028F3-F1C2-437A-BEA8-72161F21A7B4}" type="slidenum">
              <a:rPr lang="en-AU" smtClean="0"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260547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F028F3-F1C2-437A-BEA8-72161F21A7B4}" type="slidenum">
              <a:rPr lang="en-AU" smtClean="0"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01692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C72282DD-DD04-4204-9390-6FD105793A63}"/>
              </a:ext>
            </a:extLst>
          </p:cNvPr>
          <p:cNvSpPr/>
          <p:nvPr userDrawn="1"/>
        </p:nvSpPr>
        <p:spPr>
          <a:xfrm>
            <a:off x="1055688" y="1412875"/>
            <a:ext cx="10585450" cy="439261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3952520-854B-48A0-9E82-11503D6C6A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400" y="396000"/>
            <a:ext cx="3276000" cy="532807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78F240F1-A95B-425F-9B55-3DAC6E9B7F4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11188"/>
            <a:ext cx="1055688" cy="105568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62DBF49-F5C9-4F94-AB88-73D4C31C26B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9138" y="6149253"/>
            <a:ext cx="612000" cy="379558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4F1FE8CA-0D0B-442F-A1D2-09134F9C521D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4812" y="1412876"/>
            <a:ext cx="4407188" cy="440718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4FC90F59-EA99-458E-ABD1-041C3B2129CF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4813" y="1412875"/>
            <a:ext cx="4407188" cy="4407188"/>
          </a:xfrm>
          <a:prstGeom prst="rect">
            <a:avLst/>
          </a:prstGeom>
        </p:spPr>
      </p:pic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1173301A-3C14-4343-8DFF-72D7825C070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31950" y="1844675"/>
            <a:ext cx="3132138" cy="906315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A1729C9-FD60-45EB-B4B2-A98501842B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1950" y="2756690"/>
            <a:ext cx="3132138" cy="1852855"/>
          </a:xfrm>
        </p:spPr>
        <p:txBody>
          <a:bodyPr anchor="b" anchorCtr="0"/>
          <a:lstStyle>
            <a:lvl1pPr algn="l">
              <a:lnSpc>
                <a:spcPct val="80000"/>
              </a:lnSpc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5DD7D3-A51A-432A-9260-79114A4F5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31950" y="4893472"/>
            <a:ext cx="3132138" cy="912016"/>
          </a:xfrm>
        </p:spPr>
        <p:txBody>
          <a:bodyPr anchor="t" anchorCtr="0"/>
          <a:lstStyle>
            <a:lvl1pPr marL="0" indent="0" algn="l">
              <a:buNone/>
              <a:defRPr sz="24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6807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Ic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C72282DD-DD04-4204-9390-6FD105793A63}"/>
              </a:ext>
            </a:extLst>
          </p:cNvPr>
          <p:cNvSpPr/>
          <p:nvPr userDrawn="1"/>
        </p:nvSpPr>
        <p:spPr>
          <a:xfrm>
            <a:off x="1055688" y="1412875"/>
            <a:ext cx="11136312" cy="439261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3952520-854B-48A0-9E82-11503D6C6A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400" y="396000"/>
            <a:ext cx="3276000" cy="532807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78F240F1-A95B-425F-9B55-3DAC6E9B7F4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11188"/>
            <a:ext cx="1055688" cy="105568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62DBF49-F5C9-4F94-AB88-73D4C31C26B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9138" y="6149253"/>
            <a:ext cx="612000" cy="379558"/>
          </a:xfrm>
          <a:prstGeom prst="rect">
            <a:avLst/>
          </a:prstGeom>
        </p:spPr>
      </p:pic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CDA8FFA2-D159-49D4-B8BE-82E603297344}"/>
              </a:ext>
            </a:extLst>
          </p:cNvPr>
          <p:cNvSpPr/>
          <p:nvPr userDrawn="1"/>
        </p:nvSpPr>
        <p:spPr>
          <a:xfrm>
            <a:off x="8221375" y="1844675"/>
            <a:ext cx="3543588" cy="3543588"/>
          </a:xfrm>
          <a:custGeom>
            <a:avLst/>
            <a:gdLst>
              <a:gd name="connsiteX0" fmla="*/ 1771794 w 3543588"/>
              <a:gd name="connsiteY0" fmla="*/ 551150 h 3543588"/>
              <a:gd name="connsiteX1" fmla="*/ 551150 w 3543588"/>
              <a:gd name="connsiteY1" fmla="*/ 1771794 h 3543588"/>
              <a:gd name="connsiteX2" fmla="*/ 1771794 w 3543588"/>
              <a:gd name="connsiteY2" fmla="*/ 2992438 h 3543588"/>
              <a:gd name="connsiteX3" fmla="*/ 2992438 w 3543588"/>
              <a:gd name="connsiteY3" fmla="*/ 1771794 h 3543588"/>
              <a:gd name="connsiteX4" fmla="*/ 1771794 w 3543588"/>
              <a:gd name="connsiteY4" fmla="*/ 551150 h 3543588"/>
              <a:gd name="connsiteX5" fmla="*/ 0 w 3543588"/>
              <a:gd name="connsiteY5" fmla="*/ 0 h 3543588"/>
              <a:gd name="connsiteX6" fmla="*/ 3543588 w 3543588"/>
              <a:gd name="connsiteY6" fmla="*/ 0 h 3543588"/>
              <a:gd name="connsiteX7" fmla="*/ 3543588 w 3543588"/>
              <a:gd name="connsiteY7" fmla="*/ 3543588 h 3543588"/>
              <a:gd name="connsiteX8" fmla="*/ 0 w 3543588"/>
              <a:gd name="connsiteY8" fmla="*/ 3543588 h 3543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43588" h="3543588">
                <a:moveTo>
                  <a:pt x="1771794" y="551150"/>
                </a:moveTo>
                <a:cubicBezTo>
                  <a:pt x="1097651" y="551150"/>
                  <a:pt x="551150" y="1097651"/>
                  <a:pt x="551150" y="1771794"/>
                </a:cubicBezTo>
                <a:cubicBezTo>
                  <a:pt x="551150" y="2445937"/>
                  <a:pt x="1097651" y="2992438"/>
                  <a:pt x="1771794" y="2992438"/>
                </a:cubicBezTo>
                <a:cubicBezTo>
                  <a:pt x="2445937" y="2992438"/>
                  <a:pt x="2992438" y="2445937"/>
                  <a:pt x="2992438" y="1771794"/>
                </a:cubicBezTo>
                <a:cubicBezTo>
                  <a:pt x="2992438" y="1097651"/>
                  <a:pt x="2445937" y="551150"/>
                  <a:pt x="1771794" y="551150"/>
                </a:cubicBezTo>
                <a:close/>
                <a:moveTo>
                  <a:pt x="0" y="0"/>
                </a:moveTo>
                <a:lnTo>
                  <a:pt x="3543588" y="0"/>
                </a:lnTo>
                <a:lnTo>
                  <a:pt x="3543588" y="3543588"/>
                </a:lnTo>
                <a:lnTo>
                  <a:pt x="0" y="35435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7" name="Text Placeholder 21">
            <a:extLst>
              <a:ext uri="{FF2B5EF4-FFF2-40B4-BE49-F238E27FC236}">
                <a16:creationId xmlns:a16="http://schemas.microsoft.com/office/drawing/2014/main" id="{12BF4989-58DC-4266-A51C-1A903B57DC8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31950" y="1844675"/>
            <a:ext cx="3132138" cy="906315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A1729C9-FD60-45EB-B4B2-A98501842B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1950" y="2756690"/>
            <a:ext cx="3132138" cy="1852855"/>
          </a:xfrm>
        </p:spPr>
        <p:txBody>
          <a:bodyPr anchor="b" anchorCtr="0"/>
          <a:lstStyle>
            <a:lvl1pPr algn="l">
              <a:lnSpc>
                <a:spcPct val="80000"/>
              </a:lnSpc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5DD7D3-A51A-432A-9260-79114A4F5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31950" y="4893472"/>
            <a:ext cx="3132138" cy="912016"/>
          </a:xfrm>
        </p:spPr>
        <p:txBody>
          <a:bodyPr anchor="t" anchorCtr="0"/>
          <a:lstStyle>
            <a:lvl1pPr marL="0" indent="0" algn="l">
              <a:buNone/>
              <a:defRPr sz="24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54840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6491428-4B62-4928-9578-32A03DAA6B3C}"/>
              </a:ext>
            </a:extLst>
          </p:cNvPr>
          <p:cNvSpPr/>
          <p:nvPr userDrawn="1"/>
        </p:nvSpPr>
        <p:spPr>
          <a:xfrm>
            <a:off x="1055688" y="1412875"/>
            <a:ext cx="10585450" cy="439261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C48292D-62AD-4AD7-938A-D63EFFD3E1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400" y="396000"/>
            <a:ext cx="3276000" cy="5328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A97013C-C84E-497D-A58F-22D75A2E223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11188"/>
            <a:ext cx="1055688" cy="105568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338B7BA-1393-4E04-81BF-0A87160B1DC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9138" y="6149253"/>
            <a:ext cx="612000" cy="37955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CB7B9FD-6C2B-4E22-9A79-927BF7E9D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1950" y="1709739"/>
            <a:ext cx="4464050" cy="1719262"/>
          </a:xfrm>
        </p:spPr>
        <p:txBody>
          <a:bodyPr anchor="b"/>
          <a:lstStyle>
            <a:lvl1pPr>
              <a:lnSpc>
                <a:spcPct val="80000"/>
              </a:lnSpc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9603D8-AA27-4D36-A1EE-AAA3EF0E7A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31950" y="4019551"/>
            <a:ext cx="4464050" cy="179163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95969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069A30C-BD54-4207-BFA5-1A898906973B}"/>
              </a:ext>
            </a:extLst>
          </p:cNvPr>
          <p:cNvSpPr/>
          <p:nvPr userDrawn="1"/>
        </p:nvSpPr>
        <p:spPr>
          <a:xfrm>
            <a:off x="550862" y="6314400"/>
            <a:ext cx="11641137" cy="550863"/>
          </a:xfrm>
          <a:prstGeom prst="rect">
            <a:avLst/>
          </a:prstGeom>
          <a:solidFill>
            <a:schemeClr val="bg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18D80A5-A348-462C-8C6F-AD9600E56E6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16012"/>
            <a:ext cx="550863" cy="55086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232D75F-81E8-43F9-A3D8-864E22A4D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9D4AC4-331A-41D9-A432-CF83EE0DD6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7CA1DA-4896-490F-82A7-3406761E03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92200" y="6314400"/>
            <a:ext cx="2489200" cy="550800"/>
          </a:xfrm>
        </p:spPr>
        <p:txBody>
          <a:bodyPr/>
          <a:lstStyle/>
          <a:p>
            <a:fld id="{E5CA4D40-79A0-472E-B3AE-955D4AFAC8BD}" type="datetimeFigureOut">
              <a:rPr lang="en-AU" smtClean="0"/>
              <a:t>21/03/2019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7DA8F4-8D62-4AB7-8DC2-02E4EE352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14400"/>
            <a:ext cx="4114800" cy="550800"/>
          </a:xfr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D0B979-2F20-4FDA-9AA3-8B0BDB815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41138" y="6314400"/>
            <a:ext cx="540000" cy="550800"/>
          </a:xfrm>
        </p:spPr>
        <p:txBody>
          <a:bodyPr/>
          <a:lstStyle/>
          <a:p>
            <a:fld id="{2D04F8B3-26C8-4BE5-BE88-A3FCC7BA803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61487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6491428-4B62-4928-9578-32A03DAA6B3C}"/>
              </a:ext>
            </a:extLst>
          </p:cNvPr>
          <p:cNvSpPr/>
          <p:nvPr userDrawn="1"/>
        </p:nvSpPr>
        <p:spPr>
          <a:xfrm>
            <a:off x="1055688" y="1412875"/>
            <a:ext cx="10585450" cy="439261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C48292D-62AD-4AD7-938A-D63EFFD3E1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400" y="396000"/>
            <a:ext cx="3276000" cy="5328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A97013C-C84E-497D-A58F-22D75A2E223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11188"/>
            <a:ext cx="1055688" cy="105568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338B7BA-1393-4E04-81BF-0A87160B1DC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9138" y="6149253"/>
            <a:ext cx="612000" cy="37955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CB7B9FD-6C2B-4E22-9A79-927BF7E9D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1950" y="1844675"/>
            <a:ext cx="4464050" cy="1584326"/>
          </a:xfrm>
        </p:spPr>
        <p:txBody>
          <a:bodyPr anchor="t" anchorCtr="0"/>
          <a:lstStyle>
            <a:lvl1pPr>
              <a:lnSpc>
                <a:spcPct val="80000"/>
              </a:lnSpc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9603D8-AA27-4D36-A1EE-AAA3EF0E7A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31950" y="4019552"/>
            <a:ext cx="3132138" cy="1425574"/>
          </a:xfrm>
        </p:spPr>
        <p:txBody>
          <a:bodyPr anchor="b" anchorCtr="0"/>
          <a:lstStyle>
            <a:lvl1pPr marL="0" indent="0">
              <a:spcBef>
                <a:spcPts val="0"/>
              </a:spcBef>
              <a:buNone/>
              <a:defRPr sz="220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8CDA524C-DB97-46C4-95DE-838043E37738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4908549" y="4019552"/>
            <a:ext cx="3787775" cy="1425574"/>
          </a:xfrm>
        </p:spPr>
        <p:txBody>
          <a:bodyPr anchor="b" anchorCtr="0"/>
          <a:lstStyle>
            <a:lvl1pPr marL="0" indent="0">
              <a:spcBef>
                <a:spcPts val="0"/>
              </a:spcBef>
              <a:buNone/>
              <a:defRPr lang="en-AU" sz="2200" b="0" i="0" u="none" strike="noStrike" baseline="0" smtClean="0"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z="2200" b="0" i="0" u="none" strike="noStrike" baseline="0" dirty="0">
                <a:latin typeface="Gotham-Book" pitchFamily="50" charset="0"/>
              </a:rPr>
              <a:t>T +61 02 6217 9523</a:t>
            </a:r>
            <a:br>
              <a:rPr lang="en-AU" sz="2200" b="0" i="0" u="none" strike="noStrike" baseline="0" dirty="0">
                <a:latin typeface="Gotham-Book" pitchFamily="50" charset="0"/>
              </a:rPr>
            </a:br>
            <a:r>
              <a:rPr lang="en-AU" sz="2200" b="0" i="0" u="none" strike="noStrike" baseline="0" dirty="0">
                <a:latin typeface="Gotham-Book" pitchFamily="50" charset="0"/>
              </a:rPr>
              <a:t>16 Marcus Clarke Street,</a:t>
            </a:r>
            <a:br>
              <a:rPr lang="en-AU" sz="2200" b="0" i="0" u="none" strike="noStrike" baseline="0" dirty="0">
                <a:latin typeface="Gotham-Book" pitchFamily="50" charset="0"/>
              </a:rPr>
            </a:br>
            <a:r>
              <a:rPr lang="en-AU" sz="2200" b="0" i="0" u="none" strike="noStrike" baseline="0" dirty="0">
                <a:latin typeface="Gotham-Book" pitchFamily="50" charset="0"/>
              </a:rPr>
              <a:t>Canberra ACT 2601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5300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A5BC9F-005A-477C-A67D-73EC7133EA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6"/>
            <a:ext cx="10802937" cy="68897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D917B6-77E5-4FBE-B540-4F22A5CD74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3" y="1412875"/>
            <a:ext cx="11090275" cy="47529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BBCCF2-C09A-4810-B94E-77247888A6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92200" y="6314400"/>
            <a:ext cx="2489200" cy="5508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200">
                <a:solidFill>
                  <a:schemeClr val="accent5"/>
                </a:solidFill>
              </a:defRPr>
            </a:lvl1pPr>
          </a:lstStyle>
          <a:p>
            <a:fld id="{E5CA4D40-79A0-472E-B3AE-955D4AFAC8BD}" type="datetimeFigureOut">
              <a:rPr lang="en-AU" smtClean="0"/>
              <a:pPr/>
              <a:t>21/03/2019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086750-9731-4D97-BF32-8771DE85CC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599" y="6314400"/>
            <a:ext cx="6524625" cy="5508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1200">
                <a:solidFill>
                  <a:schemeClr val="accent5"/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7A1AFC-195B-4EDE-BE7C-0F880FC862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41138" y="6314400"/>
            <a:ext cx="540000" cy="5508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1200">
                <a:solidFill>
                  <a:schemeClr val="accent5"/>
                </a:solidFill>
              </a:defRPr>
            </a:lvl1pPr>
          </a:lstStyle>
          <a:p>
            <a:fld id="{2D04F8B3-26C8-4BE5-BE88-A3FCC7BA8030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10488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0" r:id="rId4"/>
    <p:sldLayoutId id="2147483661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200" kern="1200">
          <a:solidFill>
            <a:schemeClr val="tx2"/>
          </a:solidFill>
          <a:latin typeface="+mj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700"/>
        </a:spcBef>
        <a:buFont typeface="Arial" panose="020B0604020202020204" pitchFamily="34" charset="0"/>
        <a:buNone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266700" indent="-266700" algn="l" defTabSz="914400" rtl="0" eaLnBrk="1" latinLnBrk="0" hangingPunct="1">
        <a:lnSpc>
          <a:spcPct val="100000"/>
        </a:lnSpc>
        <a:spcBef>
          <a:spcPts val="700"/>
        </a:spcBef>
        <a:buClrTx/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542925" indent="-276225" algn="l" defTabSz="914400" rtl="0" eaLnBrk="1" latinLnBrk="0" hangingPunct="1">
        <a:lnSpc>
          <a:spcPct val="100000"/>
        </a:lnSpc>
        <a:spcBef>
          <a:spcPts val="700"/>
        </a:spcBef>
        <a:buClrTx/>
        <a:buFont typeface="Gotham Book" pitchFamily="50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809625" indent="-266700" algn="l" defTabSz="914400" rtl="0" eaLnBrk="1" latinLnBrk="0" hangingPunct="1">
        <a:lnSpc>
          <a:spcPct val="100000"/>
        </a:lnSpc>
        <a:spcBef>
          <a:spcPts val="700"/>
        </a:spcBef>
        <a:buClrTx/>
        <a:buFont typeface="Gotham Book" pitchFamily="50" charset="0"/>
        <a:buChar char="›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347" userDrawn="1">
          <p15:clr>
            <a:srgbClr val="F26B43"/>
          </p15:clr>
        </p15:guide>
        <p15:guide id="4" pos="7333" userDrawn="1">
          <p15:clr>
            <a:srgbClr val="F26B43"/>
          </p15:clr>
        </p15:guide>
        <p15:guide id="5" pos="3001" userDrawn="1">
          <p15:clr>
            <a:srgbClr val="F26B43"/>
          </p15:clr>
        </p15:guide>
        <p15:guide id="6" pos="1028" userDrawn="1">
          <p15:clr>
            <a:srgbClr val="F26B43"/>
          </p15:clr>
        </p15:guide>
        <p15:guide id="7" pos="665" userDrawn="1">
          <p15:clr>
            <a:srgbClr val="F26B43"/>
          </p15:clr>
        </p15:guide>
        <p15:guide id="8" pos="189" userDrawn="1">
          <p15:clr>
            <a:srgbClr val="F26B43"/>
          </p15:clr>
        </p15:guide>
        <p15:guide id="9" orient="horz" pos="3884" userDrawn="1">
          <p15:clr>
            <a:srgbClr val="F26B43"/>
          </p15:clr>
        </p15:guide>
        <p15:guide id="10" orient="horz" pos="890" userDrawn="1">
          <p15:clr>
            <a:srgbClr val="F26B43"/>
          </p15:clr>
        </p15:guide>
        <p15:guide id="11" orient="horz" pos="1162" userDrawn="1">
          <p15:clr>
            <a:srgbClr val="F26B43"/>
          </p15:clr>
        </p15:guide>
        <p15:guide id="12" orient="horz" pos="3657" userDrawn="1">
          <p15:clr>
            <a:srgbClr val="F26B43"/>
          </p15:clr>
        </p15:guide>
        <p15:guide id="13" orient="horz" pos="34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03A146D-D55A-4F5E-A3E8-DE1DEF062B4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31950" y="1819961"/>
            <a:ext cx="6158738" cy="1093927"/>
          </a:xfrm>
        </p:spPr>
        <p:txBody>
          <a:bodyPr/>
          <a:lstStyle/>
          <a:p>
            <a:r>
              <a:rPr lang="en-AU" dirty="0"/>
              <a:t>30/30 Horizons in Healthcare </a:t>
            </a:r>
            <a:r>
              <a:rPr lang="en-AU" dirty="0" smtClean="0"/>
              <a:t>Research</a:t>
            </a:r>
            <a:br>
              <a:rPr lang="en-AU" dirty="0" smtClean="0"/>
            </a:br>
            <a:r>
              <a:rPr lang="en-AU" dirty="0" smtClean="0"/>
              <a:t>NHMRC CTC </a:t>
            </a:r>
            <a:r>
              <a:rPr lang="en-AU" dirty="0"/>
              <a:t>30th </a:t>
            </a:r>
            <a:r>
              <a:rPr lang="en-AU" dirty="0" smtClean="0"/>
              <a:t>Anniversary </a:t>
            </a:r>
            <a:r>
              <a:rPr lang="en-AU" dirty="0"/>
              <a:t>S</a:t>
            </a:r>
            <a:r>
              <a:rPr lang="en-AU" dirty="0" smtClean="0"/>
              <a:t>ymposium </a:t>
            </a:r>
            <a:r>
              <a:rPr lang="en-AU" dirty="0"/>
              <a:t/>
            </a:r>
            <a:br>
              <a:rPr lang="en-AU" dirty="0"/>
            </a:br>
            <a:r>
              <a:rPr lang="en-AU" dirty="0" smtClean="0"/>
              <a:t>1 March 2019</a:t>
            </a:r>
            <a:endParaRPr lang="en-AU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D22E2BA-E0B2-4F5E-8DBC-52C005699A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1950" y="2366924"/>
            <a:ext cx="5699726" cy="1852855"/>
          </a:xfrm>
        </p:spPr>
        <p:txBody>
          <a:bodyPr/>
          <a:lstStyle/>
          <a:p>
            <a:r>
              <a:rPr lang="en-AU" dirty="0" smtClean="0"/>
              <a:t>The future of clinical trial funding</a:t>
            </a:r>
            <a:endParaRPr lang="en-AU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7BB12A5A-F16D-4135-9EFA-1F66B61EDE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3712" y="4844044"/>
            <a:ext cx="3895639" cy="912016"/>
          </a:xfrm>
        </p:spPr>
        <p:txBody>
          <a:bodyPr/>
          <a:lstStyle/>
          <a:p>
            <a:r>
              <a:rPr lang="en-AU" dirty="0" smtClean="0"/>
              <a:t>Professor Anne Kelso AO Chief Executive Officer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00046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1E30FCE-B291-43D6-88CE-29CE46D279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911" y="499848"/>
            <a:ext cx="11253959" cy="688974"/>
          </a:xfrm>
        </p:spPr>
        <p:txBody>
          <a:bodyPr/>
          <a:lstStyle/>
          <a:p>
            <a:r>
              <a:rPr lang="en-AU" dirty="0" smtClean="0"/>
              <a:t>The future of clinical trial funding - practicalities</a:t>
            </a:r>
            <a:endParaRPr lang="en-AU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39750" y="1368774"/>
            <a:ext cx="11101388" cy="4789487"/>
          </a:xfrm>
        </p:spPr>
        <p:txBody>
          <a:bodyPr/>
          <a:lstStyle/>
          <a:p>
            <a:pPr marL="363538" indent="-363538">
              <a:spcBef>
                <a:spcPts val="12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AU" u="sng" dirty="0" smtClean="0">
                <a:solidFill>
                  <a:schemeClr val="tx1"/>
                </a:solidFill>
                <a:latin typeface="+mn-lt"/>
              </a:rPr>
              <a:t>NHMRC</a:t>
            </a:r>
            <a:r>
              <a:rPr lang="en-AU" dirty="0" smtClean="0">
                <a:solidFill>
                  <a:schemeClr val="tx1"/>
                </a:solidFill>
                <a:latin typeface="+mn-lt"/>
              </a:rPr>
              <a:t> will continue to support investigator-initiated clinical trials across all disease areas.</a:t>
            </a:r>
          </a:p>
          <a:p>
            <a:pPr marL="363538" indent="-363538">
              <a:spcBef>
                <a:spcPts val="12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AU" dirty="0" smtClean="0">
                <a:solidFill>
                  <a:schemeClr val="tx1"/>
                </a:solidFill>
                <a:latin typeface="+mn-lt"/>
              </a:rPr>
              <a:t>Scheme guidelines and peer review processes will need to keep up with new approaches to clinical trial design.</a:t>
            </a:r>
          </a:p>
          <a:p>
            <a:pPr marL="363538" indent="-363538">
              <a:spcBef>
                <a:spcPts val="12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AU" dirty="0" smtClean="0">
                <a:solidFill>
                  <a:schemeClr val="tx1"/>
                </a:solidFill>
                <a:latin typeface="+mn-lt"/>
              </a:rPr>
              <a:t>Scheme budgets will be reviewed annually as usual.</a:t>
            </a:r>
          </a:p>
          <a:p>
            <a:pPr marL="363538" indent="-363538">
              <a:spcBef>
                <a:spcPts val="12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AU" dirty="0" smtClean="0">
                <a:solidFill>
                  <a:schemeClr val="tx1"/>
                </a:solidFill>
                <a:latin typeface="+mn-lt"/>
              </a:rPr>
              <a:t>Scheme may evolve over time – please give us feedback.</a:t>
            </a:r>
          </a:p>
          <a:p>
            <a:pPr marL="363538" indent="-363538">
              <a:spcBef>
                <a:spcPts val="12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AU" u="sng" dirty="0" smtClean="0">
                <a:solidFill>
                  <a:schemeClr val="tx1"/>
                </a:solidFill>
                <a:latin typeface="+mn-lt"/>
              </a:rPr>
              <a:t>MRFF</a:t>
            </a:r>
            <a:r>
              <a:rPr lang="en-AU" dirty="0" smtClean="0">
                <a:solidFill>
                  <a:schemeClr val="tx1"/>
                </a:solidFill>
                <a:latin typeface="+mn-lt"/>
              </a:rPr>
              <a:t> is focussed on government priorities, which may change over time.</a:t>
            </a:r>
          </a:p>
          <a:p>
            <a:pPr marL="363538" indent="-363538">
              <a:spcBef>
                <a:spcPts val="12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AU" dirty="0" smtClean="0">
                <a:solidFill>
                  <a:schemeClr val="tx1"/>
                </a:solidFill>
                <a:latin typeface="+mn-lt"/>
              </a:rPr>
              <a:t>NHMRC will continue to deliver funding schemes (including clinical trial schemes) for MRFF at the request of Department of Health.</a:t>
            </a:r>
            <a:endParaRPr lang="en-AU" i="1" dirty="0" smtClean="0">
              <a:solidFill>
                <a:schemeClr val="tx1"/>
              </a:solidFill>
              <a:latin typeface="+mn-lt"/>
            </a:endParaRPr>
          </a:p>
          <a:p>
            <a:pPr marL="363538" indent="-363538">
              <a:spcBef>
                <a:spcPts val="12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AU" dirty="0" smtClean="0">
                <a:solidFill>
                  <a:schemeClr val="tx1"/>
                </a:solidFill>
                <a:latin typeface="+mn-lt"/>
              </a:rPr>
              <a:t>There are opportunities for future streamlining of NHMRC and MRFF clinical trial schemes.</a:t>
            </a:r>
            <a:endParaRPr lang="en-AU" dirty="0">
              <a:solidFill>
                <a:schemeClr val="tx1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AU" sz="2000" dirty="0">
              <a:solidFill>
                <a:schemeClr val="tx1"/>
              </a:solidFill>
              <a:latin typeface="+mn-lt"/>
            </a:endParaRPr>
          </a:p>
          <a:p>
            <a:endParaRPr lang="en-AU" sz="20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614074" y="5692110"/>
            <a:ext cx="4027064" cy="103105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AU" sz="2800" dirty="0" smtClean="0"/>
              <a:t>Watch </a:t>
            </a:r>
            <a:r>
              <a:rPr lang="en-AU" sz="2800" dirty="0" err="1" smtClean="0"/>
              <a:t>GrantConnect</a:t>
            </a:r>
            <a:r>
              <a:rPr lang="en-AU" sz="2800" dirty="0" smtClean="0"/>
              <a:t>!</a:t>
            </a:r>
          </a:p>
          <a:p>
            <a:pPr>
              <a:spcBef>
                <a:spcPts val="600"/>
              </a:spcBef>
            </a:pPr>
            <a:r>
              <a:rPr lang="en-AU" sz="2800" dirty="0" smtClean="0"/>
              <a:t>Read the Guidelines!</a:t>
            </a:r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87936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1E30FCE-B291-43D6-88CE-29CE46D279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911" y="499848"/>
            <a:ext cx="11253959" cy="688974"/>
          </a:xfrm>
        </p:spPr>
        <p:txBody>
          <a:bodyPr/>
          <a:lstStyle/>
          <a:p>
            <a:r>
              <a:rPr lang="en-AU" dirty="0" smtClean="0"/>
              <a:t>The future of clinical trial funding – in 30 years?</a:t>
            </a:r>
            <a:endParaRPr lang="en-AU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50863" y="1376363"/>
            <a:ext cx="11101388" cy="4789487"/>
          </a:xfrm>
        </p:spPr>
        <p:txBody>
          <a:bodyPr/>
          <a:lstStyle/>
          <a:p>
            <a:pPr marL="363538" indent="-363538">
              <a:spcBef>
                <a:spcPts val="1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dirty="0" smtClean="0">
                <a:solidFill>
                  <a:schemeClr val="tx1"/>
                </a:solidFill>
                <a:latin typeface="+mn-lt"/>
              </a:rPr>
              <a:t>Funders will expect:</a:t>
            </a:r>
          </a:p>
          <a:p>
            <a:pPr marL="906463" lvl="3" indent="-363538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AU" dirty="0"/>
              <a:t>v</a:t>
            </a:r>
            <a:r>
              <a:rPr lang="en-AU" dirty="0" smtClean="0"/>
              <a:t>alue: c</a:t>
            </a:r>
            <a:r>
              <a:rPr lang="en-AU" dirty="0" smtClean="0">
                <a:solidFill>
                  <a:schemeClr val="tx1"/>
                </a:solidFill>
                <a:latin typeface="+mn-lt"/>
              </a:rPr>
              <a:t>lear evidence of need, potential impact and pathway to uptake</a:t>
            </a:r>
          </a:p>
          <a:p>
            <a:pPr marL="906463" lvl="3" indent="-363538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AU" dirty="0" smtClean="0">
                <a:solidFill>
                  <a:schemeClr val="tx1"/>
                </a:solidFill>
                <a:latin typeface="+mn-lt"/>
              </a:rPr>
              <a:t>end-user engagement: participant, policy maker, healthcare provider</a:t>
            </a:r>
          </a:p>
          <a:p>
            <a:pPr marL="906463" lvl="3" indent="-363538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AU" dirty="0"/>
              <a:t>i</a:t>
            </a:r>
            <a:r>
              <a:rPr lang="en-AU" dirty="0" smtClean="0"/>
              <a:t>nternational linkages for recruitment and data sharing</a:t>
            </a:r>
          </a:p>
          <a:p>
            <a:pPr marL="906463" lvl="3" indent="-363538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AU" dirty="0"/>
              <a:t>t</a:t>
            </a:r>
            <a:r>
              <a:rPr lang="en-AU" dirty="0" smtClean="0">
                <a:solidFill>
                  <a:schemeClr val="tx1"/>
                </a:solidFill>
                <a:latin typeface="+mn-lt"/>
              </a:rPr>
              <a:t>rial registration and open data sharing</a:t>
            </a:r>
          </a:p>
          <a:p>
            <a:pPr marL="906463" lvl="3" indent="-363538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AU" dirty="0"/>
              <a:t>t</a:t>
            </a:r>
            <a:r>
              <a:rPr lang="en-AU" dirty="0" smtClean="0"/>
              <a:t>rials embedded in routine clinical practice</a:t>
            </a:r>
            <a:endParaRPr lang="en-AU" dirty="0" smtClean="0">
              <a:solidFill>
                <a:schemeClr val="tx1"/>
              </a:solidFill>
              <a:latin typeface="+mn-lt"/>
            </a:endParaRPr>
          </a:p>
          <a:p>
            <a:pPr marL="363538" indent="-363538">
              <a:spcBef>
                <a:spcPts val="1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dirty="0" smtClean="0">
                <a:solidFill>
                  <a:schemeClr val="tx1"/>
                </a:solidFill>
                <a:latin typeface="+mn-lt"/>
              </a:rPr>
              <a:t>Funders will need to provide:</a:t>
            </a:r>
          </a:p>
          <a:p>
            <a:pPr marL="906463" lvl="3" indent="-363538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AU" dirty="0"/>
              <a:t>d</a:t>
            </a:r>
            <a:r>
              <a:rPr lang="en-AU" dirty="0" smtClean="0"/>
              <a:t>ata inter-operability (with ethics applications, registries </a:t>
            </a:r>
            <a:r>
              <a:rPr lang="en-AU" dirty="0" err="1" smtClean="0"/>
              <a:t>etc</a:t>
            </a:r>
            <a:r>
              <a:rPr lang="en-AU" dirty="0" smtClean="0"/>
              <a:t>)</a:t>
            </a:r>
          </a:p>
          <a:p>
            <a:pPr marL="906463" lvl="3" indent="-363538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AU" dirty="0"/>
              <a:t>f</a:t>
            </a:r>
            <a:r>
              <a:rPr lang="en-AU" dirty="0" smtClean="0">
                <a:solidFill>
                  <a:schemeClr val="tx1"/>
                </a:solidFill>
                <a:latin typeface="+mn-lt"/>
              </a:rPr>
              <a:t>lexibility to evaluate and fund new, more efficient trial designs</a:t>
            </a:r>
          </a:p>
          <a:p>
            <a:pPr marL="906463" lvl="3" indent="-363538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AU" dirty="0"/>
              <a:t>m</a:t>
            </a:r>
            <a:r>
              <a:rPr lang="en-AU" dirty="0" smtClean="0"/>
              <a:t>ore frequent/continuous funding cycles</a:t>
            </a:r>
          </a:p>
          <a:p>
            <a:pPr marL="906463" lvl="3" indent="-363538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AU" dirty="0"/>
              <a:t>s</a:t>
            </a:r>
            <a:r>
              <a:rPr lang="en-AU" dirty="0" smtClean="0">
                <a:solidFill>
                  <a:schemeClr val="tx1"/>
                </a:solidFill>
                <a:latin typeface="+mn-lt"/>
              </a:rPr>
              <a:t>imple reporting mechanisms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AU" sz="2000" dirty="0">
              <a:solidFill>
                <a:schemeClr val="tx1"/>
              </a:solidFill>
              <a:latin typeface="+mn-lt"/>
            </a:endParaRPr>
          </a:p>
          <a:p>
            <a:endParaRPr lang="en-AU" sz="20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15490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EEAF57E-5D34-4171-BCFF-C6895A9A2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21195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9DFB06D-1DE7-48E7-B0EC-C347E5FF8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7236" y="1800357"/>
            <a:ext cx="10033902" cy="1719262"/>
          </a:xfrm>
        </p:spPr>
        <p:txBody>
          <a:bodyPr/>
          <a:lstStyle/>
          <a:p>
            <a:r>
              <a:rPr lang="en-AU" dirty="0" smtClean="0"/>
              <a:t>Clinical trials funding in NHMRC’s new grant program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29859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1E30FCE-B291-43D6-88CE-29CE46D279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911" y="503485"/>
            <a:ext cx="10802937" cy="688974"/>
          </a:xfrm>
        </p:spPr>
        <p:txBody>
          <a:bodyPr/>
          <a:lstStyle/>
          <a:p>
            <a:r>
              <a:rPr lang="en-AU" dirty="0" smtClean="0"/>
              <a:t>NHMRC’s new grant program – four streams</a:t>
            </a:r>
            <a:endParaRPr lang="en-AU" dirty="0"/>
          </a:p>
        </p:txBody>
      </p:sp>
      <p:sp>
        <p:nvSpPr>
          <p:cNvPr id="8" name="Down Arrow 7"/>
          <p:cNvSpPr/>
          <p:nvPr/>
        </p:nvSpPr>
        <p:spPr>
          <a:xfrm>
            <a:off x="9003588" y="1217136"/>
            <a:ext cx="195209" cy="358525"/>
          </a:xfrm>
          <a:prstGeom prst="down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4831964"/>
              </p:ext>
            </p:extLst>
          </p:nvPr>
        </p:nvGraphicFramePr>
        <p:xfrm>
          <a:off x="562885" y="1284535"/>
          <a:ext cx="11179936" cy="4539113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27949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949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949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949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78156"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Investigator Grants</a:t>
                      </a:r>
                      <a:endParaRPr lang="en-AU" sz="2000" dirty="0"/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B7CC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Synergy</a:t>
                      </a:r>
                      <a:r>
                        <a:rPr lang="en-AU" sz="2000" baseline="0" dirty="0" smtClean="0"/>
                        <a:t> Grants</a:t>
                      </a:r>
                      <a:endParaRPr lang="en-AU" sz="2000" dirty="0"/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B262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Ideas Grants</a:t>
                      </a:r>
                      <a:endParaRPr lang="en-AU" sz="2000" dirty="0"/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41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Strategic and leveraging grants</a:t>
                      </a:r>
                      <a:endParaRPr lang="en-AU" sz="2000" dirty="0"/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532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8000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700" dirty="0" smtClean="0">
                          <a:cs typeface="Arial" panose="020B0604020202020204" pitchFamily="34" charset="0"/>
                        </a:rPr>
                        <a:t>Support the research program of outstanding investigators at all career stages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700" dirty="0" smtClean="0"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700" dirty="0" smtClean="0"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700" dirty="0" smtClean="0"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700" dirty="0" smtClean="0"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700" dirty="0" smtClean="0">
                          <a:cs typeface="Arial" panose="020B0604020202020204" pitchFamily="34" charset="0"/>
                        </a:rPr>
                        <a:t>Support outstanding multidisciplinary teams to work together to answer major questions that cannot be answered by a single investigator</a:t>
                      </a:r>
                    </a:p>
                    <a:p>
                      <a:endParaRPr lang="en-AU" sz="1700" dirty="0" smtClean="0"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AU" sz="1700" dirty="0" smtClean="0">
                          <a:cs typeface="Arial" panose="020B0604020202020204" pitchFamily="34" charset="0"/>
                        </a:rPr>
                        <a:t>Support innovative research projects addressing a specific question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AU" sz="1700" dirty="0" smtClean="0"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AU" sz="1700" dirty="0" smtClean="0"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AU" sz="1700" dirty="0" smtClean="0"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AU" sz="1700" dirty="0" smtClean="0"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AU" sz="1700" dirty="0" smtClean="0"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AU" sz="1700" baseline="0" dirty="0" smtClean="0"/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700" dirty="0" smtClean="0"/>
                        <a:t>Research that responds</a:t>
                      </a:r>
                      <a:r>
                        <a:rPr lang="en-AU" sz="1700" baseline="0" dirty="0" smtClean="0"/>
                        <a:t> to national priorities:</a:t>
                      </a:r>
                    </a:p>
                    <a:p>
                      <a:pPr marL="180975" indent="-180975">
                        <a:buFont typeface="Arial" panose="020B0604020202020204" pitchFamily="34" charset="0"/>
                        <a:buChar char="•"/>
                      </a:pPr>
                      <a:r>
                        <a:rPr lang="en-AU" sz="1700" baseline="0" dirty="0" smtClean="0"/>
                        <a:t>CREs</a:t>
                      </a:r>
                    </a:p>
                    <a:p>
                      <a:pPr marL="180975" indent="-180975">
                        <a:buFont typeface="Arial" panose="020B0604020202020204" pitchFamily="34" charset="0"/>
                        <a:buChar char="•"/>
                      </a:pPr>
                      <a:r>
                        <a:rPr lang="en-AU" sz="1700" baseline="0" dirty="0" smtClean="0"/>
                        <a:t>Partnerships</a:t>
                      </a:r>
                    </a:p>
                    <a:p>
                      <a:pPr marL="180975" indent="-180975">
                        <a:buFont typeface="Arial" panose="020B0604020202020204" pitchFamily="34" charset="0"/>
                        <a:buChar char="•"/>
                      </a:pPr>
                      <a:r>
                        <a:rPr lang="en-AU" sz="1700" baseline="0" dirty="0" smtClean="0"/>
                        <a:t>Development Grants</a:t>
                      </a:r>
                    </a:p>
                    <a:p>
                      <a:pPr marL="180975" indent="-180975">
                        <a:buFont typeface="Arial" panose="020B0604020202020204" pitchFamily="34" charset="0"/>
                        <a:buChar char="•"/>
                      </a:pPr>
                      <a:r>
                        <a:rPr lang="en-AU" sz="1700" baseline="0" dirty="0" smtClean="0"/>
                        <a:t>Targeted Calls </a:t>
                      </a:r>
                    </a:p>
                    <a:p>
                      <a:pPr marL="180975" indent="-180975">
                        <a:buFont typeface="Arial" panose="020B0604020202020204" pitchFamily="34" charset="0"/>
                        <a:buChar char="•"/>
                      </a:pPr>
                      <a:r>
                        <a:rPr lang="en-AU" sz="1700" baseline="0" dirty="0" smtClean="0"/>
                        <a:t>International schemes</a:t>
                      </a:r>
                    </a:p>
                    <a:p>
                      <a:pPr marL="180975" indent="-180975">
                        <a:buFont typeface="Arial" panose="020B0604020202020204" pitchFamily="34" charset="0"/>
                        <a:buChar char="•"/>
                      </a:pPr>
                      <a:r>
                        <a:rPr lang="en-AU" sz="1700" baseline="0" dirty="0" smtClean="0">
                          <a:solidFill>
                            <a:srgbClr val="FF3300"/>
                          </a:solidFill>
                        </a:rPr>
                        <a:t>Clinical trials and cohort studies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5496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AU" sz="1700" dirty="0" smtClean="0"/>
                        <a:t>Salary + research support package</a:t>
                      </a: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AU" sz="1700" dirty="0" smtClean="0"/>
                        <a:t>Research</a:t>
                      </a:r>
                      <a:r>
                        <a:rPr lang="en-AU" sz="1700" baseline="0" dirty="0" smtClean="0"/>
                        <a:t> costs </a:t>
                      </a:r>
                    </a:p>
                    <a:p>
                      <a:r>
                        <a:rPr lang="en-AU" sz="1700" baseline="0" dirty="0" smtClean="0"/>
                        <a:t>($5 million)</a:t>
                      </a:r>
                      <a:endParaRPr lang="en-AU" sz="1700" dirty="0"/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AU" sz="1700" dirty="0" smtClean="0"/>
                        <a:t>Research costs</a:t>
                      </a:r>
                      <a:endParaRPr lang="en-AU" sz="1700" dirty="0"/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AU" sz="1700" baseline="0" dirty="0" smtClean="0"/>
                        <a:t>Research costs</a:t>
                      </a: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4793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AU" sz="1700" dirty="0" smtClean="0"/>
                        <a:t>One per investigator*</a:t>
                      </a: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700" dirty="0" smtClean="0"/>
                        <a:t>One per</a:t>
                      </a:r>
                      <a:r>
                        <a:rPr lang="en-AU" sz="1700" baseline="0" dirty="0" smtClean="0"/>
                        <a:t> investigator</a:t>
                      </a:r>
                      <a:endParaRPr lang="en-AU" sz="1700" dirty="0"/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AU" sz="1700" dirty="0" smtClean="0"/>
                        <a:t>Two per investigator*</a:t>
                      </a:r>
                      <a:endParaRPr lang="en-AU" sz="1700" dirty="0"/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AU" sz="1700" baseline="0" dirty="0" smtClean="0"/>
                        <a:t>No caps</a:t>
                      </a: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6408" y="5915724"/>
            <a:ext cx="8485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/>
              <a:t>* Researchers may hold one Investigator Grant </a:t>
            </a:r>
            <a:r>
              <a:rPr lang="en-AU" u="sng" dirty="0"/>
              <a:t>or</a:t>
            </a:r>
            <a:r>
              <a:rPr lang="en-AU" dirty="0"/>
              <a:t> up to two Ideas Grants</a:t>
            </a:r>
          </a:p>
        </p:txBody>
      </p:sp>
      <p:sp>
        <p:nvSpPr>
          <p:cNvPr id="2" name="Oval 1"/>
          <p:cNvSpPr/>
          <p:nvPr/>
        </p:nvSpPr>
        <p:spPr>
          <a:xfrm>
            <a:off x="8967489" y="3705723"/>
            <a:ext cx="2546728" cy="878306"/>
          </a:xfrm>
          <a:prstGeom prst="ellipse">
            <a:avLst/>
          </a:prstGeom>
          <a:noFill/>
          <a:ln w="1905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1785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3">
            <a:extLst>
              <a:ext uri="{FF2B5EF4-FFF2-40B4-BE49-F238E27FC236}">
                <a16:creationId xmlns:a16="http://schemas.microsoft.com/office/drawing/2014/main" id="{D1E30FCE-B291-43D6-88CE-29CE46D279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911" y="503485"/>
            <a:ext cx="10802937" cy="688974"/>
          </a:xfrm>
        </p:spPr>
        <p:txBody>
          <a:bodyPr/>
          <a:lstStyle/>
          <a:p>
            <a:r>
              <a:rPr lang="en-AU" dirty="0" smtClean="0"/>
              <a:t>NHMRC’s new grant program – redividing the pie</a:t>
            </a:r>
            <a:endParaRPr lang="en-AU" dirty="0"/>
          </a:p>
        </p:txBody>
      </p:sp>
      <p:grpSp>
        <p:nvGrpSpPr>
          <p:cNvPr id="7" name="Group 6"/>
          <p:cNvGrpSpPr/>
          <p:nvPr/>
        </p:nvGrpSpPr>
        <p:grpSpPr>
          <a:xfrm>
            <a:off x="296770" y="1259921"/>
            <a:ext cx="11764960" cy="5103358"/>
            <a:chOff x="296770" y="1259921"/>
            <a:chExt cx="11764960" cy="5103358"/>
          </a:xfrm>
        </p:grpSpPr>
        <p:graphicFrame>
          <p:nvGraphicFramePr>
            <p:cNvPr id="3" name="Chart 2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841206316"/>
                </p:ext>
              </p:extLst>
            </p:nvPr>
          </p:nvGraphicFramePr>
          <p:xfrm>
            <a:off x="296770" y="1516535"/>
            <a:ext cx="6511091" cy="476504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4" name="Chart 3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122972726"/>
                </p:ext>
              </p:extLst>
            </p:nvPr>
          </p:nvGraphicFramePr>
          <p:xfrm>
            <a:off x="6740606" y="1259921"/>
            <a:ext cx="5321124" cy="510335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5" name="TextBox 4"/>
            <p:cNvSpPr txBox="1"/>
            <p:nvPr/>
          </p:nvSpPr>
          <p:spPr>
            <a:xfrm>
              <a:off x="1403148" y="1259922"/>
              <a:ext cx="303987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2400" dirty="0" smtClean="0">
                  <a:cs typeface="Arial" panose="020B0604020202020204" pitchFamily="34" charset="0"/>
                </a:rPr>
                <a:t>Old </a:t>
              </a:r>
              <a:r>
                <a:rPr lang="en-AU" sz="2400" dirty="0">
                  <a:cs typeface="Arial" panose="020B0604020202020204" pitchFamily="34" charset="0"/>
                </a:rPr>
                <a:t>grant program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585859" y="1259922"/>
              <a:ext cx="317804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2400" dirty="0">
                  <a:cs typeface="Arial" panose="020B0604020202020204" pitchFamily="34" charset="0"/>
                </a:rPr>
                <a:t>New grant program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110172" y="2686963"/>
              <a:ext cx="2019784" cy="92333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AU" dirty="0" smtClean="0"/>
                <a:t>Clinical Trials &amp; </a:t>
              </a:r>
            </a:p>
            <a:p>
              <a:pPr algn="ctr"/>
              <a:r>
                <a:rPr lang="en-AU" dirty="0" smtClean="0"/>
                <a:t>Cohort Studies</a:t>
              </a:r>
            </a:p>
            <a:p>
              <a:pPr algn="ctr"/>
              <a:r>
                <a:rPr lang="en-AU" dirty="0" smtClean="0"/>
                <a:t>~$70 million </a:t>
              </a:r>
              <a:r>
                <a:rPr lang="en-AU" dirty="0"/>
                <a:t>p</a:t>
              </a:r>
              <a:r>
                <a:rPr lang="en-AU" dirty="0" smtClean="0"/>
                <a:t>.a.</a:t>
              </a:r>
              <a:endParaRPr lang="en-AU" dirty="0"/>
            </a:p>
          </p:txBody>
        </p:sp>
        <p:sp>
          <p:nvSpPr>
            <p:cNvPr id="10" name="Right Arrow 9"/>
            <p:cNvSpPr/>
            <p:nvPr/>
          </p:nvSpPr>
          <p:spPr>
            <a:xfrm>
              <a:off x="7129956" y="3020004"/>
              <a:ext cx="1163814" cy="240632"/>
            </a:xfrm>
            <a:prstGeom prst="rightArrow">
              <a:avLst/>
            </a:prstGeom>
            <a:solidFill>
              <a:srgbClr val="FF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97973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550863" y="139906"/>
            <a:ext cx="11090275" cy="1130094"/>
            <a:chOff x="107500" y="139906"/>
            <a:chExt cx="8901741" cy="1130094"/>
          </a:xfrm>
        </p:grpSpPr>
        <p:sp>
          <p:nvSpPr>
            <p:cNvPr id="5" name="Rectangle 4"/>
            <p:cNvSpPr/>
            <p:nvPr/>
          </p:nvSpPr>
          <p:spPr>
            <a:xfrm>
              <a:off x="2419224" y="516847"/>
              <a:ext cx="6590017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AU" sz="2000" b="1" dirty="0">
                  <a:cs typeface="Arial" panose="020B0604020202020204" pitchFamily="34" charset="0"/>
                </a:rPr>
                <a:t>To support research that addresses identified </a:t>
              </a:r>
              <a:r>
                <a:rPr lang="en-AU" sz="2000" b="1" dirty="0" smtClean="0">
                  <a:cs typeface="Arial" panose="020B0604020202020204" pitchFamily="34" charset="0"/>
                </a:rPr>
                <a:t>national </a:t>
              </a:r>
              <a:r>
                <a:rPr lang="en-AU" sz="2000" b="1" dirty="0">
                  <a:cs typeface="Arial" panose="020B0604020202020204" pitchFamily="34" charset="0"/>
                </a:rPr>
                <a:t>needs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107500" y="139906"/>
              <a:ext cx="8901741" cy="1130094"/>
            </a:xfrm>
            <a:prstGeom prst="rect">
              <a:avLst/>
            </a:prstGeom>
            <a:noFill/>
            <a:ln w="6350">
              <a:solidFill>
                <a:srgbClr val="336699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72079" y="240677"/>
              <a:ext cx="2247145" cy="923330"/>
            </a:xfrm>
            <a:prstGeom prst="rect">
              <a:avLst/>
            </a:prstGeom>
            <a:solidFill>
              <a:srgbClr val="F05323"/>
            </a:solidFill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AU" dirty="0">
                  <a:solidFill>
                    <a:schemeClr val="bg1"/>
                  </a:solidFill>
                </a:rPr>
                <a:t>STRATEGIC AND LEVERAGING GRANTS</a:t>
              </a: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450841" y="1550685"/>
            <a:ext cx="1134010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AU" sz="2000" dirty="0"/>
              <a:t>Includes </a:t>
            </a:r>
            <a:r>
              <a:rPr lang="en-AU" sz="2000" dirty="0" smtClean="0"/>
              <a:t>new </a:t>
            </a:r>
            <a:r>
              <a:rPr lang="en-AU" sz="2000" dirty="0"/>
              <a:t>scheme – </a:t>
            </a:r>
            <a:r>
              <a:rPr lang="en-AU" sz="2000" b="1" u="sng" dirty="0"/>
              <a:t>Clinical Trials and Cohort Studies</a:t>
            </a:r>
          </a:p>
          <a:p>
            <a:pPr marL="360000" lvl="1" indent="-342900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000" dirty="0" smtClean="0"/>
              <a:t>Objective: support </a:t>
            </a:r>
            <a:r>
              <a:rPr lang="en-US" sz="2000" dirty="0"/>
              <a:t>high-quality clinical trials and cohort studies that address important gaps in knowledge, leading to relevant and implementable findings for the benefit of human health</a:t>
            </a:r>
            <a:endParaRPr lang="en-AU" sz="2000" dirty="0" smtClean="0"/>
          </a:p>
          <a:p>
            <a:pPr marL="360000" lvl="1" indent="-342900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AU" sz="2000" dirty="0" smtClean="0"/>
              <a:t>Open </a:t>
            </a:r>
            <a:r>
              <a:rPr lang="en-AU" sz="2000" dirty="0"/>
              <a:t>to research proposals for clinical trials and/or cohort studies of any size, including:</a:t>
            </a:r>
          </a:p>
          <a:p>
            <a:pPr marL="720000" lvl="4" indent="-269875">
              <a:buFont typeface="Gotham Book" pitchFamily="50" charset="0"/>
              <a:buChar char="›"/>
            </a:pPr>
            <a:r>
              <a:rPr lang="en-US" dirty="0"/>
              <a:t>applications for new clinical trials and/or cohort studies</a:t>
            </a:r>
          </a:p>
          <a:p>
            <a:pPr marL="720000" lvl="4" indent="-269875">
              <a:spcBef>
                <a:spcPts val="600"/>
              </a:spcBef>
              <a:buFont typeface="Gotham Book" pitchFamily="50" charset="0"/>
              <a:buChar char="›"/>
            </a:pPr>
            <a:r>
              <a:rPr lang="en-US" dirty="0"/>
              <a:t>proposals to answer research questions using findings from existing trials or </a:t>
            </a:r>
            <a:r>
              <a:rPr lang="en-US" dirty="0" smtClean="0"/>
              <a:t>cohort studies.</a:t>
            </a:r>
            <a:endParaRPr lang="en-US" dirty="0"/>
          </a:p>
          <a:p>
            <a:pPr marL="360000" lvl="1" indent="-342900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AU" sz="2000" dirty="0"/>
              <a:t>Criteria:</a:t>
            </a:r>
          </a:p>
          <a:p>
            <a:pPr marL="720000" lvl="4" indent="-269875">
              <a:buFont typeface="Gotham Book" pitchFamily="50" charset="0"/>
              <a:buChar char="›"/>
            </a:pPr>
            <a:r>
              <a:rPr lang="en-AU" dirty="0"/>
              <a:t>Significance (40%)</a:t>
            </a:r>
          </a:p>
          <a:p>
            <a:pPr marL="720000" lvl="4" indent="-269875">
              <a:spcBef>
                <a:spcPts val="600"/>
              </a:spcBef>
              <a:buFont typeface="Gotham Book" pitchFamily="50" charset="0"/>
              <a:buChar char="›"/>
            </a:pPr>
            <a:r>
              <a:rPr lang="en-AU" dirty="0"/>
              <a:t>Research Quality (40%)</a:t>
            </a:r>
          </a:p>
          <a:p>
            <a:pPr marL="720000" lvl="4" indent="-269875">
              <a:spcBef>
                <a:spcPts val="600"/>
              </a:spcBef>
              <a:buFont typeface="Gotham Book" pitchFamily="50" charset="0"/>
              <a:buChar char="›"/>
            </a:pPr>
            <a:r>
              <a:rPr lang="en-AU" dirty="0"/>
              <a:t>Team Quality and Capability (20%)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779109"/>
              </p:ext>
            </p:extLst>
          </p:nvPr>
        </p:nvGraphicFramePr>
        <p:xfrm>
          <a:off x="6400800" y="4550006"/>
          <a:ext cx="5240338" cy="211147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240338">
                  <a:extLst>
                    <a:ext uri="{9D8B030D-6E8A-4147-A177-3AD203B41FA5}">
                      <a16:colId xmlns:a16="http://schemas.microsoft.com/office/drawing/2014/main" val="3879660142"/>
                    </a:ext>
                  </a:extLst>
                </a:gridCol>
              </a:tblGrid>
              <a:tr h="527869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1800" b="0" dirty="0" smtClean="0"/>
                        <a:t>Greater visibility</a:t>
                      </a:r>
                      <a:r>
                        <a:rPr lang="en-AU" sz="1800" b="0" baseline="0" dirty="0" smtClean="0"/>
                        <a:t> and no caps</a:t>
                      </a:r>
                      <a:endParaRPr lang="en-AU" sz="1800" b="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698441056"/>
                  </a:ext>
                </a:extLst>
              </a:tr>
              <a:tr h="527869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1800" b="0" dirty="0" smtClean="0"/>
                        <a:t>Focus</a:t>
                      </a:r>
                      <a:r>
                        <a:rPr lang="en-AU" sz="1800" b="0" baseline="0" dirty="0" smtClean="0"/>
                        <a:t> on rationale (systematic review)</a:t>
                      </a:r>
                      <a:endParaRPr lang="en-AU" sz="1800" b="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217587455"/>
                  </a:ext>
                </a:extLst>
              </a:tr>
              <a:tr h="527869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1800" b="0" dirty="0" smtClean="0"/>
                        <a:t>Design: SPIRIT</a:t>
                      </a:r>
                      <a:r>
                        <a:rPr lang="en-AU" sz="1800" b="0" baseline="0" dirty="0" smtClean="0"/>
                        <a:t> and STROBE checklists</a:t>
                      </a:r>
                      <a:endParaRPr lang="en-AU" sz="18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844444536"/>
                  </a:ext>
                </a:extLst>
              </a:tr>
              <a:tr h="527869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1800" b="0" dirty="0" smtClean="0"/>
                        <a:t>Milestone reporting</a:t>
                      </a:r>
                      <a:endParaRPr lang="en-AU" sz="18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33542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2320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550863" y="139906"/>
            <a:ext cx="11090275" cy="1130094"/>
            <a:chOff x="107500" y="139906"/>
            <a:chExt cx="8901741" cy="1130094"/>
          </a:xfrm>
        </p:grpSpPr>
        <p:sp>
          <p:nvSpPr>
            <p:cNvPr id="5" name="Rectangle 4"/>
            <p:cNvSpPr/>
            <p:nvPr/>
          </p:nvSpPr>
          <p:spPr>
            <a:xfrm>
              <a:off x="2419224" y="516847"/>
              <a:ext cx="6590017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AU" sz="2000" b="1" dirty="0">
                  <a:cs typeface="Arial" panose="020B0604020202020204" pitchFamily="34" charset="0"/>
                </a:rPr>
                <a:t>To support research that addresses identified </a:t>
              </a:r>
              <a:r>
                <a:rPr lang="en-AU" sz="2000" b="1" dirty="0" smtClean="0">
                  <a:cs typeface="Arial" panose="020B0604020202020204" pitchFamily="34" charset="0"/>
                </a:rPr>
                <a:t>national </a:t>
              </a:r>
              <a:r>
                <a:rPr lang="en-AU" sz="2000" b="1" dirty="0">
                  <a:cs typeface="Arial" panose="020B0604020202020204" pitchFamily="34" charset="0"/>
                </a:rPr>
                <a:t>needs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107500" y="139906"/>
              <a:ext cx="8901741" cy="1130094"/>
            </a:xfrm>
            <a:prstGeom prst="rect">
              <a:avLst/>
            </a:prstGeom>
            <a:noFill/>
            <a:ln w="6350">
              <a:solidFill>
                <a:srgbClr val="336699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72079" y="240677"/>
              <a:ext cx="2247145" cy="923330"/>
            </a:xfrm>
            <a:prstGeom prst="rect">
              <a:avLst/>
            </a:prstGeom>
            <a:solidFill>
              <a:srgbClr val="F05323"/>
            </a:solidFill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AU" dirty="0">
                  <a:solidFill>
                    <a:schemeClr val="bg1"/>
                  </a:solidFill>
                </a:rPr>
                <a:t>STRATEGIC AND LEVERAGING GRANTS</a:t>
              </a: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450841" y="1550685"/>
            <a:ext cx="1134010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AU" sz="2000" dirty="0"/>
              <a:t>Includes </a:t>
            </a:r>
            <a:r>
              <a:rPr lang="en-AU" sz="2000" dirty="0" smtClean="0"/>
              <a:t>new </a:t>
            </a:r>
            <a:r>
              <a:rPr lang="en-AU" sz="2000" dirty="0"/>
              <a:t>scheme – </a:t>
            </a:r>
            <a:r>
              <a:rPr lang="en-AU" sz="2000" b="1" u="sng" dirty="0"/>
              <a:t>Clinical Trials and Cohort Studies</a:t>
            </a:r>
          </a:p>
          <a:p>
            <a:pPr marL="360000" lvl="1" indent="-342900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000" dirty="0" smtClean="0"/>
              <a:t>Objective: support </a:t>
            </a:r>
            <a:r>
              <a:rPr lang="en-US" sz="2000" dirty="0"/>
              <a:t>high-quality clinical trials and cohort studies that address important gaps in knowledge, leading to relevant and implementable findings for the benefit of human health</a:t>
            </a:r>
            <a:endParaRPr lang="en-AU" sz="2000" dirty="0" smtClean="0"/>
          </a:p>
          <a:p>
            <a:pPr marL="360000" lvl="1" indent="-342900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AU" sz="2000" dirty="0" smtClean="0"/>
              <a:t>Open </a:t>
            </a:r>
            <a:r>
              <a:rPr lang="en-AU" sz="2000" dirty="0"/>
              <a:t>to research proposals for clinical trials and/or cohort studies of any size, including:</a:t>
            </a:r>
          </a:p>
          <a:p>
            <a:pPr marL="720000" lvl="4" indent="-269875">
              <a:buFont typeface="Gotham Book" pitchFamily="50" charset="0"/>
              <a:buChar char="›"/>
            </a:pPr>
            <a:r>
              <a:rPr lang="en-US" dirty="0"/>
              <a:t>applications for new clinical trials and/or cohort studies</a:t>
            </a:r>
          </a:p>
          <a:p>
            <a:pPr marL="720000" lvl="4" indent="-269875">
              <a:spcBef>
                <a:spcPts val="600"/>
              </a:spcBef>
              <a:buFont typeface="Gotham Book" pitchFamily="50" charset="0"/>
              <a:buChar char="›"/>
            </a:pPr>
            <a:r>
              <a:rPr lang="en-US" dirty="0"/>
              <a:t>proposals to answer research questions using findings from existing trials or </a:t>
            </a:r>
            <a:r>
              <a:rPr lang="en-US" dirty="0" smtClean="0"/>
              <a:t>cohort studies.</a:t>
            </a:r>
            <a:endParaRPr lang="en-US" dirty="0"/>
          </a:p>
          <a:p>
            <a:pPr marL="360000" lvl="1" indent="-342900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AU" sz="2000" dirty="0"/>
              <a:t>Criteria:</a:t>
            </a:r>
          </a:p>
          <a:p>
            <a:pPr marL="720000" lvl="4" indent="-269875">
              <a:buFont typeface="Gotham Book" pitchFamily="50" charset="0"/>
              <a:buChar char="›"/>
            </a:pPr>
            <a:r>
              <a:rPr lang="en-AU" dirty="0"/>
              <a:t>Significance (40%)</a:t>
            </a:r>
          </a:p>
          <a:p>
            <a:pPr marL="720000" lvl="4" indent="-269875">
              <a:spcBef>
                <a:spcPts val="600"/>
              </a:spcBef>
              <a:buFont typeface="Gotham Book" pitchFamily="50" charset="0"/>
              <a:buChar char="›"/>
            </a:pPr>
            <a:r>
              <a:rPr lang="en-AU" dirty="0"/>
              <a:t>Research Quality (40%)</a:t>
            </a:r>
          </a:p>
          <a:p>
            <a:pPr marL="720000" lvl="4" indent="-269875">
              <a:spcBef>
                <a:spcPts val="600"/>
              </a:spcBef>
              <a:buFont typeface="Gotham Book" pitchFamily="50" charset="0"/>
              <a:buChar char="›"/>
            </a:pPr>
            <a:r>
              <a:rPr lang="en-AU" dirty="0"/>
              <a:t>Team Quality and Capability (20%)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0063337"/>
              </p:ext>
            </p:extLst>
          </p:nvPr>
        </p:nvGraphicFramePr>
        <p:xfrm>
          <a:off x="6400800" y="4550006"/>
          <a:ext cx="5240338" cy="211147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966635">
                  <a:extLst>
                    <a:ext uri="{9D8B030D-6E8A-4147-A177-3AD203B41FA5}">
                      <a16:colId xmlns:a16="http://schemas.microsoft.com/office/drawing/2014/main" val="3879660142"/>
                    </a:ext>
                  </a:extLst>
                </a:gridCol>
                <a:gridCol w="2273703">
                  <a:extLst>
                    <a:ext uri="{9D8B030D-6E8A-4147-A177-3AD203B41FA5}">
                      <a16:colId xmlns:a16="http://schemas.microsoft.com/office/drawing/2014/main" val="3049428353"/>
                    </a:ext>
                  </a:extLst>
                </a:gridCol>
              </a:tblGrid>
              <a:tr h="527869">
                <a:tc>
                  <a:txBody>
                    <a:bodyPr/>
                    <a:lstStyle/>
                    <a:p>
                      <a:r>
                        <a:rPr lang="en-AU" sz="1800" b="0" dirty="0" smtClean="0"/>
                        <a:t>Applications open</a:t>
                      </a:r>
                      <a:endParaRPr lang="en-AU" sz="18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sz="1800" b="0" dirty="0" smtClean="0"/>
                        <a:t>6 March</a:t>
                      </a:r>
                      <a:r>
                        <a:rPr lang="en-AU" sz="1800" b="0" baseline="0" dirty="0" smtClean="0"/>
                        <a:t> </a:t>
                      </a:r>
                      <a:r>
                        <a:rPr lang="en-AU" sz="1800" b="0" dirty="0" smtClean="0"/>
                        <a:t>2018</a:t>
                      </a:r>
                      <a:endParaRPr lang="en-AU" sz="1800" b="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698441056"/>
                  </a:ext>
                </a:extLst>
              </a:tr>
              <a:tr h="527869">
                <a:tc>
                  <a:txBody>
                    <a:bodyPr/>
                    <a:lstStyle/>
                    <a:p>
                      <a:r>
                        <a:rPr lang="en-AU" sz="1800" b="0" dirty="0" smtClean="0"/>
                        <a:t>Minimum data due</a:t>
                      </a:r>
                      <a:endParaRPr lang="en-AU" sz="18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sz="1800" b="0" dirty="0" smtClean="0"/>
                        <a:t>10 April 2019</a:t>
                      </a:r>
                      <a:endParaRPr lang="en-AU" sz="1800" b="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217587455"/>
                  </a:ext>
                </a:extLst>
              </a:tr>
              <a:tr h="527869">
                <a:tc>
                  <a:txBody>
                    <a:bodyPr/>
                    <a:lstStyle/>
                    <a:p>
                      <a:r>
                        <a:rPr lang="en-AU" sz="1800" b="0" dirty="0" smtClean="0"/>
                        <a:t>Applications close</a:t>
                      </a:r>
                      <a:endParaRPr lang="en-AU" sz="18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sz="1800" b="0" dirty="0" smtClean="0"/>
                        <a:t>8 May 2019</a:t>
                      </a:r>
                      <a:endParaRPr lang="en-AU" sz="1800" b="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844444536"/>
                  </a:ext>
                </a:extLst>
              </a:tr>
              <a:tr h="527869">
                <a:tc>
                  <a:txBody>
                    <a:bodyPr/>
                    <a:lstStyle/>
                    <a:p>
                      <a:r>
                        <a:rPr lang="en-AU" sz="1800" b="0" dirty="0" smtClean="0"/>
                        <a:t>Peer review</a:t>
                      </a:r>
                      <a:endParaRPr lang="en-AU" sz="18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sz="1800" b="0" dirty="0" smtClean="0"/>
                        <a:t>Aug/Sep 2019</a:t>
                      </a:r>
                      <a:endParaRPr lang="en-AU" sz="1800" b="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33542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9897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49292" y="409396"/>
            <a:ext cx="115051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dirty="0" smtClean="0">
                <a:solidFill>
                  <a:schemeClr val="tx2"/>
                </a:solidFill>
                <a:latin typeface="+mj-lt"/>
                <a:cs typeface="Arial" panose="020B0604020202020204" pitchFamily="34" charset="0"/>
              </a:rPr>
              <a:t>Timing of opening/closing of funding schemes in 2019</a:t>
            </a:r>
            <a:endParaRPr lang="en-AU" sz="3200" dirty="0">
              <a:solidFill>
                <a:schemeClr val="tx2"/>
              </a:solidFill>
              <a:latin typeface="+mj-lt"/>
              <a:cs typeface="Arial" panose="020B060402020202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550866" y="1039368"/>
          <a:ext cx="11099373" cy="482092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365483">
                  <a:extLst>
                    <a:ext uri="{9D8B030D-6E8A-4147-A177-3AD203B41FA5}">
                      <a16:colId xmlns:a16="http://schemas.microsoft.com/office/drawing/2014/main" val="1015510907"/>
                    </a:ext>
                  </a:extLst>
                </a:gridCol>
                <a:gridCol w="648926">
                  <a:extLst>
                    <a:ext uri="{9D8B030D-6E8A-4147-A177-3AD203B41FA5}">
                      <a16:colId xmlns:a16="http://schemas.microsoft.com/office/drawing/2014/main" val="2140315451"/>
                    </a:ext>
                  </a:extLst>
                </a:gridCol>
                <a:gridCol w="648926">
                  <a:extLst>
                    <a:ext uri="{9D8B030D-6E8A-4147-A177-3AD203B41FA5}">
                      <a16:colId xmlns:a16="http://schemas.microsoft.com/office/drawing/2014/main" val="916560124"/>
                    </a:ext>
                  </a:extLst>
                </a:gridCol>
                <a:gridCol w="648926">
                  <a:extLst>
                    <a:ext uri="{9D8B030D-6E8A-4147-A177-3AD203B41FA5}">
                      <a16:colId xmlns:a16="http://schemas.microsoft.com/office/drawing/2014/main" val="4239339420"/>
                    </a:ext>
                  </a:extLst>
                </a:gridCol>
                <a:gridCol w="648926">
                  <a:extLst>
                    <a:ext uri="{9D8B030D-6E8A-4147-A177-3AD203B41FA5}">
                      <a16:colId xmlns:a16="http://schemas.microsoft.com/office/drawing/2014/main" val="3658798660"/>
                    </a:ext>
                  </a:extLst>
                </a:gridCol>
                <a:gridCol w="648926">
                  <a:extLst>
                    <a:ext uri="{9D8B030D-6E8A-4147-A177-3AD203B41FA5}">
                      <a16:colId xmlns:a16="http://schemas.microsoft.com/office/drawing/2014/main" val="3263181536"/>
                    </a:ext>
                  </a:extLst>
                </a:gridCol>
                <a:gridCol w="648926">
                  <a:extLst>
                    <a:ext uri="{9D8B030D-6E8A-4147-A177-3AD203B41FA5}">
                      <a16:colId xmlns:a16="http://schemas.microsoft.com/office/drawing/2014/main" val="2305901973"/>
                    </a:ext>
                  </a:extLst>
                </a:gridCol>
                <a:gridCol w="648926">
                  <a:extLst>
                    <a:ext uri="{9D8B030D-6E8A-4147-A177-3AD203B41FA5}">
                      <a16:colId xmlns:a16="http://schemas.microsoft.com/office/drawing/2014/main" val="3329543510"/>
                    </a:ext>
                  </a:extLst>
                </a:gridCol>
                <a:gridCol w="648926">
                  <a:extLst>
                    <a:ext uri="{9D8B030D-6E8A-4147-A177-3AD203B41FA5}">
                      <a16:colId xmlns:a16="http://schemas.microsoft.com/office/drawing/2014/main" val="3962973330"/>
                    </a:ext>
                  </a:extLst>
                </a:gridCol>
                <a:gridCol w="648926">
                  <a:extLst>
                    <a:ext uri="{9D8B030D-6E8A-4147-A177-3AD203B41FA5}">
                      <a16:colId xmlns:a16="http://schemas.microsoft.com/office/drawing/2014/main" val="3005944174"/>
                    </a:ext>
                  </a:extLst>
                </a:gridCol>
                <a:gridCol w="648926">
                  <a:extLst>
                    <a:ext uri="{9D8B030D-6E8A-4147-A177-3AD203B41FA5}">
                      <a16:colId xmlns:a16="http://schemas.microsoft.com/office/drawing/2014/main" val="422481565"/>
                    </a:ext>
                  </a:extLst>
                </a:gridCol>
                <a:gridCol w="648926">
                  <a:extLst>
                    <a:ext uri="{9D8B030D-6E8A-4147-A177-3AD203B41FA5}">
                      <a16:colId xmlns:a16="http://schemas.microsoft.com/office/drawing/2014/main" val="1965699104"/>
                    </a:ext>
                  </a:extLst>
                </a:gridCol>
                <a:gridCol w="648926">
                  <a:extLst>
                    <a:ext uri="{9D8B030D-6E8A-4147-A177-3AD203B41FA5}">
                      <a16:colId xmlns:a16="http://schemas.microsoft.com/office/drawing/2014/main" val="2049093656"/>
                    </a:ext>
                  </a:extLst>
                </a:gridCol>
                <a:gridCol w="648926">
                  <a:extLst>
                    <a:ext uri="{9D8B030D-6E8A-4147-A177-3AD203B41FA5}">
                      <a16:colId xmlns:a16="http://schemas.microsoft.com/office/drawing/2014/main" val="1319711187"/>
                    </a:ext>
                  </a:extLst>
                </a:gridCol>
                <a:gridCol w="648926">
                  <a:extLst>
                    <a:ext uri="{9D8B030D-6E8A-4147-A177-3AD203B41FA5}">
                      <a16:colId xmlns:a16="http://schemas.microsoft.com/office/drawing/2014/main" val="3723531363"/>
                    </a:ext>
                  </a:extLst>
                </a:gridCol>
                <a:gridCol w="648926">
                  <a:extLst>
                    <a:ext uri="{9D8B030D-6E8A-4147-A177-3AD203B41FA5}">
                      <a16:colId xmlns:a16="http://schemas.microsoft.com/office/drawing/2014/main" val="12688272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Scheme</a:t>
                      </a:r>
                      <a:endParaRPr lang="en-A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Oct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Nov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Dec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Jan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Feb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Mar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Apr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May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Jun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Jul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Aug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Sep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Oct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Nov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Dec</a:t>
                      </a:r>
                      <a:endParaRPr lang="en-A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6836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CREs</a:t>
                      </a:r>
                      <a:endParaRPr lang="en-A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97211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Development</a:t>
                      </a:r>
                      <a:endParaRPr lang="en-A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09082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 smtClean="0">
                          <a:solidFill>
                            <a:schemeClr val="tx1"/>
                          </a:solidFill>
                        </a:rPr>
                        <a:t>Investigator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87276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sz="1400" dirty="0" smtClean="0">
                          <a:solidFill>
                            <a:schemeClr val="tx1"/>
                          </a:solidFill>
                        </a:rPr>
                        <a:t>Synergy</a:t>
                      </a:r>
                      <a:endParaRPr lang="en-AU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71449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sz="1400" dirty="0" smtClean="0">
                          <a:solidFill>
                            <a:schemeClr val="tx1"/>
                          </a:solidFill>
                        </a:rPr>
                        <a:t>Ideas</a:t>
                      </a:r>
                      <a:endParaRPr lang="en-AU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94543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sz="1400" dirty="0" smtClean="0">
                          <a:solidFill>
                            <a:srgbClr val="C00000"/>
                          </a:solidFill>
                        </a:rPr>
                        <a:t>Clinical trials</a:t>
                      </a:r>
                      <a:endParaRPr lang="en-AU" sz="1400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14085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sz="1400" dirty="0" smtClean="0">
                          <a:solidFill>
                            <a:schemeClr val="tx1"/>
                          </a:solidFill>
                        </a:rPr>
                        <a:t>Postgraduate</a:t>
                      </a:r>
                      <a:endParaRPr lang="en-AU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96763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Partnership</a:t>
                      </a:r>
                      <a:endParaRPr lang="en-A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18583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TCRs</a:t>
                      </a:r>
                      <a:endParaRPr lang="en-A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9681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International</a:t>
                      </a:r>
                      <a:endParaRPr lang="en-A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03392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Dementia</a:t>
                      </a:r>
                      <a:endParaRPr lang="en-A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18156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MRFF</a:t>
                      </a:r>
                      <a:endParaRPr lang="en-A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9905027"/>
                  </a:ext>
                </a:extLst>
              </a:tr>
            </a:tbl>
          </a:graphicData>
        </a:graphic>
      </p:graphicFrame>
      <p:grpSp>
        <p:nvGrpSpPr>
          <p:cNvPr id="37" name="Group 36"/>
          <p:cNvGrpSpPr/>
          <p:nvPr/>
        </p:nvGrpSpPr>
        <p:grpSpPr>
          <a:xfrm>
            <a:off x="2293424" y="1515667"/>
            <a:ext cx="8799243" cy="4290357"/>
            <a:chOff x="2293424" y="1515667"/>
            <a:chExt cx="8799243" cy="4290357"/>
          </a:xfrm>
        </p:grpSpPr>
        <p:grpSp>
          <p:nvGrpSpPr>
            <p:cNvPr id="36" name="Group 35"/>
            <p:cNvGrpSpPr/>
            <p:nvPr/>
          </p:nvGrpSpPr>
          <p:grpSpPr>
            <a:xfrm>
              <a:off x="2293424" y="1515667"/>
              <a:ext cx="8799243" cy="2760432"/>
              <a:chOff x="2293424" y="1515667"/>
              <a:chExt cx="8799243" cy="2760432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2293424" y="1515667"/>
                <a:ext cx="991675" cy="15340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5266118" y="2619613"/>
                <a:ext cx="1201357" cy="164457"/>
              </a:xfrm>
              <a:prstGeom prst="rect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4166096" y="4115804"/>
                <a:ext cx="6926571" cy="160295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3285099" y="2245280"/>
                <a:ext cx="1322362" cy="160295"/>
              </a:xfrm>
              <a:prstGeom prst="rect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rgbClr val="C00000"/>
                  </a:solidFill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2883308" y="1895046"/>
                <a:ext cx="1724153" cy="15749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5266118" y="3366884"/>
                <a:ext cx="1287833" cy="153261"/>
              </a:xfrm>
              <a:prstGeom prst="rect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6126938" y="3742257"/>
                <a:ext cx="1277472" cy="153261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</p:grpSp>
        <p:grpSp>
          <p:nvGrpSpPr>
            <p:cNvPr id="25" name="Group 24"/>
            <p:cNvGrpSpPr/>
            <p:nvPr/>
          </p:nvGrpSpPr>
          <p:grpSpPr>
            <a:xfrm>
              <a:off x="2509496" y="4382985"/>
              <a:ext cx="3957979" cy="358808"/>
              <a:chOff x="2509496" y="4382985"/>
              <a:chExt cx="3957979" cy="358808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2509496" y="4382985"/>
                <a:ext cx="1986303" cy="12454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 dirty="0"/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2890496" y="4494366"/>
                <a:ext cx="2375621" cy="13704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3576277" y="4617906"/>
                <a:ext cx="2891198" cy="123887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</p:grpSp>
        <p:grpSp>
          <p:nvGrpSpPr>
            <p:cNvPr id="29" name="Group 28"/>
            <p:cNvGrpSpPr/>
            <p:nvPr/>
          </p:nvGrpSpPr>
          <p:grpSpPr>
            <a:xfrm>
              <a:off x="3946279" y="4748507"/>
              <a:ext cx="4292845" cy="367346"/>
              <a:chOff x="3946279" y="4757618"/>
              <a:chExt cx="4292845" cy="355342"/>
            </a:xfrm>
          </p:grpSpPr>
          <p:sp>
            <p:nvSpPr>
              <p:cNvPr id="26" name="Rectangle 25"/>
              <p:cNvSpPr/>
              <p:nvPr/>
            </p:nvSpPr>
            <p:spPr>
              <a:xfrm>
                <a:off x="3946279" y="4757618"/>
                <a:ext cx="4292845" cy="108431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4166096" y="4857305"/>
                <a:ext cx="2701429" cy="13615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6202610" y="4984713"/>
                <a:ext cx="1541215" cy="128247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</p:grpSp>
        <p:grpSp>
          <p:nvGrpSpPr>
            <p:cNvPr id="35" name="Group 34"/>
            <p:cNvGrpSpPr/>
            <p:nvPr/>
          </p:nvGrpSpPr>
          <p:grpSpPr>
            <a:xfrm>
              <a:off x="2467912" y="5163090"/>
              <a:ext cx="1205872" cy="286679"/>
              <a:chOff x="2467912" y="5163090"/>
              <a:chExt cx="1205872" cy="286679"/>
            </a:xfrm>
          </p:grpSpPr>
          <p:sp>
            <p:nvSpPr>
              <p:cNvPr id="30" name="Rectangle 29"/>
              <p:cNvSpPr/>
              <p:nvPr/>
            </p:nvSpPr>
            <p:spPr>
              <a:xfrm>
                <a:off x="2467912" y="5163090"/>
                <a:ext cx="1205872" cy="13719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2467912" y="5312575"/>
                <a:ext cx="1205872" cy="13719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</p:grpSp>
        <p:grpSp>
          <p:nvGrpSpPr>
            <p:cNvPr id="34" name="Group 33"/>
            <p:cNvGrpSpPr/>
            <p:nvPr/>
          </p:nvGrpSpPr>
          <p:grpSpPr>
            <a:xfrm>
              <a:off x="3502647" y="5532349"/>
              <a:ext cx="2048490" cy="273675"/>
              <a:chOff x="3502647" y="5532349"/>
              <a:chExt cx="2048490" cy="273675"/>
            </a:xfrm>
          </p:grpSpPr>
          <p:sp>
            <p:nvSpPr>
              <p:cNvPr id="32" name="Rectangle 31"/>
              <p:cNvSpPr/>
              <p:nvPr/>
            </p:nvSpPr>
            <p:spPr>
              <a:xfrm>
                <a:off x="3502647" y="5532349"/>
                <a:ext cx="1465863" cy="13171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4166097" y="5667266"/>
                <a:ext cx="1385040" cy="13875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</p:grpSp>
      </p:grpSp>
      <p:sp>
        <p:nvSpPr>
          <p:cNvPr id="38" name="Rectangle 37"/>
          <p:cNvSpPr/>
          <p:nvPr/>
        </p:nvSpPr>
        <p:spPr>
          <a:xfrm>
            <a:off x="5266836" y="3003583"/>
            <a:ext cx="1287833" cy="153261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Oval 1"/>
          <p:cNvSpPr/>
          <p:nvPr/>
        </p:nvSpPr>
        <p:spPr>
          <a:xfrm>
            <a:off x="449292" y="3260557"/>
            <a:ext cx="1523887" cy="397044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97358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9DFB06D-1DE7-48E7-B0EC-C347E5FF8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7236" y="1800357"/>
            <a:ext cx="7520288" cy="1719262"/>
          </a:xfrm>
        </p:spPr>
        <p:txBody>
          <a:bodyPr/>
          <a:lstStyle/>
          <a:p>
            <a:r>
              <a:rPr lang="en-AU" dirty="0" smtClean="0"/>
              <a:t>Medical Research Future Fund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41622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1E30FCE-B291-43D6-88CE-29CE46D279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911" y="499848"/>
            <a:ext cx="11674089" cy="688974"/>
          </a:xfrm>
        </p:spPr>
        <p:txBody>
          <a:bodyPr/>
          <a:lstStyle/>
          <a:p>
            <a:r>
              <a:rPr lang="en-AU" dirty="0" smtClean="0"/>
              <a:t>NHMRC and MRFF budgets – to be updated 2 April 2019</a:t>
            </a:r>
            <a:endParaRPr lang="en-AU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/>
          </p:nvPr>
        </p:nvGraphicFramePr>
        <p:xfrm>
          <a:off x="425750" y="1048052"/>
          <a:ext cx="9688684" cy="5315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706181" y="6457337"/>
            <a:ext cx="402557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1100" i="1" dirty="0" smtClean="0"/>
              <a:t>Source: 2018-19 Portfolio Budget Statements</a:t>
            </a:r>
            <a:endParaRPr lang="en-AU" sz="1100" i="1" dirty="0"/>
          </a:p>
        </p:txBody>
      </p:sp>
    </p:spTree>
    <p:extLst>
      <p:ext uri="{BB962C8B-B14F-4D97-AF65-F5344CB8AC3E}">
        <p14:creationId xmlns:p14="http://schemas.microsoft.com/office/powerpoint/2010/main" val="1973769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NHMRC Fonts 2018">
      <a:majorFont>
        <a:latin typeface="Gotham Medium"/>
        <a:ea typeface=""/>
        <a:cs typeface=""/>
      </a:majorFont>
      <a:minorFont>
        <a:latin typeface="Gotham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HMRC Presentation Template - Widescreen_01.pptx" id="{2493617A-8A71-4091-9C03-27D6E22637BB}" vid="{E89B52E6-5B3D-4FDE-BED5-80033910735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NHMRC Presentation Template - Widescreen_01</Template>
  <TotalTime>1440</TotalTime>
  <Words>716</Words>
  <Application>Microsoft Office PowerPoint</Application>
  <PresentationFormat>Widescreen</PresentationFormat>
  <Paragraphs>151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Courier New</vt:lpstr>
      <vt:lpstr>Gotham Book</vt:lpstr>
      <vt:lpstr>Gotham Medium</vt:lpstr>
      <vt:lpstr>Gotham-Book</vt:lpstr>
      <vt:lpstr>Office Theme</vt:lpstr>
      <vt:lpstr>The future of clinical trial funding</vt:lpstr>
      <vt:lpstr>Clinical trials funding in NHMRC’s new grant program</vt:lpstr>
      <vt:lpstr>NHMRC’s new grant program – four streams</vt:lpstr>
      <vt:lpstr>NHMRC’s new grant program – redividing the pie</vt:lpstr>
      <vt:lpstr>PowerPoint Presentation</vt:lpstr>
      <vt:lpstr>PowerPoint Presentation</vt:lpstr>
      <vt:lpstr>PowerPoint Presentation</vt:lpstr>
      <vt:lpstr>Medical Research Future Fund</vt:lpstr>
      <vt:lpstr>NHMRC and MRFF budgets – to be updated 2 April 2019</vt:lpstr>
      <vt:lpstr>The future of clinical trial funding - practicalities</vt:lpstr>
      <vt:lpstr>The future of clinical trial funding – in 30 years?</vt:lpstr>
      <vt:lpstr>Thank you</vt:lpstr>
    </vt:vector>
  </TitlesOfParts>
  <Company>National Health and Medical Research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over two or three lines</dc:title>
  <dc:creator>Kelso, Anne</dc:creator>
  <cp:lastModifiedBy>Ben Falkenmire</cp:lastModifiedBy>
  <cp:revision>205</cp:revision>
  <dcterms:created xsi:type="dcterms:W3CDTF">2019-02-05T04:52:06Z</dcterms:created>
  <dcterms:modified xsi:type="dcterms:W3CDTF">2019-03-21T03:53:06Z</dcterms:modified>
</cp:coreProperties>
</file>