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640" r:id="rId2"/>
    <p:sldId id="629" r:id="rId3"/>
    <p:sldId id="799" r:id="rId4"/>
    <p:sldId id="859" r:id="rId5"/>
    <p:sldId id="858" r:id="rId6"/>
    <p:sldId id="358" r:id="rId7"/>
    <p:sldId id="943" r:id="rId8"/>
    <p:sldId id="940" r:id="rId9"/>
    <p:sldId id="396" r:id="rId10"/>
    <p:sldId id="942" r:id="rId11"/>
    <p:sldId id="941" r:id="rId12"/>
    <p:sldId id="857" r:id="rId13"/>
    <p:sldId id="856" r:id="rId14"/>
    <p:sldId id="860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47"/>
    <p:restoredTop sz="94689"/>
  </p:normalViewPr>
  <p:slideViewPr>
    <p:cSldViewPr snapToGrid="0" snapToObjects="1">
      <p:cViewPr varScale="1">
        <p:scale>
          <a:sx n="91" d="100"/>
          <a:sy n="91" d="100"/>
        </p:scale>
        <p:origin x="208" y="6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C803F-C861-A442-9E96-213F4D45FEF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AFB026-93FA-9346-B9EC-FAB330DEF6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1E360-E6CC-1245-81BD-59EE18F41A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9C416-F56B-4B48-B84E-D8E6B978F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7A4D52-DCE2-FA40-86D1-8B0D8102F6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47863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2782F9-5181-0B4F-8CE9-D12C0D41C7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746A43-02C9-1947-BE61-B943D578E5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F8A9824-D1F0-9040-8C0E-F8E21FA96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8D2FB6-C508-BF44-9E4C-487D05A0BA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E95B0FE-B4FA-464B-83D4-211AD9BEF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29521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9947AA4-302B-AD49-87E3-5BFB098DE9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15402B-720A-6345-9D4F-5DF78AC162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993532-3F88-9C4F-8CB3-5521BFBE78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2906DB-CB14-E547-A13D-FCBD783853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0C2133-F517-F44C-82AD-A679B1146C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02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5C512-7870-6241-AA4D-73692941FE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68549-5576-8446-987A-EF64CCF90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C1801C-D61C-7B4B-9B21-0A6828A901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4791BE-AD9D-5745-982B-10B4FE5A1F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30A1C2A-DC9B-514C-B887-654C88448A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208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DDDAE6-863C-0E41-B219-1DC29C7DFC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605FB72-A6DD-C448-8AFA-BD043703D0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ED9E2E8-A395-3D43-97C3-BC9BAF1843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C9CBF-1C70-B547-962D-EA75DD060B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0CC02C-DA4A-A949-ACE4-10705DC84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91997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6733BD-40F7-AF4C-AB87-D609E6A1AE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43D811-2135-7C4F-BD00-54BBAC48981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241F0D-0B3E-284A-94EC-28FC84D2A1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3E4142-0CEE-234C-B40A-3229DE9E75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B695636-C29F-6148-8360-864196220E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E7B833-DAE5-FF4A-BDB0-7F32037148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6926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AC902A-751A-F341-8988-F6F616ECA3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9B75C6-5DE6-E145-8BE6-7A5B5621D5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1421183-21DB-8E40-8597-D012548346F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210ED95-37AA-D442-814A-95F02F1CE9A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C5FEE32-D127-734A-A01E-C9E5E470C9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761A20E-A056-7847-9CD4-44115AA568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E23D7F6-7CCB-6F45-8A75-3BC01F5AB9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644010-A350-4F43-8EEE-4E3FE3C36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6709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5196FA-3AD6-6947-99AA-FCE23229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C615C1-A2FE-414B-9DC6-68A461859A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E1E6319-2854-DD49-81D3-6462F59D9F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81D017E-E6C8-A540-98E8-BF559DDE53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6891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1FA8920-AA6A-554B-A571-7B6CFF054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F04B403-3056-3749-8E92-352958C19E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6AA7CEA-5003-E14D-B34A-9761371281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2706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67668C-F19E-2B4C-8E9A-EE1CC40FB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E0EA88-6FC4-2C44-8C6D-7DCBC70401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667854-786A-F34A-A506-45C979B959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EB3461-1807-2549-8500-771096866E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6CAB12F-EEF8-AC4B-85F5-7F7FF23C45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C97FB82-05D4-914F-9F4E-06555B0251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9280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534886-E088-AB47-9C47-572FA19056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BA7C78A-6A64-FD4F-8763-F53233AADBC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0C5D858-6F85-7146-8685-222FB1E697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278A29-7600-0740-9F12-B9D1D944BD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50C228-02F0-6747-BA9E-9F98234C45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954422-1C58-444B-97DA-D3CBD3D846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26624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E517DFB-B171-F64E-85C2-E2E6C8C5BE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6D8F4E6-52F8-4F40-BDB9-E069332158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A797CF-7A9C-144E-9E22-5EEB4B7B4E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1F152C-13F1-214B-8A55-45B0F2AD842A}" type="datetimeFigureOut">
              <a:rPr lang="en-US" smtClean="0"/>
              <a:t>2/28/19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C76114-63BC-EA4C-8568-6ECB7ECD6D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CCDC24-7870-4E41-A862-24CDA0C4D4A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3C6D3A-F675-DD45-9C34-31B84D15605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6756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cid:image001.png@01D2E45E.080DB320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.jpeg"/><Relationship Id="rId5" Type="http://schemas.openxmlformats.org/officeDocument/2006/relationships/image" Target="cid:image002.png@01D2E45E.080DB320" TargetMode="Externa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BD0C3E-57E8-774E-9C13-49708CB12B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89546" y="3923578"/>
            <a:ext cx="9078455" cy="1470025"/>
          </a:xfrm>
        </p:spPr>
        <p:txBody>
          <a:bodyPr>
            <a:noAutofit/>
          </a:bodyPr>
          <a:lstStyle/>
          <a:p>
            <a:r>
              <a:rPr lang="en-US" dirty="0">
                <a:solidFill>
                  <a:schemeClr val="accent1"/>
                </a:solidFill>
              </a:rPr>
              <a:t>Attracting Early Phase Industry Trials to Australia: 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a personal perspective.</a:t>
            </a:r>
            <a:br>
              <a:rPr lang="en-US" dirty="0">
                <a:solidFill>
                  <a:schemeClr val="accent1"/>
                </a:solidFill>
              </a:rPr>
            </a:br>
            <a:br>
              <a:rPr lang="en-AU" sz="5400" b="1" dirty="0">
                <a:solidFill>
                  <a:schemeClr val="accent1"/>
                </a:solidFill>
              </a:rPr>
            </a:br>
            <a:endParaRPr lang="en-US" sz="5400" b="1" dirty="0">
              <a:solidFill>
                <a:schemeClr val="accent1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C295475-B79F-7D4C-8610-95B2A86603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C27-FE64-7A41-B38D-84E7086D1DC6}" type="slidenum">
              <a:rPr lang="en-US" smtClean="0"/>
              <a:t>1</a:t>
            </a:fld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E5AD69F-99DA-7B4C-86F7-7EF1750D1EA7}"/>
              </a:ext>
            </a:extLst>
          </p:cNvPr>
          <p:cNvSpPr txBox="1"/>
          <p:nvPr/>
        </p:nvSpPr>
        <p:spPr>
          <a:xfrm>
            <a:off x="7713915" y="5585547"/>
            <a:ext cx="4478085" cy="138499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b="1" dirty="0"/>
              <a:t>30/30 HORIZONS IN HEALTHCARE RESEARCH </a:t>
            </a:r>
            <a:endParaRPr lang="en-AU" dirty="0"/>
          </a:p>
          <a:p>
            <a:r>
              <a:rPr lang="en-AU" dirty="0"/>
              <a:t>NHMRC Clinical Trials Centre </a:t>
            </a:r>
            <a:endParaRPr lang="en-US" sz="1600" b="1" dirty="0"/>
          </a:p>
          <a:p>
            <a:r>
              <a:rPr lang="en-US" sz="1600" b="1" dirty="0"/>
              <a:t>March 1, 2019</a:t>
            </a:r>
            <a:endParaRPr lang="en-US" sz="1200" b="1" dirty="0"/>
          </a:p>
          <a:p>
            <a:r>
              <a:rPr lang="en-US" sz="1600" b="1" dirty="0" err="1">
                <a:solidFill>
                  <a:schemeClr val="bg1">
                    <a:lumMod val="50000"/>
                  </a:schemeClr>
                </a:solidFill>
              </a:rPr>
              <a:t>g.begley@biocurate.com</a:t>
            </a:r>
            <a:endParaRPr lang="en-US" sz="1600" b="1" dirty="0">
              <a:solidFill>
                <a:schemeClr val="bg1">
                  <a:lumMod val="50000"/>
                </a:schemeClr>
              </a:solidFill>
            </a:endParaRPr>
          </a:p>
          <a:p>
            <a:endParaRPr lang="en-US" sz="16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4C84315-863E-9B48-8FF0-1910CE9D6D0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457941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43" y="749010"/>
            <a:ext cx="11085342" cy="133695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endParaRPr lang="en-US" sz="3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390899" y="2642191"/>
            <a:ext cx="6716914" cy="3229857"/>
          </a:xfrm>
          <a:custGeom>
            <a:avLst/>
            <a:gdLst>
              <a:gd name="connsiteX0" fmla="*/ 0 w 6716914"/>
              <a:gd name="connsiteY0" fmla="*/ 2850078 h 3229857"/>
              <a:gd name="connsiteX1" fmla="*/ 641267 w 6716914"/>
              <a:gd name="connsiteY1" fmla="*/ 2648197 h 3229857"/>
              <a:gd name="connsiteX2" fmla="*/ 605641 w 6716914"/>
              <a:gd name="connsiteY2" fmla="*/ 1959428 h 3229857"/>
              <a:gd name="connsiteX3" fmla="*/ 1448789 w 6716914"/>
              <a:gd name="connsiteY3" fmla="*/ 1828800 h 3229857"/>
              <a:gd name="connsiteX4" fmla="*/ 926275 w 6716914"/>
              <a:gd name="connsiteY4" fmla="*/ 3004457 h 3229857"/>
              <a:gd name="connsiteX5" fmla="*/ 2185059 w 6716914"/>
              <a:gd name="connsiteY5" fmla="*/ 3028207 h 3229857"/>
              <a:gd name="connsiteX6" fmla="*/ 2671948 w 6716914"/>
              <a:gd name="connsiteY6" fmla="*/ 890649 h 3229857"/>
              <a:gd name="connsiteX7" fmla="*/ 3800104 w 6716914"/>
              <a:gd name="connsiteY7" fmla="*/ 926275 h 3229857"/>
              <a:gd name="connsiteX8" fmla="*/ 3538846 w 6716914"/>
              <a:gd name="connsiteY8" fmla="*/ 2244436 h 3229857"/>
              <a:gd name="connsiteX9" fmla="*/ 2137558 w 6716914"/>
              <a:gd name="connsiteY9" fmla="*/ 1935678 h 3229857"/>
              <a:gd name="connsiteX10" fmla="*/ 2161309 w 6716914"/>
              <a:gd name="connsiteY10" fmla="*/ 760020 h 3229857"/>
              <a:gd name="connsiteX11" fmla="*/ 3111335 w 6716914"/>
              <a:gd name="connsiteY11" fmla="*/ 368135 h 3229857"/>
              <a:gd name="connsiteX12" fmla="*/ 3431969 w 6716914"/>
              <a:gd name="connsiteY12" fmla="*/ 1959428 h 3229857"/>
              <a:gd name="connsiteX13" fmla="*/ 6614556 w 6716914"/>
              <a:gd name="connsiteY13" fmla="*/ 1270659 h 3229857"/>
              <a:gd name="connsiteX14" fmla="*/ 6614556 w 6716914"/>
              <a:gd name="connsiteY14" fmla="*/ 1270659 h 3229857"/>
              <a:gd name="connsiteX15" fmla="*/ 6638306 w 6716914"/>
              <a:gd name="connsiteY15" fmla="*/ 665018 h 3229857"/>
              <a:gd name="connsiteX16" fmla="*/ 5486400 w 6716914"/>
              <a:gd name="connsiteY16" fmla="*/ 261257 h 3229857"/>
              <a:gd name="connsiteX17" fmla="*/ 5343896 w 6716914"/>
              <a:gd name="connsiteY17" fmla="*/ 35626 h 3229857"/>
              <a:gd name="connsiteX18" fmla="*/ 5367646 w 6716914"/>
              <a:gd name="connsiteY18" fmla="*/ 0 h 322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716914" h="3229857">
                <a:moveTo>
                  <a:pt x="0" y="2850078"/>
                </a:moveTo>
                <a:cubicBezTo>
                  <a:pt x="270163" y="2823358"/>
                  <a:pt x="540327" y="2796639"/>
                  <a:pt x="641267" y="2648197"/>
                </a:cubicBezTo>
                <a:cubicBezTo>
                  <a:pt x="742207" y="2499755"/>
                  <a:pt x="471054" y="2095994"/>
                  <a:pt x="605641" y="1959428"/>
                </a:cubicBezTo>
                <a:cubicBezTo>
                  <a:pt x="740228" y="1822862"/>
                  <a:pt x="1395350" y="1654629"/>
                  <a:pt x="1448789" y="1828800"/>
                </a:cubicBezTo>
                <a:cubicBezTo>
                  <a:pt x="1502228" y="2002971"/>
                  <a:pt x="803563" y="2804556"/>
                  <a:pt x="926275" y="3004457"/>
                </a:cubicBezTo>
                <a:cubicBezTo>
                  <a:pt x="1048987" y="3204358"/>
                  <a:pt x="1894114" y="3380508"/>
                  <a:pt x="2185059" y="3028207"/>
                </a:cubicBezTo>
                <a:cubicBezTo>
                  <a:pt x="2476004" y="2675906"/>
                  <a:pt x="2402774" y="1240971"/>
                  <a:pt x="2671948" y="890649"/>
                </a:cubicBezTo>
                <a:cubicBezTo>
                  <a:pt x="2941122" y="540327"/>
                  <a:pt x="3655621" y="700644"/>
                  <a:pt x="3800104" y="926275"/>
                </a:cubicBezTo>
                <a:cubicBezTo>
                  <a:pt x="3944587" y="1151906"/>
                  <a:pt x="3815937" y="2076202"/>
                  <a:pt x="3538846" y="2244436"/>
                </a:cubicBezTo>
                <a:cubicBezTo>
                  <a:pt x="3261755" y="2412670"/>
                  <a:pt x="2367148" y="2183081"/>
                  <a:pt x="2137558" y="1935678"/>
                </a:cubicBezTo>
                <a:cubicBezTo>
                  <a:pt x="1907969" y="1688275"/>
                  <a:pt x="1999013" y="1021277"/>
                  <a:pt x="2161309" y="760020"/>
                </a:cubicBezTo>
                <a:cubicBezTo>
                  <a:pt x="2323605" y="498763"/>
                  <a:pt x="2899558" y="168234"/>
                  <a:pt x="3111335" y="368135"/>
                </a:cubicBezTo>
                <a:cubicBezTo>
                  <a:pt x="3323112" y="568036"/>
                  <a:pt x="2848099" y="1809007"/>
                  <a:pt x="3431969" y="1959428"/>
                </a:cubicBezTo>
                <a:cubicBezTo>
                  <a:pt x="4015839" y="2109849"/>
                  <a:pt x="6614556" y="1270659"/>
                  <a:pt x="6614556" y="1270659"/>
                </a:cubicBezTo>
                <a:lnTo>
                  <a:pt x="6614556" y="1270659"/>
                </a:lnTo>
                <a:cubicBezTo>
                  <a:pt x="6618514" y="1169719"/>
                  <a:pt x="6826332" y="833252"/>
                  <a:pt x="6638306" y="665018"/>
                </a:cubicBezTo>
                <a:cubicBezTo>
                  <a:pt x="6450280" y="496784"/>
                  <a:pt x="5702135" y="366156"/>
                  <a:pt x="5486400" y="261257"/>
                </a:cubicBezTo>
                <a:cubicBezTo>
                  <a:pt x="5270665" y="156358"/>
                  <a:pt x="5363688" y="79169"/>
                  <a:pt x="5343896" y="35626"/>
                </a:cubicBezTo>
                <a:cubicBezTo>
                  <a:pt x="5324104" y="-7917"/>
                  <a:pt x="5367646" y="7917"/>
                  <a:pt x="5367646" y="0"/>
                </a:cubicBezTo>
              </a:path>
            </a:pathLst>
          </a:custGeom>
          <a:noFill/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007438" y="3913002"/>
            <a:ext cx="2586833" cy="2578671"/>
          </a:xfrm>
          <a:custGeom>
            <a:avLst/>
            <a:gdLst>
              <a:gd name="connsiteX0" fmla="*/ 1724887 w 2586833"/>
              <a:gd name="connsiteY0" fmla="*/ 82976 h 2578671"/>
              <a:gd name="connsiteX1" fmla="*/ 2294902 w 2586833"/>
              <a:gd name="connsiteY1" fmla="*/ 118602 h 2578671"/>
              <a:gd name="connsiteX2" fmla="*/ 1558632 w 2586833"/>
              <a:gd name="connsiteY2" fmla="*/ 1223007 h 2578671"/>
              <a:gd name="connsiteX3" fmla="*/ 38591 w 2586833"/>
              <a:gd name="connsiteY3" fmla="*/ 1484264 h 2578671"/>
              <a:gd name="connsiteX4" fmla="*/ 561105 w 2586833"/>
              <a:gd name="connsiteY4" fmla="*/ 2161158 h 2578671"/>
              <a:gd name="connsiteX5" fmla="*/ 1724887 w 2586833"/>
              <a:gd name="connsiteY5" fmla="*/ 1686145 h 2578671"/>
              <a:gd name="connsiteX6" fmla="*/ 2568035 w 2586833"/>
              <a:gd name="connsiteY6" fmla="*/ 2576794 h 2578671"/>
              <a:gd name="connsiteX7" fmla="*/ 2330528 w 2586833"/>
              <a:gd name="connsiteY7" fmla="*/ 1401137 h 25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6833" h="2578671">
                <a:moveTo>
                  <a:pt x="1724887" y="82976"/>
                </a:moveTo>
                <a:cubicBezTo>
                  <a:pt x="2023749" y="5786"/>
                  <a:pt x="2322611" y="-71403"/>
                  <a:pt x="2294902" y="118602"/>
                </a:cubicBezTo>
                <a:cubicBezTo>
                  <a:pt x="2267193" y="308607"/>
                  <a:pt x="1934684" y="995397"/>
                  <a:pt x="1558632" y="1223007"/>
                </a:cubicBezTo>
                <a:cubicBezTo>
                  <a:pt x="1182580" y="1450617"/>
                  <a:pt x="204846" y="1327905"/>
                  <a:pt x="38591" y="1484264"/>
                </a:cubicBezTo>
                <a:cubicBezTo>
                  <a:pt x="-127664" y="1640623"/>
                  <a:pt x="280056" y="2127511"/>
                  <a:pt x="561105" y="2161158"/>
                </a:cubicBezTo>
                <a:cubicBezTo>
                  <a:pt x="842154" y="2194805"/>
                  <a:pt x="1390399" y="1616872"/>
                  <a:pt x="1724887" y="1686145"/>
                </a:cubicBezTo>
                <a:cubicBezTo>
                  <a:pt x="2059375" y="1755418"/>
                  <a:pt x="2467095" y="2624295"/>
                  <a:pt x="2568035" y="2576794"/>
                </a:cubicBezTo>
                <a:cubicBezTo>
                  <a:pt x="2668975" y="2529293"/>
                  <a:pt x="2330528" y="1401137"/>
                  <a:pt x="2330528" y="1401137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337967" y="3770343"/>
            <a:ext cx="1413163" cy="1635464"/>
          </a:xfrm>
          <a:custGeom>
            <a:avLst/>
            <a:gdLst>
              <a:gd name="connsiteX0" fmla="*/ 0 w 1413163"/>
              <a:gd name="connsiteY0" fmla="*/ 1567543 h 1635464"/>
              <a:gd name="connsiteX1" fmla="*/ 166254 w 1413163"/>
              <a:gd name="connsiteY1" fmla="*/ 1199408 h 1635464"/>
              <a:gd name="connsiteX2" fmla="*/ 475013 w 1413163"/>
              <a:gd name="connsiteY2" fmla="*/ 1626920 h 1635464"/>
              <a:gd name="connsiteX3" fmla="*/ 878774 w 1413163"/>
              <a:gd name="connsiteY3" fmla="*/ 724395 h 1635464"/>
              <a:gd name="connsiteX4" fmla="*/ 1413163 w 1413163"/>
              <a:gd name="connsiteY4" fmla="*/ 0 h 1635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3163" h="1635464">
                <a:moveTo>
                  <a:pt x="0" y="1567543"/>
                </a:moveTo>
                <a:cubicBezTo>
                  <a:pt x="43542" y="1378527"/>
                  <a:pt x="87085" y="1189512"/>
                  <a:pt x="166254" y="1199408"/>
                </a:cubicBezTo>
                <a:cubicBezTo>
                  <a:pt x="245423" y="1209304"/>
                  <a:pt x="356260" y="1706089"/>
                  <a:pt x="475013" y="1626920"/>
                </a:cubicBezTo>
                <a:cubicBezTo>
                  <a:pt x="593766" y="1547751"/>
                  <a:pt x="722416" y="995548"/>
                  <a:pt x="878774" y="724395"/>
                </a:cubicBezTo>
                <a:cubicBezTo>
                  <a:pt x="1035132" y="453242"/>
                  <a:pt x="1235033" y="37605"/>
                  <a:pt x="1413163" y="0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9208123" y="4124196"/>
            <a:ext cx="819675" cy="1213693"/>
          </a:xfrm>
          <a:custGeom>
            <a:avLst/>
            <a:gdLst>
              <a:gd name="connsiteX0" fmla="*/ 141719 w 819675"/>
              <a:gd name="connsiteY0" fmla="*/ 1213693 h 1213693"/>
              <a:gd name="connsiteX1" fmla="*/ 22966 w 819675"/>
              <a:gd name="connsiteY1" fmla="*/ 798057 h 1213693"/>
              <a:gd name="connsiteX2" fmla="*/ 545480 w 819675"/>
              <a:gd name="connsiteY2" fmla="*/ 26161 h 1213693"/>
              <a:gd name="connsiteX3" fmla="*/ 818612 w 819675"/>
              <a:gd name="connsiteY3" fmla="*/ 228041 h 1213693"/>
              <a:gd name="connsiteX4" fmla="*/ 628607 w 819675"/>
              <a:gd name="connsiteY4" fmla="*/ 691179 h 1213693"/>
              <a:gd name="connsiteX5" fmla="*/ 343599 w 819675"/>
              <a:gd name="connsiteY5" fmla="*/ 477423 h 1213693"/>
              <a:gd name="connsiteX6" fmla="*/ 557355 w 819675"/>
              <a:gd name="connsiteY6" fmla="*/ 334919 h 1213693"/>
              <a:gd name="connsiteX7" fmla="*/ 569231 w 819675"/>
              <a:gd name="connsiteY7" fmla="*/ 536800 h 1213693"/>
              <a:gd name="connsiteX8" fmla="*/ 486103 w 819675"/>
              <a:gd name="connsiteY8" fmla="*/ 477423 h 1213693"/>
              <a:gd name="connsiteX9" fmla="*/ 509854 w 819675"/>
              <a:gd name="connsiteY9" fmla="*/ 453673 h 1213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19675" h="1213693">
                <a:moveTo>
                  <a:pt x="141719" y="1213693"/>
                </a:moveTo>
                <a:cubicBezTo>
                  <a:pt x="48695" y="1104836"/>
                  <a:pt x="-44328" y="995979"/>
                  <a:pt x="22966" y="798057"/>
                </a:cubicBezTo>
                <a:cubicBezTo>
                  <a:pt x="90260" y="600135"/>
                  <a:pt x="412872" y="121164"/>
                  <a:pt x="545480" y="26161"/>
                </a:cubicBezTo>
                <a:cubicBezTo>
                  <a:pt x="678088" y="-68842"/>
                  <a:pt x="804758" y="117205"/>
                  <a:pt x="818612" y="228041"/>
                </a:cubicBezTo>
                <a:cubicBezTo>
                  <a:pt x="832466" y="338877"/>
                  <a:pt x="707776" y="649615"/>
                  <a:pt x="628607" y="691179"/>
                </a:cubicBezTo>
                <a:cubicBezTo>
                  <a:pt x="549438" y="732743"/>
                  <a:pt x="355474" y="536800"/>
                  <a:pt x="343599" y="477423"/>
                </a:cubicBezTo>
                <a:cubicBezTo>
                  <a:pt x="331724" y="418046"/>
                  <a:pt x="519750" y="325023"/>
                  <a:pt x="557355" y="334919"/>
                </a:cubicBezTo>
                <a:cubicBezTo>
                  <a:pt x="594960" y="344815"/>
                  <a:pt x="581106" y="513049"/>
                  <a:pt x="569231" y="536800"/>
                </a:cubicBezTo>
                <a:cubicBezTo>
                  <a:pt x="557356" y="560551"/>
                  <a:pt x="495999" y="491277"/>
                  <a:pt x="486103" y="477423"/>
                </a:cubicBezTo>
                <a:cubicBezTo>
                  <a:pt x="476207" y="463568"/>
                  <a:pt x="509854" y="453673"/>
                  <a:pt x="509854" y="453673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9717974" y="2060299"/>
            <a:ext cx="961902" cy="2529445"/>
          </a:xfrm>
          <a:custGeom>
            <a:avLst/>
            <a:gdLst>
              <a:gd name="connsiteX0" fmla="*/ 0 w 961902"/>
              <a:gd name="connsiteY0" fmla="*/ 2529445 h 2529445"/>
              <a:gd name="connsiteX1" fmla="*/ 190006 w 961902"/>
              <a:gd name="connsiteY1" fmla="*/ 2149434 h 2529445"/>
              <a:gd name="connsiteX2" fmla="*/ 142504 w 961902"/>
              <a:gd name="connsiteY2" fmla="*/ 1318161 h 2529445"/>
              <a:gd name="connsiteX3" fmla="*/ 95003 w 961902"/>
              <a:gd name="connsiteY3" fmla="*/ 819398 h 2529445"/>
              <a:gd name="connsiteX4" fmla="*/ 748146 w 961902"/>
              <a:gd name="connsiteY4" fmla="*/ 368135 h 2529445"/>
              <a:gd name="connsiteX5" fmla="*/ 961902 w 961902"/>
              <a:gd name="connsiteY5" fmla="*/ 0 h 2529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902" h="2529445">
                <a:moveTo>
                  <a:pt x="0" y="2529445"/>
                </a:moveTo>
                <a:cubicBezTo>
                  <a:pt x="83127" y="2440380"/>
                  <a:pt x="166255" y="2351315"/>
                  <a:pt x="190006" y="2149434"/>
                </a:cubicBezTo>
                <a:cubicBezTo>
                  <a:pt x="213757" y="1947553"/>
                  <a:pt x="158338" y="1539834"/>
                  <a:pt x="142504" y="1318161"/>
                </a:cubicBezTo>
                <a:cubicBezTo>
                  <a:pt x="126670" y="1096488"/>
                  <a:pt x="-5937" y="977736"/>
                  <a:pt x="95003" y="819398"/>
                </a:cubicBezTo>
                <a:cubicBezTo>
                  <a:pt x="195943" y="661060"/>
                  <a:pt x="603663" y="504701"/>
                  <a:pt x="748146" y="368135"/>
                </a:cubicBezTo>
                <a:cubicBezTo>
                  <a:pt x="892629" y="231569"/>
                  <a:pt x="843149" y="17813"/>
                  <a:pt x="961902" y="0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64323" y="2272859"/>
            <a:ext cx="976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Postdoc </a:t>
            </a:r>
          </a:p>
          <a:p>
            <a:pPr algn="ctr"/>
            <a:r>
              <a:rPr lang="en-US" dirty="0"/>
              <a:t>leaves</a:t>
            </a:r>
          </a:p>
        </p:txBody>
      </p:sp>
      <p:sp>
        <p:nvSpPr>
          <p:cNvPr id="3" name="Triangle 2"/>
          <p:cNvSpPr/>
          <p:nvPr/>
        </p:nvSpPr>
        <p:spPr>
          <a:xfrm>
            <a:off x="2842165" y="4589741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/>
          <p:cNvSpPr/>
          <p:nvPr/>
        </p:nvSpPr>
        <p:spPr>
          <a:xfrm>
            <a:off x="4294626" y="4132425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>
            <a:off x="6091934" y="3664591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>
            <a:off x="8669086" y="3028212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073275" y="2789109"/>
            <a:ext cx="8125650" cy="2154485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riangle 15"/>
          <p:cNvSpPr/>
          <p:nvPr/>
        </p:nvSpPr>
        <p:spPr>
          <a:xfrm>
            <a:off x="4782170" y="4012331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urved Down Arrow 20"/>
          <p:cNvSpPr/>
          <p:nvPr/>
        </p:nvSpPr>
        <p:spPr>
          <a:xfrm rot="20859055">
            <a:off x="2630343" y="3461910"/>
            <a:ext cx="1840766" cy="731520"/>
          </a:xfrm>
          <a:prstGeom prst="curvedDownArrow">
            <a:avLst/>
          </a:prstGeom>
          <a:solidFill>
            <a:srgbClr val="C00000"/>
          </a:solidFill>
          <a:ln w="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483910" y="2555495"/>
            <a:ext cx="518714" cy="13237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2554BA8A-8C91-6E46-9A30-CC729217B03F}"/>
              </a:ext>
            </a:extLst>
          </p:cNvPr>
          <p:cNvSpPr/>
          <p:nvPr/>
        </p:nvSpPr>
        <p:spPr>
          <a:xfrm>
            <a:off x="2886894" y="2001087"/>
            <a:ext cx="1558727" cy="1558543"/>
          </a:xfrm>
          <a:custGeom>
            <a:avLst/>
            <a:gdLst>
              <a:gd name="connsiteX0" fmla="*/ 1558727 w 1558727"/>
              <a:gd name="connsiteY0" fmla="*/ 1558543 h 1558543"/>
              <a:gd name="connsiteX1" fmla="*/ 1324551 w 1558727"/>
              <a:gd name="connsiteY1" fmla="*/ 889470 h 1558543"/>
              <a:gd name="connsiteX2" fmla="*/ 1090375 w 1558727"/>
              <a:gd name="connsiteY2" fmla="*/ 889470 h 1558543"/>
              <a:gd name="connsiteX3" fmla="*/ 867351 w 1558727"/>
              <a:gd name="connsiteY3" fmla="*/ 1123645 h 1558543"/>
              <a:gd name="connsiteX4" fmla="*/ 833897 w 1558727"/>
              <a:gd name="connsiteY4" fmla="*/ 488026 h 1558543"/>
              <a:gd name="connsiteX5" fmla="*/ 811595 w 1558727"/>
              <a:gd name="connsiteY5" fmla="*/ 421118 h 1558543"/>
              <a:gd name="connsiteX6" fmla="*/ 53312 w 1558727"/>
              <a:gd name="connsiteY6" fmla="*/ 19675 h 1558543"/>
              <a:gd name="connsiteX7" fmla="*/ 86766 w 1558727"/>
              <a:gd name="connsiteY7" fmla="*/ 1123645 h 1558543"/>
              <a:gd name="connsiteX8" fmla="*/ 276336 w 1558727"/>
              <a:gd name="connsiteY8" fmla="*/ 1134797 h 155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8727" h="1558543">
                <a:moveTo>
                  <a:pt x="1558727" y="1558543"/>
                </a:moveTo>
                <a:cubicBezTo>
                  <a:pt x="1480668" y="1279762"/>
                  <a:pt x="1402610" y="1000982"/>
                  <a:pt x="1324551" y="889470"/>
                </a:cubicBezTo>
                <a:cubicBezTo>
                  <a:pt x="1246492" y="777958"/>
                  <a:pt x="1166575" y="850441"/>
                  <a:pt x="1090375" y="889470"/>
                </a:cubicBezTo>
                <a:cubicBezTo>
                  <a:pt x="1014175" y="928499"/>
                  <a:pt x="910097" y="1190552"/>
                  <a:pt x="867351" y="1123645"/>
                </a:cubicBezTo>
                <a:cubicBezTo>
                  <a:pt x="824605" y="1056738"/>
                  <a:pt x="843190" y="605114"/>
                  <a:pt x="833897" y="488026"/>
                </a:cubicBezTo>
                <a:cubicBezTo>
                  <a:pt x="824604" y="370938"/>
                  <a:pt x="941692" y="499176"/>
                  <a:pt x="811595" y="421118"/>
                </a:cubicBezTo>
                <a:cubicBezTo>
                  <a:pt x="681498" y="343060"/>
                  <a:pt x="174117" y="-97413"/>
                  <a:pt x="53312" y="19675"/>
                </a:cubicBezTo>
                <a:cubicBezTo>
                  <a:pt x="-67493" y="136763"/>
                  <a:pt x="49595" y="937791"/>
                  <a:pt x="86766" y="1123645"/>
                </a:cubicBezTo>
                <a:cubicBezTo>
                  <a:pt x="123937" y="1309499"/>
                  <a:pt x="200136" y="1222148"/>
                  <a:pt x="276336" y="1134797"/>
                </a:cubicBezTo>
              </a:path>
            </a:pathLst>
          </a:cu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43CB53E-5E1C-4740-91D3-BAFBA17B993F}"/>
              </a:ext>
            </a:extLst>
          </p:cNvPr>
          <p:cNvSpPr txBox="1">
            <a:spLocks/>
          </p:cNvSpPr>
          <p:nvPr/>
        </p:nvSpPr>
        <p:spPr>
          <a:xfrm>
            <a:off x="281354" y="890814"/>
            <a:ext cx="11549575" cy="13369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br>
              <a:rPr lang="en-US" sz="3200" kern="0" dirty="0">
                <a:solidFill>
                  <a:srgbClr val="0070C0"/>
                </a:solidFill>
                <a:latin typeface="+mj-lt"/>
              </a:rPr>
            </a:br>
            <a:br>
              <a:rPr lang="en-US" sz="3200" kern="0" dirty="0">
                <a:solidFill>
                  <a:srgbClr val="0070C0"/>
                </a:solidFill>
                <a:latin typeface="+mj-lt"/>
              </a:rPr>
            </a:br>
            <a:endParaRPr lang="en-US" sz="3200" kern="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4D25874-6A4D-294C-99DB-3C840122A1DA}"/>
              </a:ext>
            </a:extLst>
          </p:cNvPr>
          <p:cNvSpPr txBox="1"/>
          <p:nvPr/>
        </p:nvSpPr>
        <p:spPr>
          <a:xfrm>
            <a:off x="2685559" y="2818958"/>
            <a:ext cx="6682855" cy="2062103"/>
          </a:xfrm>
          <a:prstGeom prst="rect">
            <a:avLst/>
          </a:prstGeom>
          <a:solidFill>
            <a:schemeClr val="bg1"/>
          </a:solidFill>
          <a:ln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Despite this concern, when convinced, </a:t>
            </a:r>
          </a:p>
          <a:p>
            <a:pPr algn="ctr"/>
            <a:r>
              <a:rPr lang="en-US" sz="3200" dirty="0">
                <a:solidFill>
                  <a:schemeClr val="accent1"/>
                </a:solidFill>
              </a:rPr>
              <a:t>Industry REALLY wants to </a:t>
            </a:r>
          </a:p>
          <a:p>
            <a:pPr algn="ctr"/>
            <a:r>
              <a:rPr lang="en-US" sz="3200" dirty="0">
                <a:solidFill>
                  <a:schemeClr val="accent1"/>
                </a:solidFill>
              </a:rPr>
              <a:t>work with the original inventors</a:t>
            </a:r>
          </a:p>
          <a:p>
            <a:pPr algn="ctr"/>
            <a:endParaRPr lang="en-US" sz="3200" dirty="0">
              <a:solidFill>
                <a:schemeClr val="accent1"/>
              </a:solidFill>
            </a:endParaRP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CC27C0D1-0599-244E-B2F3-48B3FE019CF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  <p:sp>
        <p:nvSpPr>
          <p:cNvPr id="24" name="Title 1">
            <a:extLst>
              <a:ext uri="{FF2B5EF4-FFF2-40B4-BE49-F238E27FC236}">
                <a16:creationId xmlns:a16="http://schemas.microsoft.com/office/drawing/2014/main" id="{976BEDDD-B064-CF45-B5F0-B89F2866262E}"/>
              </a:ext>
            </a:extLst>
          </p:cNvPr>
          <p:cNvSpPr txBox="1">
            <a:spLocks/>
          </p:cNvSpPr>
          <p:nvPr/>
        </p:nvSpPr>
        <p:spPr>
          <a:xfrm>
            <a:off x="433754" y="1043214"/>
            <a:ext cx="11549575" cy="13369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en-US" sz="3200" kern="0" dirty="0">
                <a:solidFill>
                  <a:srgbClr val="0070C0"/>
                </a:solidFill>
                <a:latin typeface="+mj-lt"/>
              </a:rPr>
              <a:t>One Challenge in Gaining Trial-Support from Australian Research: Industry’s Perspective on the typical academic research program versus “the story”</a:t>
            </a:r>
            <a:br>
              <a:rPr lang="en-US" sz="3200" kern="0" dirty="0">
                <a:solidFill>
                  <a:srgbClr val="0070C0"/>
                </a:solidFill>
                <a:latin typeface="+mj-lt"/>
              </a:rPr>
            </a:br>
            <a:br>
              <a:rPr lang="en-US" sz="3200" kern="0" dirty="0">
                <a:solidFill>
                  <a:srgbClr val="0070C0"/>
                </a:solidFill>
                <a:latin typeface="+mj-lt"/>
              </a:rPr>
            </a:br>
            <a:endParaRPr lang="en-US" sz="3200" kern="0" dirty="0">
              <a:solidFill>
                <a:srgbClr val="0070C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533113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74557-AD03-DF4D-B08B-E0053BA305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0943" y="164403"/>
            <a:ext cx="1080516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A Perspective From Within USA Companies</a:t>
            </a: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Some Practical Tips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41F252-8E7F-094D-8D24-D8A9B89E24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77173" y="1885968"/>
            <a:ext cx="10515600" cy="4351338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Use the local Australian office – their incentives are aligned with yours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Leverage international contacts if you can</a:t>
            </a:r>
          </a:p>
          <a:p>
            <a:r>
              <a:rPr lang="en-US" dirty="0">
                <a:solidFill>
                  <a:schemeClr val="accent1"/>
                </a:solidFill>
              </a:rPr>
              <a:t>Focus on the company’s needs</a:t>
            </a:r>
          </a:p>
          <a:p>
            <a:r>
              <a:rPr lang="en-US" dirty="0">
                <a:solidFill>
                  <a:schemeClr val="accent1"/>
                </a:solidFill>
              </a:rPr>
              <a:t>The competition is INTERNATIONAL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Always easier to deal with someone in the same country/time-zone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Demonstrate that you understand quality and urgency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“Sell” your unfair competitive advantage</a:t>
            </a:r>
          </a:p>
          <a:p>
            <a:pPr lvl="2"/>
            <a:r>
              <a:rPr lang="en-US" dirty="0">
                <a:solidFill>
                  <a:schemeClr val="accent1"/>
                </a:solidFill>
              </a:rPr>
              <a:t>Added value 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Deliver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Don’t over-sell your research</a:t>
            </a:r>
          </a:p>
          <a:p>
            <a:endParaRPr lang="en-US" dirty="0">
              <a:solidFill>
                <a:schemeClr val="accent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F703EE1-106A-4846-9722-037FC7747C9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7359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8F4357-E316-444A-8185-EEB22F6099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Challenges and Opportunities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A5400E1-9045-9C4C-A85C-6EC85A93A188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44312-6DB3-D24C-84A8-70A97B1C41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9175" y="1550011"/>
            <a:ext cx="10733650" cy="4351338"/>
          </a:xfrm>
        </p:spPr>
        <p:txBody>
          <a:bodyPr/>
          <a:lstStyle/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1. Australia has a great reputation for basic research &amp; clinical research</a:t>
            </a:r>
          </a:p>
          <a:p>
            <a:pPr marL="457200" lvl="1" indent="0">
              <a:buNone/>
            </a:pPr>
            <a:r>
              <a:rPr lang="en-US" dirty="0">
                <a:solidFill>
                  <a:schemeClr val="accent1"/>
                </a:solidFill>
              </a:rPr>
              <a:t>	But all therapeutic areas are not equal – an opportunity to ‘up-skill’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2. Competition is International and its all about Scale: avoid parochialism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</a:t>
            </a:r>
            <a:r>
              <a:rPr lang="en-US" b="1" dirty="0">
                <a:solidFill>
                  <a:schemeClr val="accent1"/>
                </a:solidFill>
              </a:rPr>
              <a:t>Collaborate, Collaborate, Collaborate</a:t>
            </a: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3. We have much to be proud of BUT don’t “drink the Kool Aid”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- No Australian University in the world’s top 100-most Innovative Universities</a:t>
            </a:r>
          </a:p>
        </p:txBody>
      </p:sp>
    </p:spTree>
    <p:extLst>
      <p:ext uri="{BB962C8B-B14F-4D97-AF65-F5344CB8AC3E}">
        <p14:creationId xmlns:p14="http://schemas.microsoft.com/office/powerpoint/2010/main" val="30335552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95A532-0A55-164F-ABBA-A2FD6285EA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1015" y="253711"/>
            <a:ext cx="11648050" cy="1325563"/>
          </a:xfrm>
        </p:spPr>
        <p:txBody>
          <a:bodyPr>
            <a:normAutofit/>
          </a:bodyPr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Some Lessons To Pass On to Emerging Translational Researchers  (but that can be hard to learn)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6F198F3-DB96-734A-90EE-B1791FC286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5568B0-292B-43F0-BE9C-7368DE253F1D}" type="slidenum">
              <a:rPr lang="en-US" smtClean="0"/>
              <a:t>13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74370292-CC5B-B342-BD84-72E7A54B47F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024D1F-F894-A14E-8C56-C7C312562B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7417" y="1859503"/>
            <a:ext cx="11341648" cy="3936389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accent1"/>
                </a:solidFill>
              </a:rPr>
              <a:t>Dilution is a sign of success!</a:t>
            </a:r>
          </a:p>
          <a:p>
            <a:r>
              <a:rPr lang="en-US" sz="3500" dirty="0">
                <a:solidFill>
                  <a:schemeClr val="accent1"/>
                </a:solidFill>
              </a:rPr>
              <a:t>Understand who owns the IP 		</a:t>
            </a:r>
            <a:r>
              <a:rPr lang="en-US" sz="2000" dirty="0">
                <a:solidFill>
                  <a:schemeClr val="accent1"/>
                </a:solidFill>
              </a:rPr>
              <a:t>(A: it’s not the researcher)</a:t>
            </a:r>
          </a:p>
          <a:p>
            <a:r>
              <a:rPr lang="en-US" sz="3500" dirty="0">
                <a:solidFill>
                  <a:schemeClr val="accent1"/>
                </a:solidFill>
              </a:rPr>
              <a:t>Understand what YOUR IP is worth 	</a:t>
            </a:r>
            <a:r>
              <a:rPr lang="en-US" sz="2000" dirty="0">
                <a:solidFill>
                  <a:schemeClr val="accent1"/>
                </a:solidFill>
              </a:rPr>
              <a:t>(A: its about composition of matter)</a:t>
            </a:r>
          </a:p>
          <a:p>
            <a:r>
              <a:rPr lang="en-US" sz="3500" dirty="0">
                <a:solidFill>
                  <a:schemeClr val="accent1"/>
                </a:solidFill>
              </a:rPr>
              <a:t>Understand who is going to pay 		</a:t>
            </a:r>
            <a:r>
              <a:rPr lang="en-US" sz="2000" dirty="0">
                <a:solidFill>
                  <a:schemeClr val="accent1"/>
                </a:solidFill>
              </a:rPr>
              <a:t>(A: drug repurposing is out)</a:t>
            </a:r>
          </a:p>
          <a:p>
            <a:r>
              <a:rPr lang="en-US" sz="3500" dirty="0">
                <a:solidFill>
                  <a:schemeClr val="accent1"/>
                </a:solidFill>
              </a:rPr>
              <a:t>Should YOU create a company? 		</a:t>
            </a:r>
            <a:r>
              <a:rPr lang="en-US" sz="2000" dirty="0">
                <a:solidFill>
                  <a:schemeClr val="accent1"/>
                </a:solidFill>
              </a:rPr>
              <a:t>(A: almost certainly not)</a:t>
            </a:r>
          </a:p>
          <a:p>
            <a:pPr lvl="1"/>
            <a:r>
              <a:rPr lang="en-US" sz="2800" dirty="0">
                <a:solidFill>
                  <a:schemeClr val="accent1"/>
                </a:solidFill>
              </a:rPr>
              <a:t>And if you do, should YOU be CEO? 		</a:t>
            </a:r>
            <a:r>
              <a:rPr lang="en-US" sz="2000" dirty="0">
                <a:solidFill>
                  <a:schemeClr val="accent1"/>
                </a:solidFill>
              </a:rPr>
              <a:t>(A: NO!)</a:t>
            </a:r>
          </a:p>
          <a:p>
            <a:pPr marL="0" indent="0" algn="ctr">
              <a:buNone/>
            </a:pPr>
            <a:endParaRPr lang="en-US" sz="4000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566494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523F77-CE4B-9A4C-B646-42F3ED7ACE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709738"/>
            <a:ext cx="12084148" cy="2852737"/>
          </a:xfrm>
        </p:spPr>
        <p:txBody>
          <a:bodyPr/>
          <a:lstStyle/>
          <a:p>
            <a:r>
              <a:rPr lang="en-US" sz="2400" b="1" dirty="0">
                <a:solidFill>
                  <a:schemeClr val="accent1"/>
                </a:solidFill>
              </a:rPr>
              <a:t>My Message:</a:t>
            </a:r>
            <a:br>
              <a:rPr lang="en-US" b="1">
                <a:solidFill>
                  <a:schemeClr val="accent1"/>
                </a:solidFill>
              </a:rPr>
            </a:br>
            <a:r>
              <a:rPr lang="en-US" b="1">
                <a:solidFill>
                  <a:schemeClr val="accent1"/>
                </a:solidFill>
              </a:rPr>
              <a:t>   Collaborate</a:t>
            </a:r>
            <a:r>
              <a:rPr lang="en-US" b="1" dirty="0">
                <a:solidFill>
                  <a:schemeClr val="accent1"/>
                </a:solidFill>
              </a:rPr>
              <a:t>, Collaborate, Collaborate</a:t>
            </a:r>
            <a:br>
              <a:rPr lang="en-US" b="1" dirty="0">
                <a:solidFill>
                  <a:schemeClr val="accent1"/>
                </a:solidFill>
              </a:rPr>
            </a:b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C0F5E14-2084-7641-B1EA-000658B8BD9F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13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C27-FE64-7A41-B38D-84E7086D1DC6}" type="slidenum">
              <a:rPr lang="en-US" smtClean="0"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2135923" y="172600"/>
            <a:ext cx="7886700" cy="994172"/>
          </a:xfrm>
        </p:spPr>
        <p:txBody>
          <a:bodyPr>
            <a:noAutofit/>
          </a:bodyPr>
          <a:lstStyle/>
          <a:p>
            <a:pPr algn="ctr"/>
            <a:r>
              <a:rPr lang="en-US" sz="3000" b="1" dirty="0">
                <a:solidFill>
                  <a:schemeClr val="accent1"/>
                </a:solidFill>
                <a:latin typeface="+mn-lt"/>
              </a:rPr>
              <a:t>Disclosure </a:t>
            </a:r>
            <a:r>
              <a:rPr lang="en-US" sz="3000" b="1" dirty="0">
                <a:solidFill>
                  <a:srgbClr val="0070C0"/>
                </a:solidFill>
                <a:latin typeface="+mn-lt"/>
              </a:rPr>
              <a:t>Information</a:t>
            </a:r>
            <a:br>
              <a:rPr lang="en-US" sz="3000" b="1" dirty="0">
                <a:solidFill>
                  <a:schemeClr val="accent1"/>
                </a:solidFill>
                <a:latin typeface="+mn-lt"/>
              </a:rPr>
            </a:br>
            <a:r>
              <a:rPr lang="en-US" sz="2000" dirty="0">
                <a:solidFill>
                  <a:schemeClr val="accent1"/>
                </a:solidFill>
                <a:latin typeface="+mn-lt"/>
              </a:rPr>
              <a:t>C. Glenn Begley  CEO, BioCurate Pty Ltd</a:t>
            </a:r>
            <a:br>
              <a:rPr lang="en-US" sz="2000" b="1" dirty="0">
                <a:solidFill>
                  <a:schemeClr val="accent1"/>
                </a:solidFill>
                <a:latin typeface="+mn-lt"/>
              </a:rPr>
            </a:br>
            <a:br>
              <a:rPr lang="en-US" sz="2400" b="1" dirty="0">
                <a:solidFill>
                  <a:schemeClr val="accent1"/>
                </a:solidFill>
                <a:latin typeface="+mn-lt"/>
              </a:rPr>
            </a:br>
            <a:endParaRPr lang="en-US" sz="24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514535" y="6341960"/>
            <a:ext cx="6654018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accent1"/>
                </a:solidFill>
              </a:rPr>
              <a:t>*</a:t>
            </a:r>
            <a:r>
              <a:rPr lang="en-US" sz="1200" dirty="0">
                <a:solidFill>
                  <a:schemeClr val="accent1"/>
                </a:solidFill>
              </a:rPr>
              <a:t>Begley &amp; Ellis. Nature (2012) 483: 531 		</a:t>
            </a:r>
            <a:r>
              <a:rPr lang="fr-FR" sz="1200" dirty="0" err="1">
                <a:solidFill>
                  <a:schemeClr val="accent1"/>
                </a:solidFill>
              </a:rPr>
              <a:t>Begley</a:t>
            </a:r>
            <a:r>
              <a:rPr lang="fr-FR" sz="1200" dirty="0">
                <a:solidFill>
                  <a:schemeClr val="accent1"/>
                </a:solidFill>
              </a:rPr>
              <a:t>. Nature (2013) 497; 433</a:t>
            </a:r>
          </a:p>
          <a:p>
            <a:r>
              <a:rPr lang="en-US" sz="1200" dirty="0">
                <a:solidFill>
                  <a:schemeClr val="accent1"/>
                </a:solidFill>
              </a:rPr>
              <a:t>   Begley, </a:t>
            </a:r>
            <a:r>
              <a:rPr lang="en-US" sz="1200" dirty="0" err="1">
                <a:solidFill>
                  <a:schemeClr val="accent1"/>
                </a:solidFill>
              </a:rPr>
              <a:t>Dirnagl</a:t>
            </a:r>
            <a:r>
              <a:rPr lang="en-US" sz="1200" dirty="0">
                <a:solidFill>
                  <a:schemeClr val="accent1"/>
                </a:solidFill>
              </a:rPr>
              <a:t>, Buchan. Nature (2015) 525; 25-27 	Begley &amp; Ioannidis. Circ. Res: (2015)116; 116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98B0554-8EA8-0C43-BB02-52EFE5E93CB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379141" y="890324"/>
            <a:ext cx="11789412" cy="62170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solidFill>
                  <a:srgbClr val="0070C0"/>
                </a:solidFill>
              </a:rPr>
              <a:t>Consultant &amp; SAB member for biopharma companies, academic institutions</a:t>
            </a:r>
          </a:p>
          <a:p>
            <a:r>
              <a:rPr lang="en-US" sz="2400" dirty="0">
                <a:solidFill>
                  <a:srgbClr val="0070C0"/>
                </a:solidFill>
              </a:rPr>
              <a:t>CSO:  2016 -2017 </a:t>
            </a:r>
            <a:r>
              <a:rPr lang="en-US" sz="2400" dirty="0" err="1">
                <a:solidFill>
                  <a:srgbClr val="0070C0"/>
                </a:solidFill>
              </a:rPr>
              <a:t>Akriveia</a:t>
            </a:r>
            <a:r>
              <a:rPr lang="en-US" sz="2400" dirty="0">
                <a:solidFill>
                  <a:srgbClr val="0070C0"/>
                </a:solidFill>
              </a:rPr>
              <a:t> Therapeutics, Thousand Oaks, CA	        </a:t>
            </a:r>
            <a:br>
              <a:rPr lang="en-US" sz="2400" dirty="0">
                <a:solidFill>
                  <a:srgbClr val="0070C0"/>
                </a:solidFill>
              </a:rPr>
            </a:br>
            <a:r>
              <a:rPr lang="en-US" sz="2400" dirty="0">
                <a:solidFill>
                  <a:srgbClr val="0070C0"/>
                </a:solidFill>
              </a:rPr>
              <a:t>          2012- 2016 </a:t>
            </a:r>
            <a:r>
              <a:rPr lang="en-US" sz="2400" dirty="0" err="1">
                <a:solidFill>
                  <a:srgbClr val="0070C0"/>
                </a:solidFill>
              </a:rPr>
              <a:t>TetraLogic</a:t>
            </a:r>
            <a:r>
              <a:rPr lang="en-US" sz="2400" dirty="0">
                <a:solidFill>
                  <a:srgbClr val="0070C0"/>
                </a:solidFill>
              </a:rPr>
              <a:t> Pharmaceuticals, Malvern, PA</a:t>
            </a:r>
            <a:endParaRPr lang="en-US" sz="2400" b="1" dirty="0">
              <a:solidFill>
                <a:srgbClr val="0070C0"/>
              </a:solidFill>
            </a:endParaRP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Consultant:  2012-2017 for 30 start-up biotech, pharma companies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r>
              <a:rPr lang="en-US" sz="2400" dirty="0">
                <a:solidFill>
                  <a:srgbClr val="0070C0"/>
                </a:solidFill>
              </a:rPr>
              <a:t>VP and Global Head, Hem/</a:t>
            </a:r>
            <a:r>
              <a:rPr lang="en-US" sz="2400" dirty="0" err="1">
                <a:solidFill>
                  <a:srgbClr val="0070C0"/>
                </a:solidFill>
              </a:rPr>
              <a:t>Onc</a:t>
            </a:r>
            <a:r>
              <a:rPr lang="en-US" sz="2400" dirty="0">
                <a:solidFill>
                  <a:srgbClr val="0070C0"/>
                </a:solidFill>
              </a:rPr>
              <a:t> Research, Amgen, Thousand Oaks, CA: 2002- 2012</a:t>
            </a:r>
          </a:p>
          <a:p>
            <a:pPr algn="ctr"/>
            <a:r>
              <a:rPr lang="en-US" dirty="0">
                <a:solidFill>
                  <a:srgbClr val="0070C0"/>
                </a:solidFill>
              </a:rPr>
              <a:t>Issue of scientific reproducibility highlighted*</a:t>
            </a:r>
          </a:p>
          <a:p>
            <a:endParaRPr lang="en-US" sz="2400" dirty="0">
              <a:solidFill>
                <a:srgbClr val="0070C0"/>
              </a:solidFill>
            </a:endParaRPr>
          </a:p>
          <a:p>
            <a:r>
              <a:rPr lang="en-US" sz="2400" b="1" dirty="0">
                <a:solidFill>
                  <a:srgbClr val="0070C0"/>
                </a:solidFill>
              </a:rPr>
              <a:t>Opportunity to direct numerous research programs to Australia (but was never guaranteed)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				</a:t>
            </a:r>
            <a:r>
              <a:rPr lang="en-US" sz="2400" dirty="0">
                <a:solidFill>
                  <a:srgbClr val="0070C0"/>
                </a:solidFill>
              </a:rPr>
              <a:t>- always had to ‘make the case’</a:t>
            </a:r>
          </a:p>
          <a:p>
            <a:endParaRPr lang="en-US" sz="2400" b="1" dirty="0">
              <a:solidFill>
                <a:srgbClr val="0070C0"/>
              </a:solidFill>
            </a:endParaRP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&gt;20 years:  Australian physician-scientist &amp; department head</a:t>
            </a:r>
          </a:p>
          <a:p>
            <a:pPr algn="ctr"/>
            <a:r>
              <a:rPr lang="en-US" sz="2000" b="1" dirty="0">
                <a:solidFill>
                  <a:srgbClr val="0070C0"/>
                </a:solidFill>
              </a:rPr>
              <a:t>Several First-in-Human clinical trials (G-CSF, SCF, Thrombopoietin)</a:t>
            </a:r>
          </a:p>
          <a:p>
            <a:pPr algn="ctr"/>
            <a:r>
              <a:rPr lang="en-US" sz="2400" dirty="0">
                <a:solidFill>
                  <a:srgbClr val="0070C0"/>
                </a:solidFill>
              </a:rPr>
              <a:t>I will not discuss off-label use and/or investigational use of drugs</a:t>
            </a:r>
          </a:p>
          <a:p>
            <a:pPr algn="ctr"/>
            <a:endParaRPr lang="en-US" sz="2400" dirty="0">
              <a:solidFill>
                <a:srgbClr val="0070C0"/>
              </a:solidFill>
            </a:endParaRPr>
          </a:p>
          <a:p>
            <a:pPr algn="ctr"/>
            <a:endParaRPr lang="en-US" sz="24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72354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379022-E9BA-4806-B011-B9A89E46E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0585" y="1555487"/>
            <a:ext cx="10794381" cy="5581913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AU" sz="4000" dirty="0">
                <a:solidFill>
                  <a:srgbClr val="0070C0"/>
                </a:solidFill>
                <a:latin typeface="+mj-lt"/>
              </a:rPr>
              <a:t>Turning Discoveries into Therapeutics</a:t>
            </a:r>
          </a:p>
          <a:p>
            <a:r>
              <a:rPr lang="en-AU" sz="2400" dirty="0">
                <a:solidFill>
                  <a:srgbClr val="0070C0"/>
                </a:solidFill>
              </a:rPr>
              <a:t>A collaborative venture focused on research translation to achieve </a:t>
            </a:r>
            <a:r>
              <a:rPr lang="en-AU" sz="2400" u="sng" dirty="0">
                <a:solidFill>
                  <a:srgbClr val="0070C0"/>
                </a:solidFill>
              </a:rPr>
              <a:t>scale and impact</a:t>
            </a:r>
          </a:p>
          <a:p>
            <a:r>
              <a:rPr lang="en-AU" sz="2400" dirty="0">
                <a:solidFill>
                  <a:srgbClr val="0070C0"/>
                </a:solidFill>
              </a:rPr>
              <a:t>Created (2016) by Monash and Melbourne Universities </a:t>
            </a:r>
          </a:p>
          <a:p>
            <a:pPr lvl="1"/>
            <a:r>
              <a:rPr lang="en-AU" sz="2000" dirty="0">
                <a:solidFill>
                  <a:srgbClr val="0070C0"/>
                </a:solidFill>
              </a:rPr>
              <a:t>Combined University research strengths are world class:</a:t>
            </a:r>
            <a:endParaRPr lang="en-US" sz="2000" dirty="0">
              <a:solidFill>
                <a:srgbClr val="0070C0"/>
              </a:solidFill>
            </a:endParaRPr>
          </a:p>
          <a:p>
            <a:pPr marL="914400" lvl="4"/>
            <a:r>
              <a:rPr lang="en-AU" sz="2000" dirty="0">
                <a:solidFill>
                  <a:srgbClr val="0070C0"/>
                </a:solidFill>
              </a:rPr>
              <a:t>Top 10: pharmacology, metabolism, immunology, paediatrics, neuroscience, cardiology. </a:t>
            </a:r>
            <a:endParaRPr lang="en-US" sz="2000" dirty="0">
              <a:solidFill>
                <a:srgbClr val="0070C0"/>
              </a:solidFill>
            </a:endParaRPr>
          </a:p>
          <a:p>
            <a:pPr marL="914400" lvl="4"/>
            <a:r>
              <a:rPr lang="en-AU" sz="2000" dirty="0">
                <a:solidFill>
                  <a:srgbClr val="0070C0"/>
                </a:solidFill>
              </a:rPr>
              <a:t>Approx. $1B p.a. in medical research funding </a:t>
            </a:r>
            <a:endParaRPr lang="en-US" sz="2000" dirty="0">
              <a:solidFill>
                <a:srgbClr val="0070C0"/>
              </a:solidFill>
            </a:endParaRPr>
          </a:p>
          <a:p>
            <a:pPr lvl="0"/>
            <a:r>
              <a:rPr lang="en-US" sz="2400" dirty="0">
                <a:solidFill>
                  <a:srgbClr val="0070C0"/>
                </a:solidFill>
              </a:rPr>
              <a:t>After one full-year of </a:t>
            </a:r>
            <a:r>
              <a:rPr lang="en-US" sz="2400" dirty="0" err="1">
                <a:solidFill>
                  <a:srgbClr val="0070C0"/>
                </a:solidFill>
              </a:rPr>
              <a:t>BioCurate’s</a:t>
            </a:r>
            <a:r>
              <a:rPr lang="en-US" sz="2400" dirty="0">
                <a:solidFill>
                  <a:srgbClr val="0070C0"/>
                </a:solidFill>
              </a:rPr>
              <a:t> operation: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&gt;100 projects reviewed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&gt;$1.5M committed to first tranche of project funding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Partnered with </a:t>
            </a:r>
            <a:r>
              <a:rPr lang="en-US" sz="2000" dirty="0" err="1">
                <a:solidFill>
                  <a:srgbClr val="0070C0"/>
                </a:solidFill>
              </a:rPr>
              <a:t>UniQuest</a:t>
            </a:r>
            <a:r>
              <a:rPr lang="en-US" sz="2000" dirty="0">
                <a:solidFill>
                  <a:srgbClr val="0070C0"/>
                </a:solidFill>
              </a:rPr>
              <a:t> to provide a national resource as part of the MRFF BTB Program</a:t>
            </a:r>
          </a:p>
          <a:p>
            <a:pPr lvl="1"/>
            <a:r>
              <a:rPr lang="en-US" sz="2000" dirty="0">
                <a:solidFill>
                  <a:srgbClr val="0070C0"/>
                </a:solidFill>
              </a:rPr>
              <a:t>First spin-out in partnership with IP Group</a:t>
            </a:r>
          </a:p>
          <a:p>
            <a:endParaRPr lang="en-US" sz="2400" dirty="0">
              <a:solidFill>
                <a:srgbClr val="0070C0"/>
              </a:solidFill>
            </a:endParaRPr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 flipV="1">
            <a:off x="2892814" y="655921"/>
            <a:ext cx="62681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squar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5" name="Picture_x0020_21" descr="cid:image001.png@01D2E45E.080DB320"/>
          <p:cNvPicPr>
            <a:picLocks noChangeAspect="1" noChangeArrowheads="1"/>
          </p:cNvPicPr>
          <p:nvPr/>
        </p:nvPicPr>
        <p:blipFill>
          <a:blip r:embed="rId2" r:link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089" y="5956614"/>
            <a:ext cx="1747142" cy="759539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7780522" y="5260957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sz="1350"/>
          </a:p>
        </p:txBody>
      </p:sp>
      <p:pic>
        <p:nvPicPr>
          <p:cNvPr id="1027" name="Picture_x0020_22" descr="cid:image002.png@01D2E45E.080DB320"/>
          <p:cNvPicPr>
            <a:picLocks noChangeAspect="1" noChangeArrowheads="1"/>
          </p:cNvPicPr>
          <p:nvPr/>
        </p:nvPicPr>
        <p:blipFill>
          <a:blip r:embed="rId4" r:link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00140" y="6003451"/>
            <a:ext cx="2094831" cy="665864"/>
          </a:xfrm>
          <a:prstGeom prst="rect">
            <a:avLst/>
          </a:prstGeom>
          <a:solidFill>
            <a:schemeClr val="bg1"/>
          </a:solidFill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04C27-FE64-7A41-B38D-84E7086D1DC6}" type="slidenum">
              <a:rPr lang="en-US" smtClean="0"/>
              <a:t>3</a:t>
            </a:fld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F10D0C1-F1BA-4AC2-A0C6-B5B03C79265B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54444" y="-243645"/>
            <a:ext cx="2544900" cy="17991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5091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A39C368B-5437-C841-AF1D-5661DF760443}"/>
              </a:ext>
            </a:extLst>
          </p:cNvPr>
          <p:cNvSpPr/>
          <p:nvPr/>
        </p:nvSpPr>
        <p:spPr>
          <a:xfrm>
            <a:off x="1181687" y="2152357"/>
            <a:ext cx="10114671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600" dirty="0">
                <a:solidFill>
                  <a:schemeClr val="accent1"/>
                </a:solidFill>
              </a:rPr>
              <a:t>Our predecessors have ensured Australia has a </a:t>
            </a:r>
          </a:p>
          <a:p>
            <a:pPr algn="ctr"/>
            <a:r>
              <a:rPr lang="en-US" sz="3600" dirty="0">
                <a:solidFill>
                  <a:schemeClr val="accent1"/>
                </a:solidFill>
              </a:rPr>
              <a:t>well-deserved, hard-won, reputation for outstanding clinical research.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F1F60512-C215-2E42-8163-9E15AFC640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9375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668F29-20BA-E547-A6B8-660366D6CB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351" y="218186"/>
            <a:ext cx="10515600" cy="1325563"/>
          </a:xfrm>
        </p:spPr>
        <p:txBody>
          <a:bodyPr/>
          <a:lstStyle/>
          <a:p>
            <a:pPr algn="ctr"/>
            <a:r>
              <a:rPr lang="en-US" dirty="0">
                <a:solidFill>
                  <a:schemeClr val="accent1"/>
                </a:solidFill>
              </a:rPr>
              <a:t>What does Industry Need When Placing Innovative Clinical Trials?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0161519-28EF-9342-9A0B-8C7D0DD3CD6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82B059-1150-B84A-BC59-4352538D84B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55022" y="1675123"/>
            <a:ext cx="11521440" cy="4351338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/>
                </a:solidFill>
              </a:rPr>
              <a:t>Quality data</a:t>
            </a:r>
          </a:p>
          <a:p>
            <a:r>
              <a:rPr lang="en-US" dirty="0">
                <a:solidFill>
                  <a:schemeClr val="accent1"/>
                </a:solidFill>
              </a:rPr>
              <a:t>Timely patient accrual</a:t>
            </a:r>
          </a:p>
          <a:p>
            <a:r>
              <a:rPr lang="en-US" dirty="0">
                <a:solidFill>
                  <a:schemeClr val="accent1"/>
                </a:solidFill>
              </a:rPr>
              <a:t>Cost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r>
              <a:rPr lang="en-US" dirty="0">
                <a:solidFill>
                  <a:schemeClr val="accent1"/>
                </a:solidFill>
              </a:rPr>
              <a:t>Clearly know/describe your “unfair competitive advantage”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The added value – e.g. biomarkers; “research lab” support; inventors</a:t>
            </a:r>
          </a:p>
          <a:p>
            <a:pPr lvl="1"/>
            <a:r>
              <a:rPr lang="en-US" dirty="0">
                <a:solidFill>
                  <a:schemeClr val="accent1"/>
                </a:solidFill>
              </a:rPr>
              <a:t>Time-zone</a:t>
            </a:r>
          </a:p>
          <a:p>
            <a:pPr marL="0" indent="0" algn="ctr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If you approach them – think about their needs, not yours.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If they approach you – don’t over-promise.</a:t>
            </a:r>
          </a:p>
          <a:p>
            <a:pPr marL="0" indent="0" algn="ctr">
              <a:buNone/>
            </a:pPr>
            <a:r>
              <a:rPr lang="en-US" dirty="0">
                <a:solidFill>
                  <a:schemeClr val="accent1"/>
                </a:solidFill>
              </a:rPr>
              <a:t>Your success lays the groundwork for others.</a:t>
            </a:r>
          </a:p>
          <a:p>
            <a:endParaRPr lang="en-US" dirty="0">
              <a:solidFill>
                <a:schemeClr val="accent1"/>
              </a:solidFill>
            </a:endParaRPr>
          </a:p>
          <a:p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55472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059" y="473818"/>
            <a:ext cx="11965258" cy="1336956"/>
          </a:xfrm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accent1"/>
                </a:solidFill>
              </a:rPr>
              <a:t>Challenges to Attracting Translational Clinical Research within Australia: </a:t>
            </a:r>
            <a:br>
              <a:rPr lang="en-US" sz="3200" dirty="0">
                <a:solidFill>
                  <a:schemeClr val="accent1"/>
                </a:solidFill>
              </a:rPr>
            </a:br>
            <a:r>
              <a:rPr lang="en-US" sz="3200" dirty="0">
                <a:solidFill>
                  <a:schemeClr val="accent1"/>
                </a:solidFill>
                <a:cs typeface="Arial" panose="020B0604020202020204" pitchFamily="34" charset="0"/>
              </a:rPr>
              <a:t>Winning innovative trials from overseas is hard work</a:t>
            </a:r>
            <a:br>
              <a:rPr lang="en-US" sz="3200" dirty="0">
                <a:solidFill>
                  <a:schemeClr val="accent1"/>
                </a:solidFill>
                <a:cs typeface="Arial" panose="020B0604020202020204" pitchFamily="34" charset="0"/>
              </a:rPr>
            </a:br>
            <a:r>
              <a:rPr lang="en-US" sz="3200" dirty="0">
                <a:solidFill>
                  <a:schemeClr val="accent1"/>
                </a:solidFill>
              </a:rPr>
              <a:t>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1307" y="1683061"/>
            <a:ext cx="10620111" cy="4343400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Don’t assume past success ensure future success</a:t>
            </a:r>
          </a:p>
          <a:p>
            <a:pPr lvl="1"/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Expect to make the same arguments every time</a:t>
            </a:r>
          </a:p>
          <a:p>
            <a:pPr lvl="2"/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someone new is probably advocating on your behalf</a:t>
            </a:r>
          </a:p>
          <a:p>
            <a:pPr lvl="1"/>
            <a:endParaRPr lang="en-US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Generally, its NOT about the quality of the science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		                       the quality or training of physicians or scientists</a:t>
            </a:r>
          </a:p>
          <a:p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The issues:</a:t>
            </a:r>
          </a:p>
          <a:p>
            <a:pPr marL="67945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accent1"/>
                </a:solidFill>
                <a:cs typeface="Arial" panose="020B0604020202020204" pitchFamily="34" charset="0"/>
              </a:rPr>
              <a:t>Competition is international</a:t>
            </a:r>
          </a:p>
          <a:p>
            <a:pPr marL="67945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accent1"/>
                </a:solidFill>
                <a:cs typeface="Arial" panose="020B0604020202020204" pitchFamily="34" charset="0"/>
              </a:rPr>
              <a:t>Parochialism</a:t>
            </a:r>
          </a:p>
          <a:p>
            <a:pPr marL="67945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accent1"/>
                </a:solidFill>
                <a:cs typeface="Arial" panose="020B0604020202020204" pitchFamily="34" charset="0"/>
              </a:rPr>
              <a:t>Quality</a:t>
            </a:r>
          </a:p>
          <a:p>
            <a:pPr marL="67945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accent1"/>
                </a:solidFill>
                <a:cs typeface="Arial" panose="020B0604020202020204" pitchFamily="34" charset="0"/>
              </a:rPr>
              <a:t>Urgency</a:t>
            </a:r>
          </a:p>
          <a:p>
            <a:pPr marL="67945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accent1"/>
                </a:solidFill>
                <a:cs typeface="Arial" panose="020B0604020202020204" pitchFamily="34" charset="0"/>
              </a:rPr>
              <a:t>The tyranny of distance</a:t>
            </a:r>
          </a:p>
          <a:p>
            <a:pPr marL="679450" lvl="1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endParaRPr lang="en-AU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222250" indent="-342900"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en-AU" dirty="0">
                <a:solidFill>
                  <a:schemeClr val="accent1"/>
                </a:solidFill>
                <a:cs typeface="Arial" panose="020B0604020202020204" pitchFamily="34" charset="0"/>
              </a:rPr>
              <a:t>E</a:t>
            </a:r>
          </a:p>
          <a:p>
            <a:pPr marL="336550" lvl="1" indent="0">
              <a:spcBef>
                <a:spcPts val="0"/>
              </a:spcBef>
              <a:buNone/>
            </a:pPr>
            <a:endParaRPr lang="en-AU" dirty="0">
              <a:solidFill>
                <a:schemeClr val="accent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AU" dirty="0">
              <a:solidFill>
                <a:schemeClr val="accent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9D9B450-F915-7343-A689-064BA977DDA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4732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4DEB3D-D055-8443-A529-8FC3DEA559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2805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/>
                </a:solidFill>
              </a:rPr>
              <a:t>Understanding Industry’s Perspective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D4CA771C-A880-2844-85BE-AF2352486A4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D8C678-47A9-964C-B84A-5BF6AB077C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805" y="1038436"/>
            <a:ext cx="11140995" cy="565856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3500" dirty="0">
                <a:solidFill>
                  <a:schemeClr val="accent1"/>
                </a:solidFill>
              </a:rPr>
              <a:t>Priorities differ: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For Startups vs large companies: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the sole company asset vs just one of a large portfolio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cost and urgency assume greater importance 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IP &amp; publications may be more readily negotiable</a:t>
            </a:r>
          </a:p>
          <a:p>
            <a:pPr marL="0" indent="0">
              <a:buNone/>
            </a:pP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	For Company-sponsored vs investigator-initiated study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strategic vs opportunistic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phase 1/2/3 vs phase 4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establishing a future KOL vs pre-marketing</a:t>
            </a:r>
          </a:p>
          <a:p>
            <a:pPr marL="0" indent="0">
              <a:buNone/>
            </a:pPr>
            <a:br>
              <a:rPr lang="en-US" dirty="0">
                <a:solidFill>
                  <a:schemeClr val="accent1"/>
                </a:solidFill>
              </a:rPr>
            </a:br>
            <a:r>
              <a:rPr lang="en-US" dirty="0">
                <a:solidFill>
                  <a:schemeClr val="accent1"/>
                </a:solidFill>
              </a:rPr>
              <a:t>	For a drug</a:t>
            </a:r>
            <a:r>
              <a:rPr lang="en-US">
                <a:solidFill>
                  <a:schemeClr val="accent1"/>
                </a:solidFill>
              </a:rPr>
              <a:t>/study </a:t>
            </a:r>
            <a:r>
              <a:rPr lang="en-US" dirty="0">
                <a:solidFill>
                  <a:schemeClr val="accent1"/>
                </a:solidFill>
              </a:rPr>
              <a:t>from an Australian-discovery vs Company-research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</a:rPr>
              <a:t>		desire to keep inventors involved vs in-house research team</a:t>
            </a:r>
          </a:p>
          <a:p>
            <a:pPr marL="0" indent="0">
              <a:buNone/>
            </a:pPr>
            <a:r>
              <a:rPr lang="en-US" dirty="0">
                <a:solidFill>
                  <a:schemeClr val="accent1"/>
                </a:solidFill>
                <a:cs typeface="Arial" panose="020B0604020202020204" pitchFamily="34" charset="0"/>
              </a:rPr>
              <a:t>		know the limitations of the science: IP; Differentiation; Steps to the Clinic</a:t>
            </a:r>
          </a:p>
          <a:p>
            <a:pPr marL="0" indent="0">
              <a:buNone/>
            </a:pPr>
            <a:r>
              <a:rPr lang="en-US" sz="2800" dirty="0">
                <a:solidFill>
                  <a:schemeClr val="accent1"/>
                </a:solidFill>
                <a:cs typeface="Arial" panose="020B0604020202020204" pitchFamily="34" charset="0"/>
              </a:rPr>
              <a:t>		be careful if using CTN mechanism</a:t>
            </a:r>
          </a:p>
          <a:p>
            <a:pPr marL="0" indent="0">
              <a:buNone/>
            </a:pPr>
            <a:endParaRPr lang="en-US" dirty="0">
              <a:solidFill>
                <a:schemeClr val="accent1"/>
              </a:solidFill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71324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5959" y="607914"/>
            <a:ext cx="11549575" cy="1336956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>
                <a:solidFill>
                  <a:srgbClr val="0070C0"/>
                </a:solidFill>
                <a:latin typeface="+mj-lt"/>
              </a:rPr>
              <a:t>One Challenge in Gaining Trial-Support  from Australian Research: Industry’s Perspective on the typical academic research program</a:t>
            </a: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endParaRPr lang="en-US" sz="3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390899" y="2632359"/>
            <a:ext cx="6716914" cy="3229857"/>
          </a:xfrm>
          <a:custGeom>
            <a:avLst/>
            <a:gdLst>
              <a:gd name="connsiteX0" fmla="*/ 0 w 6716914"/>
              <a:gd name="connsiteY0" fmla="*/ 2850078 h 3229857"/>
              <a:gd name="connsiteX1" fmla="*/ 641267 w 6716914"/>
              <a:gd name="connsiteY1" fmla="*/ 2648197 h 3229857"/>
              <a:gd name="connsiteX2" fmla="*/ 605641 w 6716914"/>
              <a:gd name="connsiteY2" fmla="*/ 1959428 h 3229857"/>
              <a:gd name="connsiteX3" fmla="*/ 1448789 w 6716914"/>
              <a:gd name="connsiteY3" fmla="*/ 1828800 h 3229857"/>
              <a:gd name="connsiteX4" fmla="*/ 926275 w 6716914"/>
              <a:gd name="connsiteY4" fmla="*/ 3004457 h 3229857"/>
              <a:gd name="connsiteX5" fmla="*/ 2185059 w 6716914"/>
              <a:gd name="connsiteY5" fmla="*/ 3028207 h 3229857"/>
              <a:gd name="connsiteX6" fmla="*/ 2671948 w 6716914"/>
              <a:gd name="connsiteY6" fmla="*/ 890649 h 3229857"/>
              <a:gd name="connsiteX7" fmla="*/ 3800104 w 6716914"/>
              <a:gd name="connsiteY7" fmla="*/ 926275 h 3229857"/>
              <a:gd name="connsiteX8" fmla="*/ 3538846 w 6716914"/>
              <a:gd name="connsiteY8" fmla="*/ 2244436 h 3229857"/>
              <a:gd name="connsiteX9" fmla="*/ 2137558 w 6716914"/>
              <a:gd name="connsiteY9" fmla="*/ 1935678 h 3229857"/>
              <a:gd name="connsiteX10" fmla="*/ 2161309 w 6716914"/>
              <a:gd name="connsiteY10" fmla="*/ 760020 h 3229857"/>
              <a:gd name="connsiteX11" fmla="*/ 3111335 w 6716914"/>
              <a:gd name="connsiteY11" fmla="*/ 368135 h 3229857"/>
              <a:gd name="connsiteX12" fmla="*/ 3431969 w 6716914"/>
              <a:gd name="connsiteY12" fmla="*/ 1959428 h 3229857"/>
              <a:gd name="connsiteX13" fmla="*/ 6614556 w 6716914"/>
              <a:gd name="connsiteY13" fmla="*/ 1270659 h 3229857"/>
              <a:gd name="connsiteX14" fmla="*/ 6614556 w 6716914"/>
              <a:gd name="connsiteY14" fmla="*/ 1270659 h 3229857"/>
              <a:gd name="connsiteX15" fmla="*/ 6638306 w 6716914"/>
              <a:gd name="connsiteY15" fmla="*/ 665018 h 3229857"/>
              <a:gd name="connsiteX16" fmla="*/ 5486400 w 6716914"/>
              <a:gd name="connsiteY16" fmla="*/ 261257 h 3229857"/>
              <a:gd name="connsiteX17" fmla="*/ 5343896 w 6716914"/>
              <a:gd name="connsiteY17" fmla="*/ 35626 h 3229857"/>
              <a:gd name="connsiteX18" fmla="*/ 5367646 w 6716914"/>
              <a:gd name="connsiteY18" fmla="*/ 0 h 322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716914" h="3229857">
                <a:moveTo>
                  <a:pt x="0" y="2850078"/>
                </a:moveTo>
                <a:cubicBezTo>
                  <a:pt x="270163" y="2823358"/>
                  <a:pt x="540327" y="2796639"/>
                  <a:pt x="641267" y="2648197"/>
                </a:cubicBezTo>
                <a:cubicBezTo>
                  <a:pt x="742207" y="2499755"/>
                  <a:pt x="471054" y="2095994"/>
                  <a:pt x="605641" y="1959428"/>
                </a:cubicBezTo>
                <a:cubicBezTo>
                  <a:pt x="740228" y="1822862"/>
                  <a:pt x="1395350" y="1654629"/>
                  <a:pt x="1448789" y="1828800"/>
                </a:cubicBezTo>
                <a:cubicBezTo>
                  <a:pt x="1502228" y="2002971"/>
                  <a:pt x="803563" y="2804556"/>
                  <a:pt x="926275" y="3004457"/>
                </a:cubicBezTo>
                <a:cubicBezTo>
                  <a:pt x="1048987" y="3204358"/>
                  <a:pt x="1894114" y="3380508"/>
                  <a:pt x="2185059" y="3028207"/>
                </a:cubicBezTo>
                <a:cubicBezTo>
                  <a:pt x="2476004" y="2675906"/>
                  <a:pt x="2402774" y="1240971"/>
                  <a:pt x="2671948" y="890649"/>
                </a:cubicBezTo>
                <a:cubicBezTo>
                  <a:pt x="2941122" y="540327"/>
                  <a:pt x="3655621" y="700644"/>
                  <a:pt x="3800104" y="926275"/>
                </a:cubicBezTo>
                <a:cubicBezTo>
                  <a:pt x="3944587" y="1151906"/>
                  <a:pt x="3815937" y="2076202"/>
                  <a:pt x="3538846" y="2244436"/>
                </a:cubicBezTo>
                <a:cubicBezTo>
                  <a:pt x="3261755" y="2412670"/>
                  <a:pt x="2367148" y="2183081"/>
                  <a:pt x="2137558" y="1935678"/>
                </a:cubicBezTo>
                <a:cubicBezTo>
                  <a:pt x="1907969" y="1688275"/>
                  <a:pt x="1999013" y="1021277"/>
                  <a:pt x="2161309" y="760020"/>
                </a:cubicBezTo>
                <a:cubicBezTo>
                  <a:pt x="2323605" y="498763"/>
                  <a:pt x="2899558" y="168234"/>
                  <a:pt x="3111335" y="368135"/>
                </a:cubicBezTo>
                <a:cubicBezTo>
                  <a:pt x="3323112" y="568036"/>
                  <a:pt x="2848099" y="1809007"/>
                  <a:pt x="3431969" y="1959428"/>
                </a:cubicBezTo>
                <a:cubicBezTo>
                  <a:pt x="4015839" y="2109849"/>
                  <a:pt x="6614556" y="1270659"/>
                  <a:pt x="6614556" y="1270659"/>
                </a:cubicBezTo>
                <a:lnTo>
                  <a:pt x="6614556" y="1270659"/>
                </a:lnTo>
                <a:cubicBezTo>
                  <a:pt x="6618514" y="1169719"/>
                  <a:pt x="6826332" y="833252"/>
                  <a:pt x="6638306" y="665018"/>
                </a:cubicBezTo>
                <a:cubicBezTo>
                  <a:pt x="6450280" y="496784"/>
                  <a:pt x="5702135" y="366156"/>
                  <a:pt x="5486400" y="261257"/>
                </a:cubicBezTo>
                <a:cubicBezTo>
                  <a:pt x="5270665" y="156358"/>
                  <a:pt x="5363688" y="79169"/>
                  <a:pt x="5343896" y="35626"/>
                </a:cubicBezTo>
                <a:cubicBezTo>
                  <a:pt x="5324104" y="-7917"/>
                  <a:pt x="5367646" y="7917"/>
                  <a:pt x="5367646" y="0"/>
                </a:cubicBezTo>
              </a:path>
            </a:pathLst>
          </a:custGeom>
          <a:noFill/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007438" y="3903170"/>
            <a:ext cx="2586833" cy="2578671"/>
          </a:xfrm>
          <a:custGeom>
            <a:avLst/>
            <a:gdLst>
              <a:gd name="connsiteX0" fmla="*/ 1724887 w 2586833"/>
              <a:gd name="connsiteY0" fmla="*/ 82976 h 2578671"/>
              <a:gd name="connsiteX1" fmla="*/ 2294902 w 2586833"/>
              <a:gd name="connsiteY1" fmla="*/ 118602 h 2578671"/>
              <a:gd name="connsiteX2" fmla="*/ 1558632 w 2586833"/>
              <a:gd name="connsiteY2" fmla="*/ 1223007 h 2578671"/>
              <a:gd name="connsiteX3" fmla="*/ 38591 w 2586833"/>
              <a:gd name="connsiteY3" fmla="*/ 1484264 h 2578671"/>
              <a:gd name="connsiteX4" fmla="*/ 561105 w 2586833"/>
              <a:gd name="connsiteY4" fmla="*/ 2161158 h 2578671"/>
              <a:gd name="connsiteX5" fmla="*/ 1724887 w 2586833"/>
              <a:gd name="connsiteY5" fmla="*/ 1686145 h 2578671"/>
              <a:gd name="connsiteX6" fmla="*/ 2568035 w 2586833"/>
              <a:gd name="connsiteY6" fmla="*/ 2576794 h 2578671"/>
              <a:gd name="connsiteX7" fmla="*/ 2330528 w 2586833"/>
              <a:gd name="connsiteY7" fmla="*/ 1401137 h 25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6833" h="2578671">
                <a:moveTo>
                  <a:pt x="1724887" y="82976"/>
                </a:moveTo>
                <a:cubicBezTo>
                  <a:pt x="2023749" y="5786"/>
                  <a:pt x="2322611" y="-71403"/>
                  <a:pt x="2294902" y="118602"/>
                </a:cubicBezTo>
                <a:cubicBezTo>
                  <a:pt x="2267193" y="308607"/>
                  <a:pt x="1934684" y="995397"/>
                  <a:pt x="1558632" y="1223007"/>
                </a:cubicBezTo>
                <a:cubicBezTo>
                  <a:pt x="1182580" y="1450617"/>
                  <a:pt x="204846" y="1327905"/>
                  <a:pt x="38591" y="1484264"/>
                </a:cubicBezTo>
                <a:cubicBezTo>
                  <a:pt x="-127664" y="1640623"/>
                  <a:pt x="280056" y="2127511"/>
                  <a:pt x="561105" y="2161158"/>
                </a:cubicBezTo>
                <a:cubicBezTo>
                  <a:pt x="842154" y="2194805"/>
                  <a:pt x="1390399" y="1616872"/>
                  <a:pt x="1724887" y="1686145"/>
                </a:cubicBezTo>
                <a:cubicBezTo>
                  <a:pt x="2059375" y="1755418"/>
                  <a:pt x="2467095" y="2624295"/>
                  <a:pt x="2568035" y="2576794"/>
                </a:cubicBezTo>
                <a:cubicBezTo>
                  <a:pt x="2668975" y="2529293"/>
                  <a:pt x="2330528" y="1401137"/>
                  <a:pt x="2330528" y="1401137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337967" y="3760511"/>
            <a:ext cx="1413163" cy="1635464"/>
          </a:xfrm>
          <a:custGeom>
            <a:avLst/>
            <a:gdLst>
              <a:gd name="connsiteX0" fmla="*/ 0 w 1413163"/>
              <a:gd name="connsiteY0" fmla="*/ 1567543 h 1635464"/>
              <a:gd name="connsiteX1" fmla="*/ 166254 w 1413163"/>
              <a:gd name="connsiteY1" fmla="*/ 1199408 h 1635464"/>
              <a:gd name="connsiteX2" fmla="*/ 475013 w 1413163"/>
              <a:gd name="connsiteY2" fmla="*/ 1626920 h 1635464"/>
              <a:gd name="connsiteX3" fmla="*/ 878774 w 1413163"/>
              <a:gd name="connsiteY3" fmla="*/ 724395 h 1635464"/>
              <a:gd name="connsiteX4" fmla="*/ 1413163 w 1413163"/>
              <a:gd name="connsiteY4" fmla="*/ 0 h 1635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3163" h="1635464">
                <a:moveTo>
                  <a:pt x="0" y="1567543"/>
                </a:moveTo>
                <a:cubicBezTo>
                  <a:pt x="43542" y="1378527"/>
                  <a:pt x="87085" y="1189512"/>
                  <a:pt x="166254" y="1199408"/>
                </a:cubicBezTo>
                <a:cubicBezTo>
                  <a:pt x="245423" y="1209304"/>
                  <a:pt x="356260" y="1706089"/>
                  <a:pt x="475013" y="1626920"/>
                </a:cubicBezTo>
                <a:cubicBezTo>
                  <a:pt x="593766" y="1547751"/>
                  <a:pt x="722416" y="995548"/>
                  <a:pt x="878774" y="724395"/>
                </a:cubicBezTo>
                <a:cubicBezTo>
                  <a:pt x="1035132" y="453242"/>
                  <a:pt x="1235033" y="37605"/>
                  <a:pt x="1413163" y="0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9208123" y="4114364"/>
            <a:ext cx="819675" cy="1213693"/>
          </a:xfrm>
          <a:custGeom>
            <a:avLst/>
            <a:gdLst>
              <a:gd name="connsiteX0" fmla="*/ 141719 w 819675"/>
              <a:gd name="connsiteY0" fmla="*/ 1213693 h 1213693"/>
              <a:gd name="connsiteX1" fmla="*/ 22966 w 819675"/>
              <a:gd name="connsiteY1" fmla="*/ 798057 h 1213693"/>
              <a:gd name="connsiteX2" fmla="*/ 545480 w 819675"/>
              <a:gd name="connsiteY2" fmla="*/ 26161 h 1213693"/>
              <a:gd name="connsiteX3" fmla="*/ 818612 w 819675"/>
              <a:gd name="connsiteY3" fmla="*/ 228041 h 1213693"/>
              <a:gd name="connsiteX4" fmla="*/ 628607 w 819675"/>
              <a:gd name="connsiteY4" fmla="*/ 691179 h 1213693"/>
              <a:gd name="connsiteX5" fmla="*/ 343599 w 819675"/>
              <a:gd name="connsiteY5" fmla="*/ 477423 h 1213693"/>
              <a:gd name="connsiteX6" fmla="*/ 557355 w 819675"/>
              <a:gd name="connsiteY6" fmla="*/ 334919 h 1213693"/>
              <a:gd name="connsiteX7" fmla="*/ 569231 w 819675"/>
              <a:gd name="connsiteY7" fmla="*/ 536800 h 1213693"/>
              <a:gd name="connsiteX8" fmla="*/ 486103 w 819675"/>
              <a:gd name="connsiteY8" fmla="*/ 477423 h 1213693"/>
              <a:gd name="connsiteX9" fmla="*/ 509854 w 819675"/>
              <a:gd name="connsiteY9" fmla="*/ 453673 h 1213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19675" h="1213693">
                <a:moveTo>
                  <a:pt x="141719" y="1213693"/>
                </a:moveTo>
                <a:cubicBezTo>
                  <a:pt x="48695" y="1104836"/>
                  <a:pt x="-44328" y="995979"/>
                  <a:pt x="22966" y="798057"/>
                </a:cubicBezTo>
                <a:cubicBezTo>
                  <a:pt x="90260" y="600135"/>
                  <a:pt x="412872" y="121164"/>
                  <a:pt x="545480" y="26161"/>
                </a:cubicBezTo>
                <a:cubicBezTo>
                  <a:pt x="678088" y="-68842"/>
                  <a:pt x="804758" y="117205"/>
                  <a:pt x="818612" y="228041"/>
                </a:cubicBezTo>
                <a:cubicBezTo>
                  <a:pt x="832466" y="338877"/>
                  <a:pt x="707776" y="649615"/>
                  <a:pt x="628607" y="691179"/>
                </a:cubicBezTo>
                <a:cubicBezTo>
                  <a:pt x="549438" y="732743"/>
                  <a:pt x="355474" y="536800"/>
                  <a:pt x="343599" y="477423"/>
                </a:cubicBezTo>
                <a:cubicBezTo>
                  <a:pt x="331724" y="418046"/>
                  <a:pt x="519750" y="325023"/>
                  <a:pt x="557355" y="334919"/>
                </a:cubicBezTo>
                <a:cubicBezTo>
                  <a:pt x="594960" y="344815"/>
                  <a:pt x="581106" y="513049"/>
                  <a:pt x="569231" y="536800"/>
                </a:cubicBezTo>
                <a:cubicBezTo>
                  <a:pt x="557356" y="560551"/>
                  <a:pt x="495999" y="491277"/>
                  <a:pt x="486103" y="477423"/>
                </a:cubicBezTo>
                <a:cubicBezTo>
                  <a:pt x="476207" y="463568"/>
                  <a:pt x="509854" y="453673"/>
                  <a:pt x="509854" y="453673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9717974" y="2050467"/>
            <a:ext cx="961902" cy="2529445"/>
          </a:xfrm>
          <a:custGeom>
            <a:avLst/>
            <a:gdLst>
              <a:gd name="connsiteX0" fmla="*/ 0 w 961902"/>
              <a:gd name="connsiteY0" fmla="*/ 2529445 h 2529445"/>
              <a:gd name="connsiteX1" fmla="*/ 190006 w 961902"/>
              <a:gd name="connsiteY1" fmla="*/ 2149434 h 2529445"/>
              <a:gd name="connsiteX2" fmla="*/ 142504 w 961902"/>
              <a:gd name="connsiteY2" fmla="*/ 1318161 h 2529445"/>
              <a:gd name="connsiteX3" fmla="*/ 95003 w 961902"/>
              <a:gd name="connsiteY3" fmla="*/ 819398 h 2529445"/>
              <a:gd name="connsiteX4" fmla="*/ 748146 w 961902"/>
              <a:gd name="connsiteY4" fmla="*/ 368135 h 2529445"/>
              <a:gd name="connsiteX5" fmla="*/ 961902 w 961902"/>
              <a:gd name="connsiteY5" fmla="*/ 0 h 2529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902" h="2529445">
                <a:moveTo>
                  <a:pt x="0" y="2529445"/>
                </a:moveTo>
                <a:cubicBezTo>
                  <a:pt x="83127" y="2440380"/>
                  <a:pt x="166255" y="2351315"/>
                  <a:pt x="190006" y="2149434"/>
                </a:cubicBezTo>
                <a:cubicBezTo>
                  <a:pt x="213757" y="1947553"/>
                  <a:pt x="158338" y="1539834"/>
                  <a:pt x="142504" y="1318161"/>
                </a:cubicBezTo>
                <a:cubicBezTo>
                  <a:pt x="126670" y="1096488"/>
                  <a:pt x="-5937" y="977736"/>
                  <a:pt x="95003" y="819398"/>
                </a:cubicBezTo>
                <a:cubicBezTo>
                  <a:pt x="195943" y="661060"/>
                  <a:pt x="603663" y="504701"/>
                  <a:pt x="748146" y="368135"/>
                </a:cubicBezTo>
                <a:cubicBezTo>
                  <a:pt x="892629" y="231569"/>
                  <a:pt x="843149" y="17813"/>
                  <a:pt x="961902" y="0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64323" y="2263027"/>
            <a:ext cx="976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Postdoc </a:t>
            </a:r>
          </a:p>
          <a:p>
            <a:pPr algn="ctr"/>
            <a:r>
              <a:rPr lang="en-US" dirty="0"/>
              <a:t>leaves</a:t>
            </a: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483910" y="2545663"/>
            <a:ext cx="518714" cy="13237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2554BA8A-8C91-6E46-9A30-CC729217B03F}"/>
              </a:ext>
            </a:extLst>
          </p:cNvPr>
          <p:cNvSpPr/>
          <p:nvPr/>
        </p:nvSpPr>
        <p:spPr>
          <a:xfrm>
            <a:off x="2886894" y="1991255"/>
            <a:ext cx="1558727" cy="1558543"/>
          </a:xfrm>
          <a:custGeom>
            <a:avLst/>
            <a:gdLst>
              <a:gd name="connsiteX0" fmla="*/ 1558727 w 1558727"/>
              <a:gd name="connsiteY0" fmla="*/ 1558543 h 1558543"/>
              <a:gd name="connsiteX1" fmla="*/ 1324551 w 1558727"/>
              <a:gd name="connsiteY1" fmla="*/ 889470 h 1558543"/>
              <a:gd name="connsiteX2" fmla="*/ 1090375 w 1558727"/>
              <a:gd name="connsiteY2" fmla="*/ 889470 h 1558543"/>
              <a:gd name="connsiteX3" fmla="*/ 867351 w 1558727"/>
              <a:gd name="connsiteY3" fmla="*/ 1123645 h 1558543"/>
              <a:gd name="connsiteX4" fmla="*/ 833897 w 1558727"/>
              <a:gd name="connsiteY4" fmla="*/ 488026 h 1558543"/>
              <a:gd name="connsiteX5" fmla="*/ 811595 w 1558727"/>
              <a:gd name="connsiteY5" fmla="*/ 421118 h 1558543"/>
              <a:gd name="connsiteX6" fmla="*/ 53312 w 1558727"/>
              <a:gd name="connsiteY6" fmla="*/ 19675 h 1558543"/>
              <a:gd name="connsiteX7" fmla="*/ 86766 w 1558727"/>
              <a:gd name="connsiteY7" fmla="*/ 1123645 h 1558543"/>
              <a:gd name="connsiteX8" fmla="*/ 276336 w 1558727"/>
              <a:gd name="connsiteY8" fmla="*/ 1134797 h 155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8727" h="1558543">
                <a:moveTo>
                  <a:pt x="1558727" y="1558543"/>
                </a:moveTo>
                <a:cubicBezTo>
                  <a:pt x="1480668" y="1279762"/>
                  <a:pt x="1402610" y="1000982"/>
                  <a:pt x="1324551" y="889470"/>
                </a:cubicBezTo>
                <a:cubicBezTo>
                  <a:pt x="1246492" y="777958"/>
                  <a:pt x="1166575" y="850441"/>
                  <a:pt x="1090375" y="889470"/>
                </a:cubicBezTo>
                <a:cubicBezTo>
                  <a:pt x="1014175" y="928499"/>
                  <a:pt x="910097" y="1190552"/>
                  <a:pt x="867351" y="1123645"/>
                </a:cubicBezTo>
                <a:cubicBezTo>
                  <a:pt x="824605" y="1056738"/>
                  <a:pt x="843190" y="605114"/>
                  <a:pt x="833897" y="488026"/>
                </a:cubicBezTo>
                <a:cubicBezTo>
                  <a:pt x="824604" y="370938"/>
                  <a:pt x="941692" y="499176"/>
                  <a:pt x="811595" y="421118"/>
                </a:cubicBezTo>
                <a:cubicBezTo>
                  <a:pt x="681498" y="343060"/>
                  <a:pt x="174117" y="-97413"/>
                  <a:pt x="53312" y="19675"/>
                </a:cubicBezTo>
                <a:cubicBezTo>
                  <a:pt x="-67493" y="136763"/>
                  <a:pt x="49595" y="937791"/>
                  <a:pt x="86766" y="1123645"/>
                </a:cubicBezTo>
                <a:cubicBezTo>
                  <a:pt x="123937" y="1309499"/>
                  <a:pt x="200136" y="1222148"/>
                  <a:pt x="276336" y="1134797"/>
                </a:cubicBezTo>
              </a:path>
            </a:pathLst>
          </a:cu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5637A21-3C50-A543-9490-3B0351CD490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97000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843" y="749010"/>
            <a:ext cx="11085342" cy="1336956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br>
              <a:rPr lang="en-US" sz="3200" dirty="0">
                <a:solidFill>
                  <a:srgbClr val="0070C0"/>
                </a:solidFill>
                <a:latin typeface="+mj-lt"/>
              </a:rPr>
            </a:br>
            <a:endParaRPr lang="en-US" sz="3200" dirty="0">
              <a:solidFill>
                <a:srgbClr val="0070C0"/>
              </a:solidFill>
              <a:latin typeface="+mj-lt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2390899" y="2642191"/>
            <a:ext cx="6716914" cy="3229857"/>
          </a:xfrm>
          <a:custGeom>
            <a:avLst/>
            <a:gdLst>
              <a:gd name="connsiteX0" fmla="*/ 0 w 6716914"/>
              <a:gd name="connsiteY0" fmla="*/ 2850078 h 3229857"/>
              <a:gd name="connsiteX1" fmla="*/ 641267 w 6716914"/>
              <a:gd name="connsiteY1" fmla="*/ 2648197 h 3229857"/>
              <a:gd name="connsiteX2" fmla="*/ 605641 w 6716914"/>
              <a:gd name="connsiteY2" fmla="*/ 1959428 h 3229857"/>
              <a:gd name="connsiteX3" fmla="*/ 1448789 w 6716914"/>
              <a:gd name="connsiteY3" fmla="*/ 1828800 h 3229857"/>
              <a:gd name="connsiteX4" fmla="*/ 926275 w 6716914"/>
              <a:gd name="connsiteY4" fmla="*/ 3004457 h 3229857"/>
              <a:gd name="connsiteX5" fmla="*/ 2185059 w 6716914"/>
              <a:gd name="connsiteY5" fmla="*/ 3028207 h 3229857"/>
              <a:gd name="connsiteX6" fmla="*/ 2671948 w 6716914"/>
              <a:gd name="connsiteY6" fmla="*/ 890649 h 3229857"/>
              <a:gd name="connsiteX7" fmla="*/ 3800104 w 6716914"/>
              <a:gd name="connsiteY7" fmla="*/ 926275 h 3229857"/>
              <a:gd name="connsiteX8" fmla="*/ 3538846 w 6716914"/>
              <a:gd name="connsiteY8" fmla="*/ 2244436 h 3229857"/>
              <a:gd name="connsiteX9" fmla="*/ 2137558 w 6716914"/>
              <a:gd name="connsiteY9" fmla="*/ 1935678 h 3229857"/>
              <a:gd name="connsiteX10" fmla="*/ 2161309 w 6716914"/>
              <a:gd name="connsiteY10" fmla="*/ 760020 h 3229857"/>
              <a:gd name="connsiteX11" fmla="*/ 3111335 w 6716914"/>
              <a:gd name="connsiteY11" fmla="*/ 368135 h 3229857"/>
              <a:gd name="connsiteX12" fmla="*/ 3431969 w 6716914"/>
              <a:gd name="connsiteY12" fmla="*/ 1959428 h 3229857"/>
              <a:gd name="connsiteX13" fmla="*/ 6614556 w 6716914"/>
              <a:gd name="connsiteY13" fmla="*/ 1270659 h 3229857"/>
              <a:gd name="connsiteX14" fmla="*/ 6614556 w 6716914"/>
              <a:gd name="connsiteY14" fmla="*/ 1270659 h 3229857"/>
              <a:gd name="connsiteX15" fmla="*/ 6638306 w 6716914"/>
              <a:gd name="connsiteY15" fmla="*/ 665018 h 3229857"/>
              <a:gd name="connsiteX16" fmla="*/ 5486400 w 6716914"/>
              <a:gd name="connsiteY16" fmla="*/ 261257 h 3229857"/>
              <a:gd name="connsiteX17" fmla="*/ 5343896 w 6716914"/>
              <a:gd name="connsiteY17" fmla="*/ 35626 h 3229857"/>
              <a:gd name="connsiteX18" fmla="*/ 5367646 w 6716914"/>
              <a:gd name="connsiteY18" fmla="*/ 0 h 322985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6716914" h="3229857">
                <a:moveTo>
                  <a:pt x="0" y="2850078"/>
                </a:moveTo>
                <a:cubicBezTo>
                  <a:pt x="270163" y="2823358"/>
                  <a:pt x="540327" y="2796639"/>
                  <a:pt x="641267" y="2648197"/>
                </a:cubicBezTo>
                <a:cubicBezTo>
                  <a:pt x="742207" y="2499755"/>
                  <a:pt x="471054" y="2095994"/>
                  <a:pt x="605641" y="1959428"/>
                </a:cubicBezTo>
                <a:cubicBezTo>
                  <a:pt x="740228" y="1822862"/>
                  <a:pt x="1395350" y="1654629"/>
                  <a:pt x="1448789" y="1828800"/>
                </a:cubicBezTo>
                <a:cubicBezTo>
                  <a:pt x="1502228" y="2002971"/>
                  <a:pt x="803563" y="2804556"/>
                  <a:pt x="926275" y="3004457"/>
                </a:cubicBezTo>
                <a:cubicBezTo>
                  <a:pt x="1048987" y="3204358"/>
                  <a:pt x="1894114" y="3380508"/>
                  <a:pt x="2185059" y="3028207"/>
                </a:cubicBezTo>
                <a:cubicBezTo>
                  <a:pt x="2476004" y="2675906"/>
                  <a:pt x="2402774" y="1240971"/>
                  <a:pt x="2671948" y="890649"/>
                </a:cubicBezTo>
                <a:cubicBezTo>
                  <a:pt x="2941122" y="540327"/>
                  <a:pt x="3655621" y="700644"/>
                  <a:pt x="3800104" y="926275"/>
                </a:cubicBezTo>
                <a:cubicBezTo>
                  <a:pt x="3944587" y="1151906"/>
                  <a:pt x="3815937" y="2076202"/>
                  <a:pt x="3538846" y="2244436"/>
                </a:cubicBezTo>
                <a:cubicBezTo>
                  <a:pt x="3261755" y="2412670"/>
                  <a:pt x="2367148" y="2183081"/>
                  <a:pt x="2137558" y="1935678"/>
                </a:cubicBezTo>
                <a:cubicBezTo>
                  <a:pt x="1907969" y="1688275"/>
                  <a:pt x="1999013" y="1021277"/>
                  <a:pt x="2161309" y="760020"/>
                </a:cubicBezTo>
                <a:cubicBezTo>
                  <a:pt x="2323605" y="498763"/>
                  <a:pt x="2899558" y="168234"/>
                  <a:pt x="3111335" y="368135"/>
                </a:cubicBezTo>
                <a:cubicBezTo>
                  <a:pt x="3323112" y="568036"/>
                  <a:pt x="2848099" y="1809007"/>
                  <a:pt x="3431969" y="1959428"/>
                </a:cubicBezTo>
                <a:cubicBezTo>
                  <a:pt x="4015839" y="2109849"/>
                  <a:pt x="6614556" y="1270659"/>
                  <a:pt x="6614556" y="1270659"/>
                </a:cubicBezTo>
                <a:lnTo>
                  <a:pt x="6614556" y="1270659"/>
                </a:lnTo>
                <a:cubicBezTo>
                  <a:pt x="6618514" y="1169719"/>
                  <a:pt x="6826332" y="833252"/>
                  <a:pt x="6638306" y="665018"/>
                </a:cubicBezTo>
                <a:cubicBezTo>
                  <a:pt x="6450280" y="496784"/>
                  <a:pt x="5702135" y="366156"/>
                  <a:pt x="5486400" y="261257"/>
                </a:cubicBezTo>
                <a:cubicBezTo>
                  <a:pt x="5270665" y="156358"/>
                  <a:pt x="5363688" y="79169"/>
                  <a:pt x="5343896" y="35626"/>
                </a:cubicBezTo>
                <a:cubicBezTo>
                  <a:pt x="5324104" y="-7917"/>
                  <a:pt x="5367646" y="7917"/>
                  <a:pt x="5367646" y="0"/>
                </a:cubicBezTo>
              </a:path>
            </a:pathLst>
          </a:custGeom>
          <a:noFill/>
          <a:ln w="22225"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reeform 5"/>
          <p:cNvSpPr/>
          <p:nvPr/>
        </p:nvSpPr>
        <p:spPr>
          <a:xfrm>
            <a:off x="7007438" y="3913002"/>
            <a:ext cx="2586833" cy="2578671"/>
          </a:xfrm>
          <a:custGeom>
            <a:avLst/>
            <a:gdLst>
              <a:gd name="connsiteX0" fmla="*/ 1724887 w 2586833"/>
              <a:gd name="connsiteY0" fmla="*/ 82976 h 2578671"/>
              <a:gd name="connsiteX1" fmla="*/ 2294902 w 2586833"/>
              <a:gd name="connsiteY1" fmla="*/ 118602 h 2578671"/>
              <a:gd name="connsiteX2" fmla="*/ 1558632 w 2586833"/>
              <a:gd name="connsiteY2" fmla="*/ 1223007 h 2578671"/>
              <a:gd name="connsiteX3" fmla="*/ 38591 w 2586833"/>
              <a:gd name="connsiteY3" fmla="*/ 1484264 h 2578671"/>
              <a:gd name="connsiteX4" fmla="*/ 561105 w 2586833"/>
              <a:gd name="connsiteY4" fmla="*/ 2161158 h 2578671"/>
              <a:gd name="connsiteX5" fmla="*/ 1724887 w 2586833"/>
              <a:gd name="connsiteY5" fmla="*/ 1686145 h 2578671"/>
              <a:gd name="connsiteX6" fmla="*/ 2568035 w 2586833"/>
              <a:gd name="connsiteY6" fmla="*/ 2576794 h 2578671"/>
              <a:gd name="connsiteX7" fmla="*/ 2330528 w 2586833"/>
              <a:gd name="connsiteY7" fmla="*/ 1401137 h 25786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586833" h="2578671">
                <a:moveTo>
                  <a:pt x="1724887" y="82976"/>
                </a:moveTo>
                <a:cubicBezTo>
                  <a:pt x="2023749" y="5786"/>
                  <a:pt x="2322611" y="-71403"/>
                  <a:pt x="2294902" y="118602"/>
                </a:cubicBezTo>
                <a:cubicBezTo>
                  <a:pt x="2267193" y="308607"/>
                  <a:pt x="1934684" y="995397"/>
                  <a:pt x="1558632" y="1223007"/>
                </a:cubicBezTo>
                <a:cubicBezTo>
                  <a:pt x="1182580" y="1450617"/>
                  <a:pt x="204846" y="1327905"/>
                  <a:pt x="38591" y="1484264"/>
                </a:cubicBezTo>
                <a:cubicBezTo>
                  <a:pt x="-127664" y="1640623"/>
                  <a:pt x="280056" y="2127511"/>
                  <a:pt x="561105" y="2161158"/>
                </a:cubicBezTo>
                <a:cubicBezTo>
                  <a:pt x="842154" y="2194805"/>
                  <a:pt x="1390399" y="1616872"/>
                  <a:pt x="1724887" y="1686145"/>
                </a:cubicBezTo>
                <a:cubicBezTo>
                  <a:pt x="2059375" y="1755418"/>
                  <a:pt x="2467095" y="2624295"/>
                  <a:pt x="2568035" y="2576794"/>
                </a:cubicBezTo>
                <a:cubicBezTo>
                  <a:pt x="2668975" y="2529293"/>
                  <a:pt x="2330528" y="1401137"/>
                  <a:pt x="2330528" y="1401137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Freeform 6"/>
          <p:cNvSpPr/>
          <p:nvPr/>
        </p:nvSpPr>
        <p:spPr>
          <a:xfrm>
            <a:off x="9337967" y="3770343"/>
            <a:ext cx="1413163" cy="1635464"/>
          </a:xfrm>
          <a:custGeom>
            <a:avLst/>
            <a:gdLst>
              <a:gd name="connsiteX0" fmla="*/ 0 w 1413163"/>
              <a:gd name="connsiteY0" fmla="*/ 1567543 h 1635464"/>
              <a:gd name="connsiteX1" fmla="*/ 166254 w 1413163"/>
              <a:gd name="connsiteY1" fmla="*/ 1199408 h 1635464"/>
              <a:gd name="connsiteX2" fmla="*/ 475013 w 1413163"/>
              <a:gd name="connsiteY2" fmla="*/ 1626920 h 1635464"/>
              <a:gd name="connsiteX3" fmla="*/ 878774 w 1413163"/>
              <a:gd name="connsiteY3" fmla="*/ 724395 h 1635464"/>
              <a:gd name="connsiteX4" fmla="*/ 1413163 w 1413163"/>
              <a:gd name="connsiteY4" fmla="*/ 0 h 16354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13163" h="1635464">
                <a:moveTo>
                  <a:pt x="0" y="1567543"/>
                </a:moveTo>
                <a:cubicBezTo>
                  <a:pt x="43542" y="1378527"/>
                  <a:pt x="87085" y="1189512"/>
                  <a:pt x="166254" y="1199408"/>
                </a:cubicBezTo>
                <a:cubicBezTo>
                  <a:pt x="245423" y="1209304"/>
                  <a:pt x="356260" y="1706089"/>
                  <a:pt x="475013" y="1626920"/>
                </a:cubicBezTo>
                <a:cubicBezTo>
                  <a:pt x="593766" y="1547751"/>
                  <a:pt x="722416" y="995548"/>
                  <a:pt x="878774" y="724395"/>
                </a:cubicBezTo>
                <a:cubicBezTo>
                  <a:pt x="1035132" y="453242"/>
                  <a:pt x="1235033" y="37605"/>
                  <a:pt x="1413163" y="0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9208123" y="4124196"/>
            <a:ext cx="819675" cy="1213693"/>
          </a:xfrm>
          <a:custGeom>
            <a:avLst/>
            <a:gdLst>
              <a:gd name="connsiteX0" fmla="*/ 141719 w 819675"/>
              <a:gd name="connsiteY0" fmla="*/ 1213693 h 1213693"/>
              <a:gd name="connsiteX1" fmla="*/ 22966 w 819675"/>
              <a:gd name="connsiteY1" fmla="*/ 798057 h 1213693"/>
              <a:gd name="connsiteX2" fmla="*/ 545480 w 819675"/>
              <a:gd name="connsiteY2" fmla="*/ 26161 h 1213693"/>
              <a:gd name="connsiteX3" fmla="*/ 818612 w 819675"/>
              <a:gd name="connsiteY3" fmla="*/ 228041 h 1213693"/>
              <a:gd name="connsiteX4" fmla="*/ 628607 w 819675"/>
              <a:gd name="connsiteY4" fmla="*/ 691179 h 1213693"/>
              <a:gd name="connsiteX5" fmla="*/ 343599 w 819675"/>
              <a:gd name="connsiteY5" fmla="*/ 477423 h 1213693"/>
              <a:gd name="connsiteX6" fmla="*/ 557355 w 819675"/>
              <a:gd name="connsiteY6" fmla="*/ 334919 h 1213693"/>
              <a:gd name="connsiteX7" fmla="*/ 569231 w 819675"/>
              <a:gd name="connsiteY7" fmla="*/ 536800 h 1213693"/>
              <a:gd name="connsiteX8" fmla="*/ 486103 w 819675"/>
              <a:gd name="connsiteY8" fmla="*/ 477423 h 1213693"/>
              <a:gd name="connsiteX9" fmla="*/ 509854 w 819675"/>
              <a:gd name="connsiteY9" fmla="*/ 453673 h 1213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19675" h="1213693">
                <a:moveTo>
                  <a:pt x="141719" y="1213693"/>
                </a:moveTo>
                <a:cubicBezTo>
                  <a:pt x="48695" y="1104836"/>
                  <a:pt x="-44328" y="995979"/>
                  <a:pt x="22966" y="798057"/>
                </a:cubicBezTo>
                <a:cubicBezTo>
                  <a:pt x="90260" y="600135"/>
                  <a:pt x="412872" y="121164"/>
                  <a:pt x="545480" y="26161"/>
                </a:cubicBezTo>
                <a:cubicBezTo>
                  <a:pt x="678088" y="-68842"/>
                  <a:pt x="804758" y="117205"/>
                  <a:pt x="818612" y="228041"/>
                </a:cubicBezTo>
                <a:cubicBezTo>
                  <a:pt x="832466" y="338877"/>
                  <a:pt x="707776" y="649615"/>
                  <a:pt x="628607" y="691179"/>
                </a:cubicBezTo>
                <a:cubicBezTo>
                  <a:pt x="549438" y="732743"/>
                  <a:pt x="355474" y="536800"/>
                  <a:pt x="343599" y="477423"/>
                </a:cubicBezTo>
                <a:cubicBezTo>
                  <a:pt x="331724" y="418046"/>
                  <a:pt x="519750" y="325023"/>
                  <a:pt x="557355" y="334919"/>
                </a:cubicBezTo>
                <a:cubicBezTo>
                  <a:pt x="594960" y="344815"/>
                  <a:pt x="581106" y="513049"/>
                  <a:pt x="569231" y="536800"/>
                </a:cubicBezTo>
                <a:cubicBezTo>
                  <a:pt x="557356" y="560551"/>
                  <a:pt x="495999" y="491277"/>
                  <a:pt x="486103" y="477423"/>
                </a:cubicBezTo>
                <a:cubicBezTo>
                  <a:pt x="476207" y="463568"/>
                  <a:pt x="509854" y="453673"/>
                  <a:pt x="509854" y="453673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eeform 10"/>
          <p:cNvSpPr/>
          <p:nvPr/>
        </p:nvSpPr>
        <p:spPr>
          <a:xfrm>
            <a:off x="9717974" y="2060299"/>
            <a:ext cx="961902" cy="2529445"/>
          </a:xfrm>
          <a:custGeom>
            <a:avLst/>
            <a:gdLst>
              <a:gd name="connsiteX0" fmla="*/ 0 w 961902"/>
              <a:gd name="connsiteY0" fmla="*/ 2529445 h 2529445"/>
              <a:gd name="connsiteX1" fmla="*/ 190006 w 961902"/>
              <a:gd name="connsiteY1" fmla="*/ 2149434 h 2529445"/>
              <a:gd name="connsiteX2" fmla="*/ 142504 w 961902"/>
              <a:gd name="connsiteY2" fmla="*/ 1318161 h 2529445"/>
              <a:gd name="connsiteX3" fmla="*/ 95003 w 961902"/>
              <a:gd name="connsiteY3" fmla="*/ 819398 h 2529445"/>
              <a:gd name="connsiteX4" fmla="*/ 748146 w 961902"/>
              <a:gd name="connsiteY4" fmla="*/ 368135 h 2529445"/>
              <a:gd name="connsiteX5" fmla="*/ 961902 w 961902"/>
              <a:gd name="connsiteY5" fmla="*/ 0 h 2529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961902" h="2529445">
                <a:moveTo>
                  <a:pt x="0" y="2529445"/>
                </a:moveTo>
                <a:cubicBezTo>
                  <a:pt x="83127" y="2440380"/>
                  <a:pt x="166255" y="2351315"/>
                  <a:pt x="190006" y="2149434"/>
                </a:cubicBezTo>
                <a:cubicBezTo>
                  <a:pt x="213757" y="1947553"/>
                  <a:pt x="158338" y="1539834"/>
                  <a:pt x="142504" y="1318161"/>
                </a:cubicBezTo>
                <a:cubicBezTo>
                  <a:pt x="126670" y="1096488"/>
                  <a:pt x="-5937" y="977736"/>
                  <a:pt x="95003" y="819398"/>
                </a:cubicBezTo>
                <a:cubicBezTo>
                  <a:pt x="195943" y="661060"/>
                  <a:pt x="603663" y="504701"/>
                  <a:pt x="748146" y="368135"/>
                </a:cubicBezTo>
                <a:cubicBezTo>
                  <a:pt x="892629" y="231569"/>
                  <a:pt x="843149" y="17813"/>
                  <a:pt x="961902" y="0"/>
                </a:cubicBezTo>
              </a:path>
            </a:pathLst>
          </a:custGeom>
          <a:noFill/>
          <a:ln w="22225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6564323" y="2272859"/>
            <a:ext cx="9764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/>
              <a:t>Postdoc </a:t>
            </a:r>
          </a:p>
          <a:p>
            <a:pPr algn="ctr"/>
            <a:r>
              <a:rPr lang="en-US" dirty="0"/>
              <a:t>leaves</a:t>
            </a:r>
          </a:p>
        </p:txBody>
      </p:sp>
      <p:sp>
        <p:nvSpPr>
          <p:cNvPr id="3" name="Triangle 2"/>
          <p:cNvSpPr/>
          <p:nvPr/>
        </p:nvSpPr>
        <p:spPr>
          <a:xfrm>
            <a:off x="2842165" y="4589741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riangle 12"/>
          <p:cNvSpPr/>
          <p:nvPr/>
        </p:nvSpPr>
        <p:spPr>
          <a:xfrm>
            <a:off x="4294626" y="4132425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Triangle 13"/>
          <p:cNvSpPr/>
          <p:nvPr/>
        </p:nvSpPr>
        <p:spPr>
          <a:xfrm>
            <a:off x="6091934" y="3664591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Triangle 14"/>
          <p:cNvSpPr/>
          <p:nvPr/>
        </p:nvSpPr>
        <p:spPr>
          <a:xfrm>
            <a:off x="8669086" y="3028212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flipV="1">
            <a:off x="2073275" y="2789109"/>
            <a:ext cx="8125650" cy="2154485"/>
          </a:xfrm>
          <a:prstGeom prst="line">
            <a:avLst/>
          </a:prstGeom>
          <a:ln w="31750" cmpd="sng">
            <a:solidFill>
              <a:srgbClr val="C00000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riangle 15"/>
          <p:cNvSpPr/>
          <p:nvPr/>
        </p:nvSpPr>
        <p:spPr>
          <a:xfrm>
            <a:off x="4782170" y="4012331"/>
            <a:ext cx="261257" cy="249382"/>
          </a:xfrm>
          <a:prstGeom prst="triangle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Curved Down Arrow 20"/>
          <p:cNvSpPr/>
          <p:nvPr/>
        </p:nvSpPr>
        <p:spPr>
          <a:xfrm rot="20859055">
            <a:off x="2630343" y="3461910"/>
            <a:ext cx="1840766" cy="731520"/>
          </a:xfrm>
          <a:prstGeom prst="curvedDownArrow">
            <a:avLst/>
          </a:prstGeom>
          <a:solidFill>
            <a:srgbClr val="C00000"/>
          </a:solidFill>
          <a:ln w="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cxnSp>
        <p:nvCxnSpPr>
          <p:cNvPr id="17" name="Straight Connector 16"/>
          <p:cNvCxnSpPr/>
          <p:nvPr/>
        </p:nvCxnSpPr>
        <p:spPr>
          <a:xfrm flipV="1">
            <a:off x="7483910" y="2555495"/>
            <a:ext cx="518714" cy="13237"/>
          </a:xfrm>
          <a:prstGeom prst="line">
            <a:avLst/>
          </a:prstGeom>
          <a:ln w="762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Freeform 19">
            <a:extLst>
              <a:ext uri="{FF2B5EF4-FFF2-40B4-BE49-F238E27FC236}">
                <a16:creationId xmlns:a16="http://schemas.microsoft.com/office/drawing/2014/main" id="{2554BA8A-8C91-6E46-9A30-CC729217B03F}"/>
              </a:ext>
            </a:extLst>
          </p:cNvPr>
          <p:cNvSpPr/>
          <p:nvPr/>
        </p:nvSpPr>
        <p:spPr>
          <a:xfrm>
            <a:off x="2886894" y="2001087"/>
            <a:ext cx="1558727" cy="1558543"/>
          </a:xfrm>
          <a:custGeom>
            <a:avLst/>
            <a:gdLst>
              <a:gd name="connsiteX0" fmla="*/ 1558727 w 1558727"/>
              <a:gd name="connsiteY0" fmla="*/ 1558543 h 1558543"/>
              <a:gd name="connsiteX1" fmla="*/ 1324551 w 1558727"/>
              <a:gd name="connsiteY1" fmla="*/ 889470 h 1558543"/>
              <a:gd name="connsiteX2" fmla="*/ 1090375 w 1558727"/>
              <a:gd name="connsiteY2" fmla="*/ 889470 h 1558543"/>
              <a:gd name="connsiteX3" fmla="*/ 867351 w 1558727"/>
              <a:gd name="connsiteY3" fmla="*/ 1123645 h 1558543"/>
              <a:gd name="connsiteX4" fmla="*/ 833897 w 1558727"/>
              <a:gd name="connsiteY4" fmla="*/ 488026 h 1558543"/>
              <a:gd name="connsiteX5" fmla="*/ 811595 w 1558727"/>
              <a:gd name="connsiteY5" fmla="*/ 421118 h 1558543"/>
              <a:gd name="connsiteX6" fmla="*/ 53312 w 1558727"/>
              <a:gd name="connsiteY6" fmla="*/ 19675 h 1558543"/>
              <a:gd name="connsiteX7" fmla="*/ 86766 w 1558727"/>
              <a:gd name="connsiteY7" fmla="*/ 1123645 h 1558543"/>
              <a:gd name="connsiteX8" fmla="*/ 276336 w 1558727"/>
              <a:gd name="connsiteY8" fmla="*/ 1134797 h 15585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58727" h="1558543">
                <a:moveTo>
                  <a:pt x="1558727" y="1558543"/>
                </a:moveTo>
                <a:cubicBezTo>
                  <a:pt x="1480668" y="1279762"/>
                  <a:pt x="1402610" y="1000982"/>
                  <a:pt x="1324551" y="889470"/>
                </a:cubicBezTo>
                <a:cubicBezTo>
                  <a:pt x="1246492" y="777958"/>
                  <a:pt x="1166575" y="850441"/>
                  <a:pt x="1090375" y="889470"/>
                </a:cubicBezTo>
                <a:cubicBezTo>
                  <a:pt x="1014175" y="928499"/>
                  <a:pt x="910097" y="1190552"/>
                  <a:pt x="867351" y="1123645"/>
                </a:cubicBezTo>
                <a:cubicBezTo>
                  <a:pt x="824605" y="1056738"/>
                  <a:pt x="843190" y="605114"/>
                  <a:pt x="833897" y="488026"/>
                </a:cubicBezTo>
                <a:cubicBezTo>
                  <a:pt x="824604" y="370938"/>
                  <a:pt x="941692" y="499176"/>
                  <a:pt x="811595" y="421118"/>
                </a:cubicBezTo>
                <a:cubicBezTo>
                  <a:pt x="681498" y="343060"/>
                  <a:pt x="174117" y="-97413"/>
                  <a:pt x="53312" y="19675"/>
                </a:cubicBezTo>
                <a:cubicBezTo>
                  <a:pt x="-67493" y="136763"/>
                  <a:pt x="49595" y="937791"/>
                  <a:pt x="86766" y="1123645"/>
                </a:cubicBezTo>
                <a:cubicBezTo>
                  <a:pt x="123937" y="1309499"/>
                  <a:pt x="200136" y="1222148"/>
                  <a:pt x="276336" y="1134797"/>
                </a:cubicBezTo>
              </a:path>
            </a:pathLst>
          </a:custGeom>
          <a:noFill/>
          <a:ln w="19050"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E43CB53E-5E1C-4740-91D3-BAFBA17B993F}"/>
              </a:ext>
            </a:extLst>
          </p:cNvPr>
          <p:cNvSpPr txBox="1">
            <a:spLocks/>
          </p:cNvSpPr>
          <p:nvPr/>
        </p:nvSpPr>
        <p:spPr>
          <a:xfrm>
            <a:off x="281354" y="890814"/>
            <a:ext cx="11549575" cy="13369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lvl="1" algn="ctr" rtl="0">
              <a:spcBef>
                <a:spcPct val="0"/>
              </a:spcBef>
            </a:pPr>
            <a:r>
              <a:rPr lang="en-US" sz="3200" kern="0" dirty="0">
                <a:solidFill>
                  <a:srgbClr val="0070C0"/>
                </a:solidFill>
                <a:latin typeface="+mj-lt"/>
              </a:rPr>
              <a:t>One Challenge in Gaining Trial-Support from Australian Research: Industry’s Perspective on the typical academic research program versus “the story”</a:t>
            </a:r>
            <a:br>
              <a:rPr lang="en-US" sz="3200" kern="0" dirty="0">
                <a:solidFill>
                  <a:srgbClr val="0070C0"/>
                </a:solidFill>
                <a:latin typeface="+mj-lt"/>
              </a:rPr>
            </a:br>
            <a:br>
              <a:rPr lang="en-US" sz="3200" kern="0" dirty="0">
                <a:solidFill>
                  <a:srgbClr val="0070C0"/>
                </a:solidFill>
                <a:latin typeface="+mj-lt"/>
              </a:rPr>
            </a:br>
            <a:endParaRPr lang="en-US" sz="3200" kern="0" dirty="0">
              <a:solidFill>
                <a:srgbClr val="0070C0"/>
              </a:solidFill>
              <a:latin typeface="+mj-lt"/>
            </a:endParaRP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1A4D5B7D-2E27-A641-9E3C-F9D7F9D50E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201177"/>
            <a:ext cx="2334755" cy="16505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33835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804</TotalTime>
  <Words>491</Words>
  <Application>Microsoft Macintosh PowerPoint</Application>
  <PresentationFormat>Widescreen</PresentationFormat>
  <Paragraphs>121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Calibri Light</vt:lpstr>
      <vt:lpstr>Wingdings</vt:lpstr>
      <vt:lpstr>Office Theme</vt:lpstr>
      <vt:lpstr>Attracting Early Phase Industry Trials to Australia:  a personal perspective.  </vt:lpstr>
      <vt:lpstr>Disclosure Information C. Glenn Begley  CEO, BioCurate Pty Ltd  </vt:lpstr>
      <vt:lpstr>PowerPoint Presentation</vt:lpstr>
      <vt:lpstr>PowerPoint Presentation</vt:lpstr>
      <vt:lpstr>What does Industry Need When Placing Innovative Clinical Trials?</vt:lpstr>
      <vt:lpstr>Challenges to Attracting Translational Clinical Research within Australia:  Winning innovative trials from overseas is hard work  </vt:lpstr>
      <vt:lpstr>Understanding Industry’s Perspective</vt:lpstr>
      <vt:lpstr>One Challenge in Gaining Trial-Support  from Australian Research: Industry’s Perspective on the typical academic research program  </vt:lpstr>
      <vt:lpstr>  </vt:lpstr>
      <vt:lpstr>  </vt:lpstr>
      <vt:lpstr>A Perspective From Within USA Companies Some Practical Tips</vt:lpstr>
      <vt:lpstr>Challenges and Opportunities</vt:lpstr>
      <vt:lpstr>Some Lessons To Pass On to Emerging Translational Researchers  (but that can be hard to learn)</vt:lpstr>
      <vt:lpstr>My Message:    Collaborate, Collaborate, Collaborate 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Glenn Begley</dc:creator>
  <cp:lastModifiedBy>Glenn Begley</cp:lastModifiedBy>
  <cp:revision>42</cp:revision>
  <dcterms:created xsi:type="dcterms:W3CDTF">2019-02-25T21:47:52Z</dcterms:created>
  <dcterms:modified xsi:type="dcterms:W3CDTF">2019-02-27T21:59:41Z</dcterms:modified>
</cp:coreProperties>
</file>