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62" r:id="rId3"/>
    <p:sldId id="301" r:id="rId4"/>
    <p:sldId id="263" r:id="rId5"/>
    <p:sldId id="264" r:id="rId6"/>
    <p:sldId id="265" r:id="rId7"/>
    <p:sldId id="266" r:id="rId8"/>
    <p:sldId id="268" r:id="rId9"/>
    <p:sldId id="302" r:id="rId10"/>
    <p:sldId id="271" r:id="rId11"/>
    <p:sldId id="272" r:id="rId12"/>
    <p:sldId id="273" r:id="rId13"/>
    <p:sldId id="300" r:id="rId14"/>
    <p:sldId id="274" r:id="rId15"/>
    <p:sldId id="277" r:id="rId16"/>
    <p:sldId id="280" r:id="rId17"/>
    <p:sldId id="283"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06" d="100"/>
          <a:sy n="106" d="100"/>
        </p:scale>
        <p:origin x="-90"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F6419-0D9F-4136-9B42-036D82A4ACD7}" type="datetimeFigureOut">
              <a:rPr lang="en-AU" smtClean="0"/>
              <a:t>1/03/2019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3EE61-7F47-4513-BFED-594774E28484}" type="slidenum">
              <a:rPr lang="en-AU" smtClean="0"/>
              <a:t>‹#›</a:t>
            </a:fld>
            <a:endParaRPr lang="en-AU"/>
          </a:p>
        </p:txBody>
      </p:sp>
    </p:spTree>
    <p:extLst>
      <p:ext uri="{BB962C8B-B14F-4D97-AF65-F5344CB8AC3E}">
        <p14:creationId xmlns:p14="http://schemas.microsoft.com/office/powerpoint/2010/main" val="308174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a:buFont typeface="Wingdings" charset="0"/>
              <a:buNone/>
              <a:defRPr/>
            </a:pPr>
            <a:endParaRPr lang="en-US">
              <a:latin typeface="Times New Roman" charset="0"/>
              <a:ea typeface="ＭＳ Ｐゴシック" charset="0"/>
              <a:cs typeface="msgothic" charset="0"/>
            </a:endParaRPr>
          </a:p>
        </p:txBody>
      </p:sp>
      <p:sp>
        <p:nvSpPr>
          <p:cNvPr id="4098" name="Text Box 2"/>
          <p:cNvSpPr>
            <a:spLocks noGrp="1" noChangeArrowheads="1"/>
          </p:cNvSpPr>
          <p:nvPr>
            <p:ph type="body"/>
          </p:nvPr>
        </p:nvSpPr>
        <p:spPr>
          <a:xfrm>
            <a:off x="1046350" y="4352637"/>
            <a:ext cx="4770904" cy="3478068"/>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defRPr/>
            </a:pPr>
            <a:r>
              <a:rPr lang="en-GB">
                <a:latin typeface="Arial" charset="0"/>
                <a:cs typeface="msgothic" charset="0"/>
              </a:rPr>
              <a:t>The path to precision medicine in type 2 diabetes. HEA, health economic assessment.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For each subtype calculate the posterior distribution of hazard ratio compared to control to be use for adaptive randomization</a:t>
            </a:r>
          </a:p>
        </p:txBody>
      </p:sp>
      <p:sp>
        <p:nvSpPr>
          <p:cNvPr id="60420"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138FB76C-417D-4151-B721-96359FB04EBA}" type="slidenum">
              <a:rPr lang="en-US" altLang="en-US"/>
              <a:pPr/>
              <a:t>27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Evaluate predictive probability for each signature,  if  predictive probability for each signature in a therapy is &lt;25% then the enrollment stops and futility is reached</a:t>
            </a:r>
          </a:p>
          <a:p>
            <a:pPr>
              <a:defRPr/>
            </a:pPr>
            <a:r>
              <a:rPr lang="en-US" dirty="0"/>
              <a:t>If predictive probability of any signature a in therapy has a predictive probability of &gt;80%, that signature </a:t>
            </a:r>
            <a:r>
              <a:rPr lang="en-US" b="1" dirty="0"/>
              <a:t>graduates</a:t>
            </a:r>
            <a:r>
              <a:rPr lang="en-US" dirty="0"/>
              <a:t> to stage 2.  all other subtypes not involved in that signature stop further enrollment </a:t>
            </a:r>
          </a:p>
          <a:p>
            <a:pPr>
              <a:defRPr/>
            </a:pPr>
            <a:r>
              <a:rPr lang="en-US" dirty="0"/>
              <a:t>Signatures graduating to stage 2 have fixed randomization with the control arm of the same signature</a:t>
            </a:r>
          </a:p>
          <a:p>
            <a:pPr>
              <a:defRPr/>
            </a:pPr>
            <a:r>
              <a:rPr lang="en-US" dirty="0"/>
              <a:t>After completion of enrollment in stage 2, if the probability of HR is &lt;1 for greater than 98% of the posterior distribution of the HR, statistical success is claimed.  </a:t>
            </a:r>
          </a:p>
        </p:txBody>
      </p:sp>
      <p:sp>
        <p:nvSpPr>
          <p:cNvPr id="61444"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07124F58-77E8-4BF1-A494-A69D2ECF522A}" type="slidenum">
              <a:rPr lang="en-US" altLang="en-US"/>
              <a:pPr/>
              <a:t>28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Evaluate predictive probability for each signature,  if  predictive probability for each signature in a therapy is &lt;25% then the enrollment stops and futility is reached</a:t>
            </a:r>
          </a:p>
          <a:p>
            <a:pPr>
              <a:defRPr/>
            </a:pPr>
            <a:r>
              <a:rPr lang="en-US" dirty="0"/>
              <a:t>If predictive probability of any signature a in therapy has a predictive probability of &gt;80%, that signature </a:t>
            </a:r>
            <a:r>
              <a:rPr lang="en-US" b="1" dirty="0"/>
              <a:t>graduates</a:t>
            </a:r>
            <a:r>
              <a:rPr lang="en-US" dirty="0"/>
              <a:t> to stage 2.  all other subtypes not involved in that signature stop further enrollment </a:t>
            </a:r>
          </a:p>
          <a:p>
            <a:pPr>
              <a:defRPr/>
            </a:pPr>
            <a:r>
              <a:rPr lang="en-US" dirty="0"/>
              <a:t>Signatures graduating to stage 2 have fixed randomization with the control arm of the same signature</a:t>
            </a:r>
          </a:p>
          <a:p>
            <a:pPr>
              <a:defRPr/>
            </a:pPr>
            <a:r>
              <a:rPr lang="en-US" dirty="0"/>
              <a:t>After completion of enrollment in stage 2, if the probability of HR is &lt;1 for greater than 98% of the posterior distribution of the HR, statistical success is claimed.  </a:t>
            </a:r>
          </a:p>
        </p:txBody>
      </p:sp>
      <p:sp>
        <p:nvSpPr>
          <p:cNvPr id="62468"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5035B441-24BA-45F1-9C9E-46BA346E919A}"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DB2623-EA15-49AA-A0FD-B5708E6069FC}" type="slidenum">
              <a:rPr lang="en-US" altLang="en-US"/>
              <a:pPr/>
              <a:t>9</a:t>
            </a:fld>
            <a:endParaRPr lang="en-US" altLang="en-US"/>
          </a:p>
        </p:txBody>
      </p:sp>
      <p:sp>
        <p:nvSpPr>
          <p:cNvPr id="4097" name="Rectangle 1"/>
          <p:cNvSpPr txBox="1">
            <a:spLocks noChangeArrowheads="1"/>
          </p:cNvSpPr>
          <p:nvPr>
            <p:ph type="sldImg"/>
          </p:nvPr>
        </p:nvSpPr>
        <p:spPr bwMode="auto">
          <a:xfrm>
            <a:off x="546100" y="603250"/>
            <a:ext cx="5289550" cy="29765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ChangeArrowheads="1"/>
          </p:cNvSpPr>
          <p:nvPr>
            <p:ph type="body" idx="1"/>
          </p:nvPr>
        </p:nvSpPr>
        <p:spPr bwMode="auto">
          <a:xfrm>
            <a:off x="637988" y="3771645"/>
            <a:ext cx="5105336" cy="3573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4000"/>
              </a:lnSpc>
              <a:spcBef>
                <a:spcPct val="0"/>
              </a:spcBef>
              <a:tabLst>
                <a:tab pos="634643" algn="l"/>
                <a:tab pos="1269286" algn="l"/>
                <a:tab pos="1903929" algn="l"/>
                <a:tab pos="2538573" algn="l"/>
                <a:tab pos="3173216" algn="l"/>
                <a:tab pos="3807859" algn="l"/>
                <a:tab pos="4442502" algn="l"/>
              </a:tabLst>
            </a:pPr>
            <a:r>
              <a:rPr lang="en-US" altLang="en-US" sz="900">
                <a:latin typeface="Arial Unicode MS" pitchFamily="32" charset="0"/>
                <a:cs typeface="Arial Unicode MS" pitchFamily="32" charset="0"/>
              </a:rPr>
              <a:t>Figure 1. Kaplan–Meier Curves for Overall Survival According to Treatment. Panel A shows results for patients with mutated </a:t>
            </a:r>
            <a:r>
              <a:rPr lang="en-US" altLang="en-US" sz="900" i="1">
                <a:latin typeface="Arial Unicode MS" pitchFamily="32" charset="0"/>
                <a:cs typeface="Arial Unicode MS" pitchFamily="32" charset="0"/>
              </a:rPr>
              <a:t>K-ras</a:t>
            </a:r>
            <a:r>
              <a:rPr lang="en-US" altLang="en-US" sz="900">
                <a:latin typeface="Arial Unicode MS" pitchFamily="32" charset="0"/>
                <a:cs typeface="Arial Unicode MS" pitchFamily="32" charset="0"/>
              </a:rPr>
              <a:t> tumors, and Panel B for patients with wild-type </a:t>
            </a:r>
            <a:r>
              <a:rPr lang="en-US" altLang="en-US" sz="900" i="1">
                <a:latin typeface="Arial Unicode MS" pitchFamily="32" charset="0"/>
                <a:cs typeface="Arial Unicode MS" pitchFamily="32" charset="0"/>
              </a:rPr>
              <a:t>K-ras</a:t>
            </a:r>
            <a:r>
              <a:rPr lang="en-US" altLang="en-US" sz="900">
                <a:latin typeface="Arial Unicode MS" pitchFamily="32" charset="0"/>
                <a:cs typeface="Arial Unicode MS" pitchFamily="32" charset="0"/>
              </a:rPr>
              <a:t> tumors. Cetuximab as compared with best supportive care alone was associated with improved overall survival among patients with wild-type </a:t>
            </a:r>
            <a:r>
              <a:rPr lang="en-US" altLang="en-US" sz="900" i="1">
                <a:latin typeface="Arial Unicode MS" pitchFamily="32" charset="0"/>
                <a:cs typeface="Arial Unicode MS" pitchFamily="32" charset="0"/>
              </a:rPr>
              <a:t>K-ras</a:t>
            </a:r>
            <a:r>
              <a:rPr lang="en-US" altLang="en-US" sz="900">
                <a:latin typeface="Arial Unicode MS" pitchFamily="32" charset="0"/>
                <a:cs typeface="Arial Unicode MS" pitchFamily="32" charset="0"/>
              </a:rPr>
              <a:t> tumors but not among those with mutated </a:t>
            </a:r>
            <a:r>
              <a:rPr lang="en-US" altLang="en-US" sz="900" i="1">
                <a:latin typeface="Arial Unicode MS" pitchFamily="32" charset="0"/>
                <a:cs typeface="Arial Unicode MS" pitchFamily="32" charset="0"/>
              </a:rPr>
              <a:t>K-ras</a:t>
            </a:r>
            <a:r>
              <a:rPr lang="en-US" altLang="en-US" sz="900">
                <a:latin typeface="Arial Unicode MS" pitchFamily="32" charset="0"/>
                <a:cs typeface="Arial Unicode MS" pitchFamily="32" charset="0"/>
              </a:rPr>
              <a:t> tumors. The difference in treatment effect according to mutation status was significant (test for interaction, P=0.01).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4328EF1-BC09-4C22-800B-44B008710340}" type="slidenum">
              <a:rPr lang="en-US" altLang="en-US"/>
              <a:pPr/>
              <a:t>17</a:t>
            </a:fld>
            <a:endParaRPr lang="en-US" altLang="en-US"/>
          </a:p>
        </p:txBody>
      </p:sp>
      <p:sp>
        <p:nvSpPr>
          <p:cNvPr id="52227" name="Rectangle 1"/>
          <p:cNvSpPr txBox="1">
            <a:spLocks noGrp="1" noRot="1" noChangeAspect="1" noChangeArrowheads="1" noTextEdit="1"/>
          </p:cNvSpPr>
          <p:nvPr>
            <p:ph type="sldImg"/>
          </p:nvPr>
        </p:nvSpPr>
        <p:spPr>
          <a:xfrm>
            <a:off x="544513" y="603250"/>
            <a:ext cx="5291137" cy="29765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p:cNvSpPr txBox="1">
            <a:spLocks noGrp="1" noChangeArrowheads="1"/>
          </p:cNvSpPr>
          <p:nvPr>
            <p:ph type="body" idx="1"/>
          </p:nvPr>
        </p:nvSpPr>
        <p:spPr>
          <a:xfrm>
            <a:off x="637335" y="3771035"/>
            <a:ext cx="5105680" cy="3573318"/>
          </a:xfrm>
          <a:no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04000"/>
              </a:lnSpc>
              <a:spcBef>
                <a:spcPct val="0"/>
              </a:spcBef>
              <a:tabLst>
                <a:tab pos="649628" algn="l"/>
                <a:tab pos="1299256" algn="l"/>
                <a:tab pos="1948884" algn="l"/>
                <a:tab pos="2598511" algn="l"/>
                <a:tab pos="3248139" algn="l"/>
                <a:tab pos="3897767" algn="l"/>
                <a:tab pos="4547395" algn="l"/>
              </a:tabLst>
            </a:pPr>
            <a:r>
              <a:rPr lang="en-US" altLang="en-US" sz="900">
                <a:latin typeface="Arial Unicode MS" pitchFamily="34" charset="-128"/>
                <a:ea typeface="Arial Unicode MS" pitchFamily="34" charset="-128"/>
                <a:cs typeface="Arial Unicode MS" pitchFamily="34" charset="-128"/>
              </a:rPr>
              <a:t>Figure 1. Umbrella Trial and Basket Trial. An umbrella trial (top) evaluates various (often biomarker-defined) subgroups within a conventionally defined disease. Patients with the disease are screened for the presence of a biomarker or other characteristic and then assigned to a stratum on the basis of the results. Multiple drugs are studied in the various strata, and the design may be randomized or use external controls depending on the disease. A basket trial (bottom) involves multiple diseases or histologic features (i.e., in cancer). After participants are screened for the presence of a target, target-positive participants are entered into the trial; as a result, the trial may involve many different diseases or histologic features. A master protocol for a basket trial could contain multiple strata that test various biomarker–drug pairs. Statistical approaches are not depicted in this figure.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dirty="0"/>
              <a:t>Describe benefit of separating out 1</a:t>
            </a:r>
            <a:r>
              <a:rPr lang="en-US" baseline="30000" dirty="0"/>
              <a:t>st</a:t>
            </a:r>
            <a:r>
              <a:rPr lang="en-US" dirty="0"/>
              <a:t> line methylated and </a:t>
            </a:r>
            <a:r>
              <a:rPr lang="en-US" dirty="0" err="1"/>
              <a:t>unmethylated</a:t>
            </a:r>
            <a:endParaRPr lang="en-US" dirty="0"/>
          </a:p>
        </p:txBody>
      </p:sp>
      <p:sp>
        <p:nvSpPr>
          <p:cNvPr id="54276"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50885511-1BAE-4EE4-B367-7BAA7B352ED1}" type="slidenum">
              <a:rPr lang="en-US" altLang="en-US"/>
              <a:pPr/>
              <a:t>20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Sub types and signatures</a:t>
            </a:r>
          </a:p>
          <a:p>
            <a:pPr>
              <a:defRPr/>
            </a:pPr>
            <a:r>
              <a:rPr lang="en-US" dirty="0"/>
              <a:t>All first line</a:t>
            </a:r>
          </a:p>
        </p:txBody>
      </p:sp>
      <p:sp>
        <p:nvSpPr>
          <p:cNvPr id="55300"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DA7D6630-A141-408A-86A0-9D8B31407E71}" type="slidenum">
              <a:rPr lang="en-US" altLang="en-US"/>
              <a:pPr/>
              <a:t>21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Sub types and signatures</a:t>
            </a:r>
          </a:p>
          <a:p>
            <a:pPr>
              <a:defRPr/>
            </a:pPr>
            <a:r>
              <a:rPr lang="en-US" dirty="0"/>
              <a:t>All first line</a:t>
            </a:r>
          </a:p>
        </p:txBody>
      </p:sp>
      <p:sp>
        <p:nvSpPr>
          <p:cNvPr id="56324"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814506D7-03A0-44FB-AD4E-40AA917879AD}" type="slidenum">
              <a:rPr lang="en-US" altLang="en-US"/>
              <a:pPr/>
              <a:t>22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
        <p:nvSpPr>
          <p:cNvPr id="57348"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3DA0E6E5-DBAC-4489-97E1-963716BA208C}" type="slidenum">
              <a:rPr lang="en-US" altLang="en-US"/>
              <a:pPr/>
              <a:t>24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Signatures bundle different subtypes for the potential of borrowing power toward defining the broadest possible indications for which the treatment arm would have a benefit.  </a:t>
            </a:r>
          </a:p>
        </p:txBody>
      </p:sp>
      <p:sp>
        <p:nvSpPr>
          <p:cNvPr id="58372"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05050817-A751-4136-95F6-C34DA55FA1B5}" type="slidenum">
              <a:rPr lang="en-US" altLang="en-US"/>
              <a:pPr/>
              <a:t>25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
        <p:nvSpPr>
          <p:cNvPr id="59396" name="Slide Number Placeholder 3"/>
          <p:cNvSpPr>
            <a:spLocks noGrp="1"/>
          </p:cNvSpPr>
          <p:nvPr>
            <p:ph type="sldNum" sz="quarter" idx="4294967295"/>
          </p:nvPr>
        </p:nvSpPr>
        <p:spPr bwMode="auto">
          <a:xfrm>
            <a:off x="3884240" y="8685068"/>
            <a:ext cx="2972360" cy="457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fld id="{4508111D-BAC0-4243-A1D7-50DE07177A93}" type="slidenum">
              <a:rPr lang="en-US" altLang="en-US"/>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263388"/>
          </a:xfrm>
        </p:spPr>
        <p:txBody>
          <a:bodyPr anchor="b"/>
          <a:lstStyle>
            <a:lvl1pPr algn="l">
              <a:defRPr sz="6000">
                <a:solidFill>
                  <a:schemeClr val="accent2"/>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524000" y="3772930"/>
            <a:ext cx="9144000" cy="1484870"/>
          </a:xfrm>
        </p:spPr>
        <p:txBody>
          <a:bodyPr>
            <a:normAutofit/>
          </a:bodyPr>
          <a:lstStyle>
            <a:lvl1pPr marL="0" indent="0" algn="l">
              <a:buNone/>
              <a:defRPr sz="2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825" y="0"/>
            <a:ext cx="4448175" cy="1885950"/>
          </a:xfrm>
          <a:prstGeom prst="rect">
            <a:avLst/>
          </a:prstGeom>
        </p:spPr>
      </p:pic>
      <p:sp>
        <p:nvSpPr>
          <p:cNvPr id="8" name="Footer Placeholder 4"/>
          <p:cNvSpPr>
            <a:spLocks noGrp="1"/>
          </p:cNvSpPr>
          <p:nvPr>
            <p:ph type="ftr" sz="quarter" idx="11"/>
          </p:nvPr>
        </p:nvSpPr>
        <p:spPr>
          <a:xfrm>
            <a:off x="3652451" y="6320908"/>
            <a:ext cx="4887097" cy="365125"/>
          </a:xfrm>
          <a:prstGeom prst="rect">
            <a:avLst/>
          </a:prstGeom>
        </p:spPr>
        <p:txBody>
          <a:bodyPr/>
          <a:lstStyle>
            <a:lvl1pPr>
              <a:defRPr sz="1800" i="1">
                <a:solidFill>
                  <a:schemeClr val="accent2"/>
                </a:solidFill>
              </a:defRPr>
            </a:lvl1pPr>
          </a:lstStyle>
          <a:p>
            <a:endParaRPr lang="en-AU"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1" y="6285470"/>
            <a:ext cx="2025851" cy="43600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6581" y="6071618"/>
            <a:ext cx="1850800" cy="863707"/>
          </a:xfrm>
          <a:prstGeom prst="rect">
            <a:avLst/>
          </a:prstGeom>
        </p:spPr>
      </p:pic>
      <p:cxnSp>
        <p:nvCxnSpPr>
          <p:cNvPr id="11" name="Straight Connector 10"/>
          <p:cNvCxnSpPr/>
          <p:nvPr userDrawn="1"/>
        </p:nvCxnSpPr>
        <p:spPr>
          <a:xfrm>
            <a:off x="1524000" y="3515448"/>
            <a:ext cx="2801389"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2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28547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spTree>
    <p:extLst>
      <p:ext uri="{BB962C8B-B14F-4D97-AF65-F5344CB8AC3E}">
        <p14:creationId xmlns:p14="http://schemas.microsoft.com/office/powerpoint/2010/main" val="358534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28547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spTree>
    <p:extLst>
      <p:ext uri="{BB962C8B-B14F-4D97-AF65-F5344CB8AC3E}">
        <p14:creationId xmlns:p14="http://schemas.microsoft.com/office/powerpoint/2010/main" val="330032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87" y="274544"/>
            <a:ext cx="1097203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5543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2"/>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4486" y="0"/>
            <a:ext cx="3377514" cy="14320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81" y="6071618"/>
            <a:ext cx="1850800" cy="86370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1" y="6285470"/>
            <a:ext cx="2025851" cy="436005"/>
          </a:xfrm>
          <a:prstGeom prst="rect">
            <a:avLst/>
          </a:prstGeom>
        </p:spPr>
      </p:pic>
      <p:sp>
        <p:nvSpPr>
          <p:cNvPr id="12" name="TextBox 11"/>
          <p:cNvSpPr txBox="1"/>
          <p:nvPr userDrawn="1"/>
        </p:nvSpPr>
        <p:spPr>
          <a:xfrm>
            <a:off x="3805334" y="6285470"/>
            <a:ext cx="45813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chemeClr val="accent2"/>
                </a:solidFill>
              </a:rPr>
              <a:t>Celebrating 30 years of global health outcomes</a:t>
            </a:r>
          </a:p>
        </p:txBody>
      </p:sp>
      <p:cxnSp>
        <p:nvCxnSpPr>
          <p:cNvPr id="10" name="Straight Connector 9"/>
          <p:cNvCxnSpPr/>
          <p:nvPr userDrawn="1"/>
        </p:nvCxnSpPr>
        <p:spPr>
          <a:xfrm>
            <a:off x="838200" y="1550471"/>
            <a:ext cx="1251857" cy="7741"/>
          </a:xfrm>
          <a:prstGeom prst="line">
            <a:avLst/>
          </a:prstGeom>
          <a:ln w="889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7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2"/>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4486" y="0"/>
            <a:ext cx="3377514" cy="14320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81" y="6071618"/>
            <a:ext cx="1850800" cy="86370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1" y="6285470"/>
            <a:ext cx="2025851" cy="436005"/>
          </a:xfrm>
          <a:prstGeom prst="rect">
            <a:avLst/>
          </a:prstGeom>
        </p:spPr>
      </p:pic>
      <p:sp>
        <p:nvSpPr>
          <p:cNvPr id="10" name="Footer Placeholder 4"/>
          <p:cNvSpPr>
            <a:spLocks noGrp="1"/>
          </p:cNvSpPr>
          <p:nvPr>
            <p:ph type="ftr" sz="quarter" idx="11"/>
          </p:nvPr>
        </p:nvSpPr>
        <p:spPr>
          <a:xfrm>
            <a:off x="3652451" y="6320908"/>
            <a:ext cx="4887097" cy="365125"/>
          </a:xfrm>
          <a:prstGeom prst="rect">
            <a:avLst/>
          </a:prstGeom>
        </p:spPr>
        <p:txBody>
          <a:bodyPr/>
          <a:lstStyle>
            <a:lvl1pPr>
              <a:defRPr sz="1800" i="1">
                <a:solidFill>
                  <a:schemeClr val="accent2"/>
                </a:solidFill>
              </a:defRPr>
            </a:lvl1pPr>
          </a:lstStyle>
          <a:p>
            <a:endParaRPr lang="en-AU" dirty="0"/>
          </a:p>
        </p:txBody>
      </p:sp>
    </p:spTree>
    <p:extLst>
      <p:ext uri="{BB962C8B-B14F-4D97-AF65-F5344CB8AC3E}">
        <p14:creationId xmlns:p14="http://schemas.microsoft.com/office/powerpoint/2010/main" val="42458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4486" y="0"/>
            <a:ext cx="3377514" cy="143200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81" y="6071618"/>
            <a:ext cx="1850800" cy="86370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1" y="6285470"/>
            <a:ext cx="2025851" cy="436005"/>
          </a:xfrm>
          <a:prstGeom prst="rect">
            <a:avLst/>
          </a:prstGeom>
        </p:spPr>
      </p:pic>
      <p:sp>
        <p:nvSpPr>
          <p:cNvPr id="12" name="Footer Placeholder 4"/>
          <p:cNvSpPr>
            <a:spLocks noGrp="1"/>
          </p:cNvSpPr>
          <p:nvPr>
            <p:ph type="ftr" sz="quarter" idx="11"/>
          </p:nvPr>
        </p:nvSpPr>
        <p:spPr>
          <a:xfrm>
            <a:off x="3652451" y="6320908"/>
            <a:ext cx="4887097" cy="365125"/>
          </a:xfrm>
          <a:prstGeom prst="rect">
            <a:avLst/>
          </a:prstGeom>
        </p:spPr>
        <p:txBody>
          <a:bodyPr/>
          <a:lstStyle>
            <a:lvl1pPr>
              <a:defRPr sz="1800" i="1">
                <a:solidFill>
                  <a:schemeClr val="accent2"/>
                </a:solidFill>
              </a:defRPr>
            </a:lvl1pPr>
          </a:lstStyle>
          <a:p>
            <a:endParaRPr lang="en-AU" dirty="0"/>
          </a:p>
        </p:txBody>
      </p:sp>
      <p:cxnSp>
        <p:nvCxnSpPr>
          <p:cNvPr id="13" name="Straight Connector 12"/>
          <p:cNvCxnSpPr/>
          <p:nvPr userDrawn="1"/>
        </p:nvCxnSpPr>
        <p:spPr>
          <a:xfrm>
            <a:off x="838200" y="1550471"/>
            <a:ext cx="1251857" cy="7741"/>
          </a:xfrm>
          <a:prstGeom prst="line">
            <a:avLst/>
          </a:prstGeom>
          <a:ln w="889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41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285470"/>
            <a:ext cx="2743200" cy="365125"/>
          </a:xfrm>
          <a:prstGeom prst="rect">
            <a:avLst/>
          </a:prstGeom>
        </p:spPr>
        <p:txBody>
          <a:bodyPr/>
          <a:lstStyle/>
          <a:p>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cxnSp>
        <p:nvCxnSpPr>
          <p:cNvPr id="10" name="Straight Connector 9"/>
          <p:cNvCxnSpPr/>
          <p:nvPr userDrawn="1"/>
        </p:nvCxnSpPr>
        <p:spPr>
          <a:xfrm>
            <a:off x="838200" y="1550471"/>
            <a:ext cx="1251857" cy="7741"/>
          </a:xfrm>
          <a:prstGeom prst="line">
            <a:avLst/>
          </a:prstGeom>
          <a:ln w="889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82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285470"/>
            <a:ext cx="2743200" cy="365125"/>
          </a:xfrm>
          <a:prstGeom prst="rect">
            <a:avLst/>
          </a:prstGeom>
        </p:spPr>
        <p:txBody>
          <a:bodyPr/>
          <a:lstStyle/>
          <a:p>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spTree>
    <p:extLst>
      <p:ext uri="{BB962C8B-B14F-4D97-AF65-F5344CB8AC3E}">
        <p14:creationId xmlns:p14="http://schemas.microsoft.com/office/powerpoint/2010/main" val="281279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285470"/>
            <a:ext cx="2743200" cy="365125"/>
          </a:xfrm>
          <a:prstGeom prst="rect">
            <a:avLst/>
          </a:prstGeom>
        </p:spPr>
        <p:txBody>
          <a:bodyPr/>
          <a:lstStyle/>
          <a:p>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spTree>
    <p:extLst>
      <p:ext uri="{BB962C8B-B14F-4D97-AF65-F5344CB8AC3E}">
        <p14:creationId xmlns:p14="http://schemas.microsoft.com/office/powerpoint/2010/main" val="426690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85470"/>
            <a:ext cx="2743200" cy="365125"/>
          </a:xfrm>
          <a:prstGeom prst="rect">
            <a:avLst/>
          </a:prstGeom>
        </p:spPr>
        <p:txBody>
          <a:bodyPr/>
          <a:lstStyle/>
          <a:p>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spTree>
    <p:extLst>
      <p:ext uri="{BB962C8B-B14F-4D97-AF65-F5344CB8AC3E}">
        <p14:creationId xmlns:p14="http://schemas.microsoft.com/office/powerpoint/2010/main" val="270547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85470"/>
            <a:ext cx="2743200" cy="365125"/>
          </a:xfrm>
          <a:prstGeom prst="rect">
            <a:avLst/>
          </a:prstGeom>
        </p:spPr>
        <p:txBody>
          <a:bodyPr/>
          <a:lstStyle/>
          <a:p>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B6AA6F-9722-4DA5-AA96-B6824F7DF200}" type="slidenum">
              <a:rPr lang="en-AU" smtClean="0"/>
              <a:t>‹#›</a:t>
            </a:fld>
            <a:endParaRPr lang="en-AU"/>
          </a:p>
        </p:txBody>
      </p:sp>
    </p:spTree>
    <p:extLst>
      <p:ext uri="{BB962C8B-B14F-4D97-AF65-F5344CB8AC3E}">
        <p14:creationId xmlns:p14="http://schemas.microsoft.com/office/powerpoint/2010/main" val="49040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48991" y="6285470"/>
            <a:ext cx="2025851" cy="43600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6581" y="6071618"/>
            <a:ext cx="1850800" cy="863707"/>
          </a:xfrm>
          <a:prstGeom prst="rect">
            <a:avLst/>
          </a:prstGeom>
        </p:spPr>
      </p:pic>
      <p:sp>
        <p:nvSpPr>
          <p:cNvPr id="12" name="TextBox 11"/>
          <p:cNvSpPr txBox="1"/>
          <p:nvPr userDrawn="1"/>
        </p:nvSpPr>
        <p:spPr>
          <a:xfrm>
            <a:off x="3805334" y="6285470"/>
            <a:ext cx="45813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chemeClr val="accent2"/>
                </a:solidFill>
              </a:rPr>
              <a:t>Celebrating 30 years of global health outcomes</a:t>
            </a:r>
          </a:p>
        </p:txBody>
      </p:sp>
    </p:spTree>
    <p:extLst>
      <p:ext uri="{BB962C8B-B14F-4D97-AF65-F5344CB8AC3E}">
        <p14:creationId xmlns:p14="http://schemas.microsoft.com/office/powerpoint/2010/main" val="1672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27.png"/><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1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7.png"/><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1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1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26.png"/><Relationship Id="rId10" Type="http://schemas.openxmlformats.org/officeDocument/2006/relationships/image" Target="../media/image30.png"/><Relationship Id="rId19"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29.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920" y="1371024"/>
            <a:ext cx="10465921" cy="1928363"/>
          </a:xfrm>
        </p:spPr>
        <p:txBody>
          <a:bodyPr>
            <a:normAutofit fontScale="90000"/>
          </a:bodyPr>
          <a:lstStyle/>
          <a:p>
            <a:pPr defTabSz="1007943" fontAlgn="auto">
              <a:spcAft>
                <a:spcPts val="0"/>
              </a:spcAft>
              <a:defRPr/>
            </a:pPr>
            <a:r>
              <a:rPr lang="en-AU" dirty="0"/>
              <a:t>Molecular &amp; Genomic driven trials </a:t>
            </a:r>
            <a:br>
              <a:rPr lang="en-AU" dirty="0"/>
            </a:br>
            <a:r>
              <a:rPr lang="en-AU" dirty="0"/>
              <a:t>Precision Medicine</a:t>
            </a:r>
          </a:p>
        </p:txBody>
      </p:sp>
      <p:sp>
        <p:nvSpPr>
          <p:cNvPr id="3" name="Subtitle 2"/>
          <p:cNvSpPr>
            <a:spLocks noGrp="1"/>
          </p:cNvSpPr>
          <p:nvPr>
            <p:ph type="subTitle" idx="1"/>
          </p:nvPr>
        </p:nvSpPr>
        <p:spPr>
          <a:xfrm>
            <a:off x="931850" y="3783234"/>
            <a:ext cx="10755840" cy="1752664"/>
          </a:xfrm>
        </p:spPr>
        <p:txBody>
          <a:bodyPr rtlCol="0">
            <a:normAutofit/>
          </a:bodyPr>
          <a:lstStyle/>
          <a:p>
            <a:pPr defTabSz="1007943" fontAlgn="auto">
              <a:spcAft>
                <a:spcPts val="0"/>
              </a:spcAft>
              <a:defRPr/>
            </a:pPr>
            <a:r>
              <a:rPr lang="en-AU" dirty="0"/>
              <a:t>Mustafa Khasraw</a:t>
            </a:r>
          </a:p>
          <a:p>
            <a:pPr defTabSz="1007943" fontAlgn="auto">
              <a:spcAft>
                <a:spcPts val="0"/>
              </a:spcAft>
              <a:defRPr/>
            </a:pPr>
            <a:r>
              <a:rPr lang="en-AU" dirty="0"/>
              <a:t>Medical Oncologist @ RNSH</a:t>
            </a:r>
          </a:p>
          <a:p>
            <a:pPr defTabSz="1007943" fontAlgn="auto">
              <a:spcAft>
                <a:spcPts val="0"/>
              </a:spcAft>
              <a:defRPr/>
            </a:pPr>
            <a:r>
              <a:rPr lang="en-AU" dirty="0"/>
              <a:t>Clinical Lead @ the NHMRC Clinical Trials Centre</a:t>
            </a:r>
          </a:p>
        </p:txBody>
      </p:sp>
    </p:spTree>
    <p:extLst>
      <p:ext uri="{BB962C8B-B14F-4D97-AF65-F5344CB8AC3E}">
        <p14:creationId xmlns:p14="http://schemas.microsoft.com/office/powerpoint/2010/main" val="272041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057" y="376621"/>
            <a:ext cx="10708969" cy="54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413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077" y="229134"/>
            <a:ext cx="11454582" cy="58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00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creen Shot 2018-11-29 at 7.21.40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2064" y="8356"/>
            <a:ext cx="8661147" cy="620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7896961" y="1556804"/>
            <a:ext cx="263999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221760" y="1772827"/>
            <a:ext cx="57024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446489" y="4150658"/>
            <a:ext cx="2545984" cy="23487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69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1007943" fontAlgn="auto">
              <a:spcAft>
                <a:spcPts val="0"/>
              </a:spcAft>
              <a:defRPr/>
            </a:pPr>
            <a:r>
              <a:rPr lang="en-US" dirty="0">
                <a:solidFill>
                  <a:srgbClr val="FF0000"/>
                </a:solidFill>
              </a:rPr>
              <a:t>Precision and The Person</a:t>
            </a:r>
          </a:p>
        </p:txBody>
      </p:sp>
      <p:sp>
        <p:nvSpPr>
          <p:cNvPr id="22531" name="Content Placeholder 2"/>
          <p:cNvSpPr>
            <a:spLocks noGrp="1"/>
          </p:cNvSpPr>
          <p:nvPr>
            <p:ph idx="1"/>
          </p:nvPr>
        </p:nvSpPr>
        <p:spPr>
          <a:xfrm>
            <a:off x="354106" y="1852520"/>
            <a:ext cx="10515600" cy="4351338"/>
          </a:xfrm>
        </p:spPr>
        <p:txBody>
          <a:bodyPr/>
          <a:lstStyle/>
          <a:p>
            <a:r>
              <a:rPr lang="en-US" altLang="en-US" dirty="0"/>
              <a:t>Precision Medicine</a:t>
            </a:r>
          </a:p>
          <a:p>
            <a:r>
              <a:rPr lang="en-US" altLang="en-US" dirty="0"/>
              <a:t>Personalized Medicine  </a:t>
            </a:r>
          </a:p>
          <a:p>
            <a:pPr lvl="3"/>
            <a:endParaRPr lang="en-US" altLang="en-US" i="1" dirty="0"/>
          </a:p>
          <a:p>
            <a:pPr marL="1222375" lvl="4" indent="0">
              <a:buFont typeface="Arial" pitchFamily="34" charset="0"/>
              <a:buNone/>
            </a:pPr>
            <a:r>
              <a:rPr lang="en-US" altLang="en-US" sz="4800" i="1" dirty="0"/>
              <a:t>The Premise, </a:t>
            </a:r>
          </a:p>
          <a:p>
            <a:pPr marL="1222375" lvl="4" indent="0">
              <a:buFont typeface="Arial" pitchFamily="34" charset="0"/>
              <a:buNone/>
            </a:pPr>
            <a:r>
              <a:rPr lang="en-US" altLang="en-US" sz="4800" i="1" dirty="0"/>
              <a:t>The Promise and </a:t>
            </a:r>
          </a:p>
          <a:p>
            <a:pPr marL="1222375" lvl="4" indent="0">
              <a:buFont typeface="Arial" pitchFamily="34" charset="0"/>
              <a:buNone/>
            </a:pPr>
            <a:r>
              <a:rPr lang="en-US" altLang="en-US" sz="4800" i="1" dirty="0"/>
              <a:t>The Hype!</a:t>
            </a:r>
            <a:endParaRPr lang="en-US" altLang="en-US" sz="4800" dirty="0"/>
          </a:p>
        </p:txBody>
      </p:sp>
    </p:spTree>
    <p:extLst>
      <p:ext uri="{BB962C8B-B14F-4D97-AF65-F5344CB8AC3E}">
        <p14:creationId xmlns:p14="http://schemas.microsoft.com/office/powerpoint/2010/main" val="3003283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10515600" cy="860612"/>
          </a:xfrm>
        </p:spPr>
        <p:txBody>
          <a:bodyPr/>
          <a:lstStyle/>
          <a:p>
            <a:pPr algn="ctr" defTabSz="1007943" fontAlgn="auto">
              <a:spcAft>
                <a:spcPts val="0"/>
              </a:spcAft>
              <a:defRPr/>
            </a:pPr>
            <a:r>
              <a:rPr lang="en-US" dirty="0">
                <a:solidFill>
                  <a:srgbClr val="FF0000"/>
                </a:solidFill>
              </a:rPr>
              <a:t>Precision and The Person</a:t>
            </a:r>
          </a:p>
        </p:txBody>
      </p:sp>
      <p:sp>
        <p:nvSpPr>
          <p:cNvPr id="22531" name="Content Placeholder 2"/>
          <p:cNvSpPr>
            <a:spLocks noGrp="1"/>
          </p:cNvSpPr>
          <p:nvPr>
            <p:ph idx="1"/>
          </p:nvPr>
        </p:nvSpPr>
        <p:spPr>
          <a:xfrm>
            <a:off x="0" y="2040776"/>
            <a:ext cx="10515600" cy="4351338"/>
          </a:xfrm>
        </p:spPr>
        <p:txBody>
          <a:bodyPr/>
          <a:lstStyle/>
          <a:p>
            <a:r>
              <a:rPr lang="en-US" altLang="en-US" dirty="0">
                <a:solidFill>
                  <a:schemeClr val="bg1">
                    <a:lumMod val="85000"/>
                  </a:schemeClr>
                </a:solidFill>
              </a:rPr>
              <a:t>Precision Medicine</a:t>
            </a:r>
          </a:p>
          <a:p>
            <a:r>
              <a:rPr lang="en-US" altLang="en-US" dirty="0">
                <a:solidFill>
                  <a:schemeClr val="bg1">
                    <a:lumMod val="85000"/>
                  </a:schemeClr>
                </a:solidFill>
              </a:rPr>
              <a:t>Personalized Medicine  </a:t>
            </a:r>
          </a:p>
          <a:p>
            <a:pPr lvl="3"/>
            <a:endParaRPr lang="en-US" altLang="en-US" i="1" dirty="0">
              <a:solidFill>
                <a:schemeClr val="bg1">
                  <a:lumMod val="85000"/>
                </a:schemeClr>
              </a:solidFill>
            </a:endParaRPr>
          </a:p>
          <a:p>
            <a:pPr marL="1222375" lvl="4" indent="0">
              <a:buFont typeface="Arial" pitchFamily="34" charset="0"/>
              <a:buNone/>
            </a:pPr>
            <a:r>
              <a:rPr lang="en-US" altLang="en-US" sz="4800" i="1" dirty="0">
                <a:solidFill>
                  <a:schemeClr val="bg1">
                    <a:lumMod val="85000"/>
                  </a:schemeClr>
                </a:solidFill>
              </a:rPr>
              <a:t>The Premise, </a:t>
            </a:r>
          </a:p>
          <a:p>
            <a:pPr marL="1222375" lvl="4" indent="0">
              <a:buFont typeface="Arial" pitchFamily="34" charset="0"/>
              <a:buNone/>
            </a:pPr>
            <a:r>
              <a:rPr lang="en-US" altLang="en-US" sz="4800" i="1" dirty="0">
                <a:solidFill>
                  <a:schemeClr val="bg1">
                    <a:lumMod val="85000"/>
                  </a:schemeClr>
                </a:solidFill>
              </a:rPr>
              <a:t>The Promise and </a:t>
            </a:r>
          </a:p>
          <a:p>
            <a:pPr marL="1222375" lvl="4" indent="0">
              <a:buFont typeface="Arial" pitchFamily="34" charset="0"/>
              <a:buNone/>
            </a:pPr>
            <a:r>
              <a:rPr lang="en-US" altLang="en-US" sz="4800" i="1" dirty="0">
                <a:solidFill>
                  <a:schemeClr val="bg1">
                    <a:lumMod val="85000"/>
                  </a:schemeClr>
                </a:solidFill>
              </a:rPr>
              <a:t>The Hype!</a:t>
            </a:r>
            <a:endParaRPr lang="en-US" altLang="en-US" sz="4800" dirty="0">
              <a:solidFill>
                <a:schemeClr val="bg1">
                  <a:lumMod val="85000"/>
                </a:schemeClr>
              </a:solidFill>
            </a:endParaRPr>
          </a:p>
        </p:txBody>
      </p:sp>
      <p:sp>
        <p:nvSpPr>
          <p:cNvPr id="3" name="TextBox 2"/>
          <p:cNvSpPr txBox="1"/>
          <p:nvPr/>
        </p:nvSpPr>
        <p:spPr>
          <a:xfrm>
            <a:off x="6879164" y="2593602"/>
            <a:ext cx="4170565" cy="3416320"/>
          </a:xfrm>
          <a:prstGeom prst="rect">
            <a:avLst/>
          </a:prstGeom>
          <a:noFill/>
        </p:spPr>
        <p:txBody>
          <a:bodyPr wrap="none" rtlCol="0">
            <a:spAutoFit/>
          </a:bodyPr>
          <a:lstStyle/>
          <a:p>
            <a:pPr marL="571500" indent="-571500">
              <a:buFont typeface="Courier New"/>
              <a:buChar char="o"/>
            </a:pPr>
            <a:r>
              <a:rPr lang="en-US" sz="3600" kern="400" dirty="0" smtClean="0">
                <a:solidFill>
                  <a:schemeClr val="tx1">
                    <a:lumMod val="75000"/>
                    <a:lumOff val="25000"/>
                  </a:schemeClr>
                </a:solidFill>
              </a:rPr>
              <a:t>? </a:t>
            </a:r>
            <a:r>
              <a:rPr lang="en-US" sz="3600" kern="400" dirty="0">
                <a:solidFill>
                  <a:schemeClr val="tx1">
                    <a:lumMod val="75000"/>
                    <a:lumOff val="25000"/>
                  </a:schemeClr>
                </a:solidFill>
              </a:rPr>
              <a:t>Complexity</a:t>
            </a:r>
          </a:p>
          <a:p>
            <a:pPr marL="571500" indent="-571500">
              <a:buFont typeface="Courier New"/>
              <a:buChar char="o"/>
            </a:pPr>
            <a:r>
              <a:rPr lang="en-US" sz="3600" kern="400" dirty="0">
                <a:solidFill>
                  <a:schemeClr val="tx1">
                    <a:lumMod val="75000"/>
                    <a:lumOff val="25000"/>
                  </a:schemeClr>
                </a:solidFill>
              </a:rPr>
              <a:t>? Gene networks</a:t>
            </a:r>
          </a:p>
          <a:p>
            <a:pPr marL="571500" indent="-571500">
              <a:buFont typeface="Courier New"/>
              <a:buChar char="o"/>
            </a:pPr>
            <a:r>
              <a:rPr lang="en-US" sz="3600" kern="400" dirty="0">
                <a:solidFill>
                  <a:schemeClr val="tx1">
                    <a:lumMod val="75000"/>
                    <a:lumOff val="25000"/>
                  </a:schemeClr>
                </a:solidFill>
              </a:rPr>
              <a:t>? Epigenetics </a:t>
            </a:r>
          </a:p>
          <a:p>
            <a:pPr marL="571500" indent="-571500">
              <a:buFont typeface="Courier New"/>
              <a:buChar char="o"/>
            </a:pPr>
            <a:r>
              <a:rPr lang="en-US" sz="3600" kern="400" dirty="0">
                <a:solidFill>
                  <a:schemeClr val="tx1">
                    <a:lumMod val="75000"/>
                    <a:lumOff val="25000"/>
                  </a:schemeClr>
                </a:solidFill>
              </a:rPr>
              <a:t>? The </a:t>
            </a:r>
            <a:r>
              <a:rPr lang="en-US" sz="3600" kern="400" dirty="0" err="1">
                <a:solidFill>
                  <a:schemeClr val="tx1">
                    <a:lumMod val="75000"/>
                    <a:lumOff val="25000"/>
                  </a:schemeClr>
                </a:solidFill>
              </a:rPr>
              <a:t>Interactome</a:t>
            </a:r>
            <a:endParaRPr lang="en-US" sz="3600" kern="400" dirty="0">
              <a:solidFill>
                <a:schemeClr val="tx1">
                  <a:lumMod val="75000"/>
                  <a:lumOff val="25000"/>
                </a:schemeClr>
              </a:solidFill>
            </a:endParaRPr>
          </a:p>
          <a:p>
            <a:pPr marL="571500" indent="-571500">
              <a:buFont typeface="Courier New"/>
              <a:buChar char="o"/>
            </a:pPr>
            <a:r>
              <a:rPr lang="en-US" sz="3600" kern="400" dirty="0">
                <a:solidFill>
                  <a:schemeClr val="tx1">
                    <a:lumMod val="75000"/>
                    <a:lumOff val="25000"/>
                  </a:schemeClr>
                </a:solidFill>
              </a:rPr>
              <a:t>? Heterogeneity</a:t>
            </a:r>
          </a:p>
          <a:p>
            <a:pPr marL="571500" indent="-571500">
              <a:buFont typeface="Courier New"/>
              <a:buChar char="o"/>
            </a:pPr>
            <a:endParaRPr lang="en-US" sz="3600" kern="400" dirty="0"/>
          </a:p>
        </p:txBody>
      </p:sp>
      <p:sp>
        <p:nvSpPr>
          <p:cNvPr id="4" name="Rectangle 3"/>
          <p:cNvSpPr/>
          <p:nvPr/>
        </p:nvSpPr>
        <p:spPr>
          <a:xfrm>
            <a:off x="3886930" y="1495992"/>
            <a:ext cx="8373034" cy="830997"/>
          </a:xfrm>
          <a:prstGeom prst="rect">
            <a:avLst/>
          </a:prstGeom>
        </p:spPr>
        <p:txBody>
          <a:bodyPr wrap="square">
            <a:spAutoFit/>
          </a:bodyPr>
          <a:lstStyle/>
          <a:p>
            <a:pPr marL="571500" indent="-571500">
              <a:buFont typeface="Courier New"/>
              <a:buChar char="o"/>
            </a:pPr>
            <a:r>
              <a:rPr lang="en-US" sz="2400" kern="400" dirty="0"/>
              <a:t>? Point Mutations (HER2, EGFR, c-kit, ALK…</a:t>
            </a:r>
            <a:r>
              <a:rPr lang="en-US" sz="2400" kern="400" dirty="0" err="1"/>
              <a:t>etc</a:t>
            </a:r>
            <a:r>
              <a:rPr lang="en-US" sz="2400" kern="400" dirty="0"/>
              <a:t>)</a:t>
            </a:r>
          </a:p>
          <a:p>
            <a:pPr marL="571500" indent="-571500">
              <a:buFont typeface="Courier New"/>
              <a:buChar char="o"/>
            </a:pPr>
            <a:r>
              <a:rPr lang="en-US" sz="2400" kern="400" dirty="0">
                <a:solidFill>
                  <a:schemeClr val="tx1">
                    <a:lumMod val="75000"/>
                    <a:lumOff val="25000"/>
                  </a:schemeClr>
                </a:solidFill>
              </a:rPr>
              <a:t>? Oncogene addiction</a:t>
            </a:r>
            <a:endParaRPr lang="en-US" sz="2400" kern="400" dirty="0">
              <a:solidFill>
                <a:schemeClr val="tx1">
                  <a:lumMod val="75000"/>
                  <a:lumOff val="25000"/>
                </a:schemeClr>
              </a:solidFill>
            </a:endParaRPr>
          </a:p>
        </p:txBody>
      </p:sp>
    </p:spTree>
    <p:extLst>
      <p:ext uri="{BB962C8B-B14F-4D97-AF65-F5344CB8AC3E}">
        <p14:creationId xmlns:p14="http://schemas.microsoft.com/office/powerpoint/2010/main" val="122824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33" y="1260649"/>
            <a:ext cx="10471914" cy="4493537"/>
          </a:xfrm>
          <a:prstGeom prst="rect">
            <a:avLst/>
          </a:prstGeom>
        </p:spPr>
        <p:txBody>
          <a:bodyPr wrap="square">
            <a:spAutoFit/>
          </a:bodyPr>
          <a:lstStyle/>
          <a:p>
            <a:pPr>
              <a:lnSpc>
                <a:spcPct val="150000"/>
              </a:lnSpc>
              <a:defRPr/>
            </a:pPr>
            <a:r>
              <a:rPr lang="en-US" altLang="en-US" sz="2400" dirty="0">
                <a:latin typeface="Times New Roman"/>
                <a:cs typeface="Times New Roman"/>
              </a:rPr>
              <a:t>NEAR TERM GOALS</a:t>
            </a:r>
          </a:p>
          <a:p>
            <a:pPr marL="342900" indent="-342900">
              <a:lnSpc>
                <a:spcPct val="150000"/>
              </a:lnSpc>
              <a:buFont typeface="Courier New" panose="02070309020205020404" pitchFamily="49" charset="0"/>
              <a:buChar char="o"/>
              <a:defRPr/>
            </a:pPr>
            <a:r>
              <a:rPr lang="en-US" altLang="en-US" sz="2400" b="1" i="1" u="sng" dirty="0">
                <a:solidFill>
                  <a:srgbClr val="FF0000"/>
                </a:solidFill>
                <a:latin typeface="Times New Roman"/>
                <a:cs typeface="Times New Roman"/>
              </a:rPr>
              <a:t>Innovative clinical trial design </a:t>
            </a:r>
          </a:p>
          <a:p>
            <a:pPr marL="342900" indent="-342900">
              <a:lnSpc>
                <a:spcPct val="150000"/>
              </a:lnSpc>
              <a:buFont typeface="Courier New" panose="02070309020205020404" pitchFamily="49" charset="0"/>
              <a:buChar char="o"/>
              <a:defRPr/>
            </a:pPr>
            <a:r>
              <a:rPr lang="en-US" altLang="en-US" sz="2400" dirty="0">
                <a:solidFill>
                  <a:srgbClr val="FF0000"/>
                </a:solidFill>
                <a:latin typeface="Times New Roman"/>
                <a:cs typeface="Times New Roman"/>
              </a:rPr>
              <a:t>Use of combination therapies </a:t>
            </a:r>
          </a:p>
          <a:p>
            <a:pPr marL="342900" indent="-342900">
              <a:lnSpc>
                <a:spcPct val="150000"/>
              </a:lnSpc>
              <a:buFont typeface="Courier New" panose="02070309020205020404" pitchFamily="49" charset="0"/>
              <a:buChar char="o"/>
              <a:defRPr/>
            </a:pPr>
            <a:r>
              <a:rPr lang="en-US" altLang="en-US" sz="2400" dirty="0">
                <a:solidFill>
                  <a:srgbClr val="FF0000"/>
                </a:solidFill>
                <a:latin typeface="Times New Roman"/>
                <a:cs typeface="Times New Roman"/>
              </a:rPr>
              <a:t>Overcome drug resistance</a:t>
            </a:r>
          </a:p>
          <a:p>
            <a:pPr marL="342900" indent="-342900">
              <a:lnSpc>
                <a:spcPct val="150000"/>
              </a:lnSpc>
              <a:buFont typeface="Courier New" panose="02070309020205020404" pitchFamily="49" charset="0"/>
              <a:buChar char="o"/>
              <a:defRPr/>
            </a:pPr>
            <a:endParaRPr lang="en-US" altLang="en-US" sz="2400" dirty="0">
              <a:latin typeface="Times New Roman"/>
              <a:cs typeface="Times New Roman"/>
            </a:endParaRPr>
          </a:p>
          <a:p>
            <a:pPr>
              <a:lnSpc>
                <a:spcPct val="150000"/>
              </a:lnSpc>
              <a:defRPr/>
            </a:pPr>
            <a:r>
              <a:rPr lang="en-US" altLang="en-US" sz="2400" dirty="0">
                <a:latin typeface="Times New Roman"/>
                <a:cs typeface="Times New Roman"/>
              </a:rPr>
              <a:t>LONGER TERM GOALS</a:t>
            </a:r>
          </a:p>
          <a:p>
            <a:pPr marL="342900" indent="-342900">
              <a:lnSpc>
                <a:spcPct val="150000"/>
              </a:lnSpc>
              <a:buFont typeface="Courier New" panose="02070309020205020404" pitchFamily="49" charset="0"/>
              <a:buChar char="o"/>
              <a:defRPr/>
            </a:pPr>
            <a:r>
              <a:rPr lang="en-US" altLang="en-US" sz="2400" dirty="0">
                <a:latin typeface="Times New Roman"/>
                <a:cs typeface="Times New Roman"/>
              </a:rPr>
              <a:t>Create cohorts of big data and share</a:t>
            </a:r>
          </a:p>
          <a:p>
            <a:pPr marL="342900" indent="-342900">
              <a:lnSpc>
                <a:spcPct val="150000"/>
              </a:lnSpc>
              <a:buFont typeface="Courier New" panose="02070309020205020404" pitchFamily="49" charset="0"/>
              <a:buChar char="o"/>
              <a:defRPr/>
            </a:pPr>
            <a:r>
              <a:rPr lang="en-US" altLang="en-US" sz="2400" dirty="0">
                <a:latin typeface="Times New Roman"/>
                <a:cs typeface="Times New Roman"/>
              </a:rPr>
              <a:t>Biological samples, diet/ lifestyle, linked to electronic health records*</a:t>
            </a:r>
          </a:p>
        </p:txBody>
      </p:sp>
      <p:sp>
        <p:nvSpPr>
          <p:cNvPr id="3" name="Title 2"/>
          <p:cNvSpPr>
            <a:spLocks noGrp="1"/>
          </p:cNvSpPr>
          <p:nvPr>
            <p:ph type="title"/>
          </p:nvPr>
        </p:nvSpPr>
        <p:spPr>
          <a:xfrm>
            <a:off x="731684" y="78351"/>
            <a:ext cx="10515600" cy="1325563"/>
          </a:xfrm>
        </p:spPr>
        <p:txBody>
          <a:bodyPr/>
          <a:lstStyle/>
          <a:p>
            <a:pPr algn="ctr" defTabSz="1007943" fontAlgn="auto">
              <a:spcAft>
                <a:spcPts val="0"/>
              </a:spcAft>
              <a:defRPr/>
            </a:pPr>
            <a:r>
              <a:rPr lang="en-AU" dirty="0" smtClean="0">
                <a:latin typeface="Times New Roman"/>
                <a:cs typeface="Times New Roman"/>
              </a:rPr>
              <a:t>Goals </a:t>
            </a:r>
            <a:r>
              <a:rPr lang="en-AU" dirty="0">
                <a:latin typeface="Times New Roman"/>
                <a:cs typeface="Times New Roman"/>
              </a:rPr>
              <a:t>of PM?</a:t>
            </a:r>
          </a:p>
        </p:txBody>
      </p:sp>
    </p:spTree>
    <p:extLst>
      <p:ext uri="{BB962C8B-B14F-4D97-AF65-F5344CB8AC3E}">
        <p14:creationId xmlns:p14="http://schemas.microsoft.com/office/powerpoint/2010/main" val="3380226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endParaRPr lang="nl-NL" altLang="en-US"/>
          </a:p>
        </p:txBody>
      </p:sp>
      <p:pic>
        <p:nvPicPr>
          <p:cNvPr id="286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9681" y="0"/>
            <a:ext cx="4970879" cy="335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6961" y="3513969"/>
            <a:ext cx="9144959" cy="32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0228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82986" y="6345277"/>
            <a:ext cx="6550302" cy="321154"/>
          </a:xfrm>
          <a:solidFill>
            <a:schemeClr val="bg1"/>
          </a:solidFill>
          <a:extLst/>
        </p:spPr>
        <p:txBody>
          <a:bodyPr wrap="square" lIns="0" tIns="13607" rIns="0" bIns="0" numCol="1" anchorCtr="0" compatLnSpc="1">
            <a:prstTxWarp prst="textNoShape">
              <a:avLst/>
            </a:prstTxWarp>
            <a:normAutofit/>
          </a:bodyPr>
          <a:lstStyle/>
          <a:p>
            <a:pPr defTabSz="1007943" fontAlgn="auto">
              <a:spcAft>
                <a:spcPts val="0"/>
              </a:spcAft>
              <a:tabLst>
                <a:tab pos="723900" algn="l"/>
                <a:tab pos="1447800" algn="l"/>
                <a:tab pos="2171700" algn="l"/>
                <a:tab pos="2895600" algn="l"/>
                <a:tab pos="3619500" algn="l"/>
                <a:tab pos="4343400" algn="l"/>
                <a:tab pos="5067300" algn="l"/>
                <a:tab pos="5791200" algn="l"/>
                <a:tab pos="6515100" algn="l"/>
              </a:tabLst>
              <a:defRPr/>
            </a:pPr>
            <a:r>
              <a:rPr lang="en-US" altLang="en-US" sz="1400" b="1" dirty="0">
                <a:solidFill>
                  <a:srgbClr val="C00000"/>
                </a:solidFill>
                <a:ea typeface="Arial Unicode MS" pitchFamily="34" charset="-128"/>
                <a:cs typeface="Arial Unicode MS" pitchFamily="34" charset="-128"/>
              </a:rPr>
              <a:t>Woodcock J, </a:t>
            </a:r>
            <a:r>
              <a:rPr lang="en-US" altLang="en-US" sz="1400" b="1" dirty="0" err="1">
                <a:solidFill>
                  <a:srgbClr val="C00000"/>
                </a:solidFill>
                <a:ea typeface="Arial Unicode MS" pitchFamily="34" charset="-128"/>
                <a:cs typeface="Arial Unicode MS" pitchFamily="34" charset="-128"/>
              </a:rPr>
              <a:t>LaVange</a:t>
            </a:r>
            <a:r>
              <a:rPr lang="en-US" altLang="en-US" sz="1400" b="1" dirty="0">
                <a:solidFill>
                  <a:srgbClr val="C00000"/>
                </a:solidFill>
                <a:ea typeface="Arial Unicode MS" pitchFamily="34" charset="-128"/>
                <a:cs typeface="Arial Unicode MS" pitchFamily="34" charset="-128"/>
              </a:rPr>
              <a:t> LM. N </a:t>
            </a:r>
            <a:r>
              <a:rPr lang="en-US" altLang="en-US" sz="1400" b="1" dirty="0" err="1">
                <a:solidFill>
                  <a:srgbClr val="C00000"/>
                </a:solidFill>
                <a:ea typeface="Arial Unicode MS" pitchFamily="34" charset="-128"/>
                <a:cs typeface="Arial Unicode MS" pitchFamily="34" charset="-128"/>
              </a:rPr>
              <a:t>Engl</a:t>
            </a:r>
            <a:r>
              <a:rPr lang="en-US" altLang="en-US" sz="1400" b="1" dirty="0">
                <a:solidFill>
                  <a:srgbClr val="C00000"/>
                </a:solidFill>
                <a:ea typeface="Arial Unicode MS" pitchFamily="34" charset="-128"/>
                <a:cs typeface="Arial Unicode MS" pitchFamily="34" charset="-128"/>
              </a:rPr>
              <a:t> J Med 2017;377:62-70.</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280" y="969270"/>
            <a:ext cx="8936820" cy="50136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AutoShape 4"/>
          <p:cNvSpPr>
            <a:spLocks noChangeArrowheads="1"/>
          </p:cNvSpPr>
          <p:nvPr/>
        </p:nvSpPr>
        <p:spPr bwMode="auto">
          <a:xfrm>
            <a:off x="554881" y="292352"/>
            <a:ext cx="11082240" cy="646627"/>
          </a:xfrm>
          <a:custGeom>
            <a:avLst/>
            <a:gdLst>
              <a:gd name="T0" fmla="*/ 9164205 w 21600"/>
              <a:gd name="T1" fmla="*/ 355904 h 21600"/>
              <a:gd name="T2" fmla="*/ 4582103 w 21600"/>
              <a:gd name="T3" fmla="*/ 711807 h 21600"/>
              <a:gd name="T4" fmla="*/ 0 w 21600"/>
              <a:gd name="T5" fmla="*/ 355904 h 21600"/>
              <a:gd name="T6" fmla="*/ 4582103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 PGothic" pitchFamily="34" charset="-128"/>
              </a:defRPr>
            </a:lvl9pPr>
          </a:lstStyle>
          <a:p>
            <a:pPr algn="ctr" eaLnBrk="1">
              <a:lnSpc>
                <a:spcPct val="97000"/>
              </a:lnSpc>
            </a:pPr>
            <a:r>
              <a:rPr lang="en-US" altLang="en-US" b="1" dirty="0">
                <a:solidFill>
                  <a:srgbClr val="C00000"/>
                </a:solidFill>
                <a:latin typeface="Arial" pitchFamily="34" charset="0"/>
                <a:ea typeface="Arial Unicode MS" pitchFamily="34" charset="-128"/>
                <a:cs typeface="Arial Unicode MS" pitchFamily="34" charset="-128"/>
              </a:rPr>
              <a:t>Umbrella Trial and Basket Trial</a:t>
            </a:r>
          </a:p>
        </p:txBody>
      </p:sp>
    </p:spTree>
    <p:extLst>
      <p:ext uri="{BB962C8B-B14F-4D97-AF65-F5344CB8AC3E}">
        <p14:creationId xmlns:p14="http://schemas.microsoft.com/office/powerpoint/2010/main" val="11794572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61" y="453648"/>
            <a:ext cx="7921920" cy="1322059"/>
          </a:xfrm>
        </p:spPr>
        <p:txBody>
          <a:bodyPr>
            <a:noAutofit/>
          </a:bodyPr>
          <a:lstStyle/>
          <a:p>
            <a:pPr algn="ctr" defTabSz="1007943" fontAlgn="auto">
              <a:spcAft>
                <a:spcPts val="0"/>
              </a:spcAft>
              <a:defRPr/>
            </a:pPr>
            <a:r>
              <a:rPr lang="en-US" sz="3200" dirty="0">
                <a:solidFill>
                  <a:srgbClr val="FF0000"/>
                </a:solidFill>
              </a:rPr>
              <a:t>Standard </a:t>
            </a:r>
            <a:r>
              <a:rPr lang="en-US" sz="3200" dirty="0" smtClean="0">
                <a:solidFill>
                  <a:srgbClr val="FF0000"/>
                </a:solidFill>
              </a:rPr>
              <a:t>protocol vs </a:t>
            </a:r>
            <a:r>
              <a:rPr lang="en-US" sz="3200" dirty="0">
                <a:solidFill>
                  <a:srgbClr val="FF0000"/>
                </a:solidFill>
              </a:rPr>
              <a:t>C</a:t>
            </a:r>
            <a:r>
              <a:rPr lang="en-US" sz="3200" dirty="0" smtClean="0">
                <a:solidFill>
                  <a:srgbClr val="FF0000"/>
                </a:solidFill>
              </a:rPr>
              <a:t>ommon Control</a:t>
            </a:r>
            <a:endParaRPr lang="en-US" sz="3200" dirty="0">
              <a:solidFill>
                <a:srgbClr val="FF0000"/>
              </a:solidFill>
            </a:endParaRPr>
          </a:p>
        </p:txBody>
      </p:sp>
      <p:grpSp>
        <p:nvGrpSpPr>
          <p:cNvPr id="33795" name="Group 50"/>
          <p:cNvGrpSpPr>
            <a:grpSpLocks/>
          </p:cNvGrpSpPr>
          <p:nvPr/>
        </p:nvGrpSpPr>
        <p:grpSpPr bwMode="auto">
          <a:xfrm>
            <a:off x="5020801" y="2297041"/>
            <a:ext cx="1943040" cy="941754"/>
            <a:chOff x="1390650" y="2743200"/>
            <a:chExt cx="2591291" cy="941211"/>
          </a:xfrm>
        </p:grpSpPr>
        <p:grpSp>
          <p:nvGrpSpPr>
            <p:cNvPr id="33852" name="Group 6"/>
            <p:cNvGrpSpPr>
              <a:grpSpLocks/>
            </p:cNvGrpSpPr>
            <p:nvPr/>
          </p:nvGrpSpPr>
          <p:grpSpPr bwMode="auto">
            <a:xfrm>
              <a:off x="1565134" y="2743200"/>
              <a:ext cx="859079" cy="628650"/>
              <a:chOff x="1527034" y="4076700"/>
              <a:chExt cx="859079" cy="628650"/>
            </a:xfrm>
          </p:grpSpPr>
          <p:pic>
            <p:nvPicPr>
              <p:cNvPr id="3385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1390650" y="3372182"/>
              <a:ext cx="1200905" cy="30759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grpSp>
          <p:nvGrpSpPr>
            <p:cNvPr id="33854" name="Group 33"/>
            <p:cNvGrpSpPr>
              <a:grpSpLocks/>
            </p:cNvGrpSpPr>
            <p:nvPr/>
          </p:nvGrpSpPr>
          <p:grpSpPr bwMode="auto">
            <a:xfrm>
              <a:off x="2960023" y="2743200"/>
              <a:ext cx="859079" cy="628650"/>
              <a:chOff x="1527034" y="4076700"/>
              <a:chExt cx="859079" cy="628650"/>
            </a:xfrm>
          </p:grpSpPr>
          <p:pic>
            <p:nvPicPr>
              <p:cNvPr id="33856" name="Picture 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7" name="Picture 3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8" name="Picture 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55" name="TextBox 42"/>
            <p:cNvSpPr txBox="1">
              <a:spLocks noChangeArrowheads="1"/>
            </p:cNvSpPr>
            <p:nvPr/>
          </p:nvSpPr>
          <p:spPr bwMode="auto">
            <a:xfrm>
              <a:off x="2781790" y="3376812"/>
              <a:ext cx="1200151" cy="30759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A</a:t>
              </a:r>
            </a:p>
          </p:txBody>
        </p:sp>
      </p:grpSp>
      <p:sp>
        <p:nvSpPr>
          <p:cNvPr id="52" name="TextBox 51"/>
          <p:cNvSpPr txBox="1">
            <a:spLocks noChangeArrowheads="1"/>
          </p:cNvSpPr>
          <p:nvPr/>
        </p:nvSpPr>
        <p:spPr bwMode="auto">
          <a:xfrm>
            <a:off x="5809921" y="3467884"/>
            <a:ext cx="495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rgbClr val="FF0000"/>
                </a:solidFill>
                <a:latin typeface="Arial Rounded MT Bold" pitchFamily="34" charset="0"/>
              </a:rPr>
              <a:t>VS</a:t>
            </a:r>
          </a:p>
        </p:txBody>
      </p:sp>
      <p:grpSp>
        <p:nvGrpSpPr>
          <p:cNvPr id="108" name="Group 107"/>
          <p:cNvGrpSpPr>
            <a:grpSpLocks noChangeAspect="1"/>
          </p:cNvGrpSpPr>
          <p:nvPr/>
        </p:nvGrpSpPr>
        <p:grpSpPr bwMode="auto">
          <a:xfrm>
            <a:off x="4988160" y="4078509"/>
            <a:ext cx="1944961" cy="941878"/>
            <a:chOff x="1390650" y="2743200"/>
            <a:chExt cx="2591291" cy="941151"/>
          </a:xfrm>
        </p:grpSpPr>
        <p:grpSp>
          <p:nvGrpSpPr>
            <p:cNvPr id="33842" name="Group 108"/>
            <p:cNvGrpSpPr>
              <a:grpSpLocks/>
            </p:cNvGrpSpPr>
            <p:nvPr/>
          </p:nvGrpSpPr>
          <p:grpSpPr bwMode="auto">
            <a:xfrm>
              <a:off x="1565134" y="2743200"/>
              <a:ext cx="859079" cy="628650"/>
              <a:chOff x="1527034" y="4076700"/>
              <a:chExt cx="859079" cy="628650"/>
            </a:xfrm>
          </p:grpSpPr>
          <p:pic>
            <p:nvPicPr>
              <p:cNvPr id="33849" name="Picture 1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0" name="Picture 1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1" name="Picture 1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TextBox 109"/>
            <p:cNvSpPr txBox="1"/>
            <p:nvPr/>
          </p:nvSpPr>
          <p:spPr>
            <a:xfrm>
              <a:off x="1390650" y="3372061"/>
              <a:ext cx="1199720" cy="30753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grpSp>
          <p:nvGrpSpPr>
            <p:cNvPr id="33844" name="Group 110"/>
            <p:cNvGrpSpPr>
              <a:grpSpLocks/>
            </p:cNvGrpSpPr>
            <p:nvPr/>
          </p:nvGrpSpPr>
          <p:grpSpPr bwMode="auto">
            <a:xfrm>
              <a:off x="2960023" y="2743200"/>
              <a:ext cx="859079" cy="628650"/>
              <a:chOff x="1527034" y="4076700"/>
              <a:chExt cx="859079" cy="628650"/>
            </a:xfrm>
          </p:grpSpPr>
          <p:pic>
            <p:nvPicPr>
              <p:cNvPr id="33846" name="Picture 1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1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1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45" name="TextBox 111"/>
            <p:cNvSpPr txBox="1">
              <a:spLocks noChangeArrowheads="1"/>
            </p:cNvSpPr>
            <p:nvPr/>
          </p:nvSpPr>
          <p:spPr bwMode="auto">
            <a:xfrm>
              <a:off x="2781791" y="3376812"/>
              <a:ext cx="1200150" cy="30753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grpSp>
      <p:grpSp>
        <p:nvGrpSpPr>
          <p:cNvPr id="119" name="Group 118"/>
          <p:cNvGrpSpPr>
            <a:grpSpLocks noChangeAspect="1"/>
          </p:cNvGrpSpPr>
          <p:nvPr/>
        </p:nvGrpSpPr>
        <p:grpSpPr bwMode="auto">
          <a:xfrm>
            <a:off x="7480320" y="4094349"/>
            <a:ext cx="1944961" cy="941878"/>
            <a:chOff x="1390650" y="2743200"/>
            <a:chExt cx="2591291" cy="941152"/>
          </a:xfrm>
        </p:grpSpPr>
        <p:grpSp>
          <p:nvGrpSpPr>
            <p:cNvPr id="33832" name="Group 119"/>
            <p:cNvGrpSpPr>
              <a:grpSpLocks/>
            </p:cNvGrpSpPr>
            <p:nvPr/>
          </p:nvGrpSpPr>
          <p:grpSpPr bwMode="auto">
            <a:xfrm>
              <a:off x="1565134" y="2743200"/>
              <a:ext cx="859079" cy="628650"/>
              <a:chOff x="1527034" y="4076700"/>
              <a:chExt cx="859079" cy="628650"/>
            </a:xfrm>
          </p:grpSpPr>
          <p:pic>
            <p:nvPicPr>
              <p:cNvPr id="33839" name="Picture 1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1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1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 name="TextBox 120"/>
            <p:cNvSpPr txBox="1"/>
            <p:nvPr/>
          </p:nvSpPr>
          <p:spPr>
            <a:xfrm>
              <a:off x="1390650" y="3372060"/>
              <a:ext cx="1199720" cy="307540"/>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grpSp>
          <p:nvGrpSpPr>
            <p:cNvPr id="33834" name="Group 121"/>
            <p:cNvGrpSpPr>
              <a:grpSpLocks/>
            </p:cNvGrpSpPr>
            <p:nvPr/>
          </p:nvGrpSpPr>
          <p:grpSpPr bwMode="auto">
            <a:xfrm>
              <a:off x="2960023" y="2743200"/>
              <a:ext cx="859079" cy="628650"/>
              <a:chOff x="1527034" y="4076700"/>
              <a:chExt cx="859079" cy="628650"/>
            </a:xfrm>
          </p:grpSpPr>
          <p:pic>
            <p:nvPicPr>
              <p:cNvPr id="33836" name="Picture 1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1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1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35" name="TextBox 122"/>
            <p:cNvSpPr txBox="1">
              <a:spLocks noChangeArrowheads="1"/>
            </p:cNvSpPr>
            <p:nvPr/>
          </p:nvSpPr>
          <p:spPr bwMode="auto">
            <a:xfrm>
              <a:off x="2781791" y="3376812"/>
              <a:ext cx="1200150" cy="307540"/>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grpSp>
      <p:grpSp>
        <p:nvGrpSpPr>
          <p:cNvPr id="130" name="Group 129"/>
          <p:cNvGrpSpPr>
            <a:grpSpLocks noChangeAspect="1"/>
          </p:cNvGrpSpPr>
          <p:nvPr/>
        </p:nvGrpSpPr>
        <p:grpSpPr bwMode="auto">
          <a:xfrm>
            <a:off x="3882240" y="5069334"/>
            <a:ext cx="1944961" cy="941444"/>
            <a:chOff x="1390650" y="2743200"/>
            <a:chExt cx="2591291" cy="941972"/>
          </a:xfrm>
        </p:grpSpPr>
        <p:grpSp>
          <p:nvGrpSpPr>
            <p:cNvPr id="33822" name="Group 130"/>
            <p:cNvGrpSpPr>
              <a:grpSpLocks/>
            </p:cNvGrpSpPr>
            <p:nvPr/>
          </p:nvGrpSpPr>
          <p:grpSpPr bwMode="auto">
            <a:xfrm>
              <a:off x="1565134" y="2743200"/>
              <a:ext cx="859079" cy="628650"/>
              <a:chOff x="1527034" y="4076700"/>
              <a:chExt cx="859079" cy="628650"/>
            </a:xfrm>
          </p:grpSpPr>
          <p:pic>
            <p:nvPicPr>
              <p:cNvPr id="33829" name="Picture 1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13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13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 name="TextBox 131"/>
            <p:cNvSpPr txBox="1"/>
            <p:nvPr/>
          </p:nvSpPr>
          <p:spPr>
            <a:xfrm>
              <a:off x="1390650" y="3371458"/>
              <a:ext cx="1199720" cy="307950"/>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grpSp>
          <p:nvGrpSpPr>
            <p:cNvPr id="33824" name="Group 132"/>
            <p:cNvGrpSpPr>
              <a:grpSpLocks/>
            </p:cNvGrpSpPr>
            <p:nvPr/>
          </p:nvGrpSpPr>
          <p:grpSpPr bwMode="auto">
            <a:xfrm>
              <a:off x="2960023" y="2743200"/>
              <a:ext cx="859079" cy="628650"/>
              <a:chOff x="1527034" y="4076700"/>
              <a:chExt cx="859079" cy="628650"/>
            </a:xfrm>
          </p:grpSpPr>
          <p:pic>
            <p:nvPicPr>
              <p:cNvPr id="33826" name="Picture 1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Picture 13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4" name="TextBox 133"/>
            <p:cNvSpPr txBox="1"/>
            <p:nvPr/>
          </p:nvSpPr>
          <p:spPr>
            <a:xfrm>
              <a:off x="2782221" y="3377222"/>
              <a:ext cx="1199720" cy="307950"/>
            </a:xfrm>
            <a:prstGeom prst="rect">
              <a:avLst/>
            </a:prstGeom>
            <a:solidFill>
              <a:schemeClr val="accent4">
                <a:lumMod val="60000"/>
                <a:lumOff val="40000"/>
              </a:schemeClr>
            </a:solidFill>
          </p:spPr>
          <p:txBody>
            <a:bodyPr>
              <a:spAutoFit/>
            </a:bodyPr>
            <a:lstStyle/>
            <a:p>
              <a:pPr algn="ctr">
                <a:defRPr/>
              </a:pPr>
              <a:r>
                <a:rPr lang="en-US" sz="1400" dirty="0">
                  <a:solidFill>
                    <a:schemeClr val="bg1"/>
                  </a:solidFill>
                </a:rPr>
                <a:t>DRUG D</a:t>
              </a:r>
            </a:p>
          </p:txBody>
        </p:sp>
      </p:grpSp>
      <p:grpSp>
        <p:nvGrpSpPr>
          <p:cNvPr id="141" name="Group 140"/>
          <p:cNvGrpSpPr>
            <a:grpSpLocks noChangeAspect="1"/>
          </p:cNvGrpSpPr>
          <p:nvPr/>
        </p:nvGrpSpPr>
        <p:grpSpPr bwMode="auto">
          <a:xfrm>
            <a:off x="6122881" y="5060692"/>
            <a:ext cx="1944959" cy="941034"/>
            <a:chOff x="1390650" y="2743200"/>
            <a:chExt cx="2591291" cy="941562"/>
          </a:xfrm>
        </p:grpSpPr>
        <p:grpSp>
          <p:nvGrpSpPr>
            <p:cNvPr id="33812" name="Group 141"/>
            <p:cNvGrpSpPr>
              <a:grpSpLocks/>
            </p:cNvGrpSpPr>
            <p:nvPr/>
          </p:nvGrpSpPr>
          <p:grpSpPr bwMode="auto">
            <a:xfrm>
              <a:off x="1565134" y="2743200"/>
              <a:ext cx="859079" cy="628650"/>
              <a:chOff x="1527034" y="4076700"/>
              <a:chExt cx="859079" cy="628650"/>
            </a:xfrm>
          </p:grpSpPr>
          <p:pic>
            <p:nvPicPr>
              <p:cNvPr id="33819" name="Picture 14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Picture 14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15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TextBox 142"/>
            <p:cNvSpPr txBox="1"/>
            <p:nvPr/>
          </p:nvSpPr>
          <p:spPr>
            <a:xfrm>
              <a:off x="1390650" y="3371458"/>
              <a:ext cx="1199718" cy="307950"/>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grpSp>
          <p:nvGrpSpPr>
            <p:cNvPr id="33814" name="Group 143"/>
            <p:cNvGrpSpPr>
              <a:grpSpLocks/>
            </p:cNvGrpSpPr>
            <p:nvPr/>
          </p:nvGrpSpPr>
          <p:grpSpPr bwMode="auto">
            <a:xfrm>
              <a:off x="2960023" y="2743200"/>
              <a:ext cx="859079" cy="628650"/>
              <a:chOff x="1527034" y="4076700"/>
              <a:chExt cx="859079" cy="628650"/>
            </a:xfrm>
          </p:grpSpPr>
          <p:pic>
            <p:nvPicPr>
              <p:cNvPr id="33816" name="Picture 14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Picture 14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Picture 14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15" name="TextBox 144"/>
            <p:cNvSpPr txBox="1">
              <a:spLocks noChangeArrowheads="1"/>
            </p:cNvSpPr>
            <p:nvPr/>
          </p:nvSpPr>
          <p:spPr bwMode="auto">
            <a:xfrm>
              <a:off x="2781791" y="3376812"/>
              <a:ext cx="1200150" cy="30795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grpSp>
        <p:nvGrpSpPr>
          <p:cNvPr id="152" name="Group 151"/>
          <p:cNvGrpSpPr>
            <a:grpSpLocks noChangeAspect="1"/>
          </p:cNvGrpSpPr>
          <p:nvPr/>
        </p:nvGrpSpPr>
        <p:grpSpPr bwMode="auto">
          <a:xfrm>
            <a:off x="2522880" y="4056905"/>
            <a:ext cx="1944961" cy="941878"/>
            <a:chOff x="1390650" y="2743200"/>
            <a:chExt cx="2591291" cy="941152"/>
          </a:xfrm>
        </p:grpSpPr>
        <p:grpSp>
          <p:nvGrpSpPr>
            <p:cNvPr id="33802" name="Group 152"/>
            <p:cNvGrpSpPr>
              <a:grpSpLocks/>
            </p:cNvGrpSpPr>
            <p:nvPr/>
          </p:nvGrpSpPr>
          <p:grpSpPr bwMode="auto">
            <a:xfrm>
              <a:off x="1565134" y="2743200"/>
              <a:ext cx="859079" cy="628650"/>
              <a:chOff x="1527034" y="4076700"/>
              <a:chExt cx="859079" cy="628650"/>
            </a:xfrm>
          </p:grpSpPr>
          <p:pic>
            <p:nvPicPr>
              <p:cNvPr id="33809" name="Picture 15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6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16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 name="TextBox 153"/>
            <p:cNvSpPr txBox="1"/>
            <p:nvPr/>
          </p:nvSpPr>
          <p:spPr>
            <a:xfrm>
              <a:off x="1390650" y="3372060"/>
              <a:ext cx="1199720" cy="307540"/>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grpSp>
          <p:nvGrpSpPr>
            <p:cNvPr id="33804" name="Group 154"/>
            <p:cNvGrpSpPr>
              <a:grpSpLocks/>
            </p:cNvGrpSpPr>
            <p:nvPr/>
          </p:nvGrpSpPr>
          <p:grpSpPr bwMode="auto">
            <a:xfrm>
              <a:off x="2960023" y="2743200"/>
              <a:ext cx="859079" cy="628650"/>
              <a:chOff x="1527034" y="4076700"/>
              <a:chExt cx="859079" cy="628650"/>
            </a:xfrm>
          </p:grpSpPr>
          <p:pic>
            <p:nvPicPr>
              <p:cNvPr id="33806" name="Picture 1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5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5" name="TextBox 155"/>
            <p:cNvSpPr txBox="1">
              <a:spLocks noChangeArrowheads="1"/>
            </p:cNvSpPr>
            <p:nvPr/>
          </p:nvSpPr>
          <p:spPr bwMode="auto">
            <a:xfrm>
              <a:off x="2781791" y="3376812"/>
              <a:ext cx="1200150" cy="30754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A</a:t>
              </a:r>
            </a:p>
          </p:txBody>
        </p:sp>
      </p:grpSp>
    </p:spTree>
    <p:extLst>
      <p:ext uri="{BB962C8B-B14F-4D97-AF65-F5344CB8AC3E}">
        <p14:creationId xmlns:p14="http://schemas.microsoft.com/office/powerpoint/2010/main" val="2774854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60" y="420524"/>
            <a:ext cx="8440320" cy="1320619"/>
          </a:xfrm>
        </p:spPr>
        <p:txBody>
          <a:bodyPr>
            <a:noAutofit/>
          </a:bodyPr>
          <a:lstStyle/>
          <a:p>
            <a:pPr algn="ctr" defTabSz="1007943" fontAlgn="auto">
              <a:spcAft>
                <a:spcPts val="0"/>
              </a:spcAft>
              <a:defRPr/>
            </a:pPr>
            <a:r>
              <a:rPr lang="en-US" sz="2800" dirty="0">
                <a:solidFill>
                  <a:srgbClr val="FF0000"/>
                </a:solidFill>
              </a:rPr>
              <a:t>Master protocol: provides additional efficiencies (especially if harmonization of endpoints)</a:t>
            </a:r>
          </a:p>
        </p:txBody>
      </p:sp>
      <p:grpSp>
        <p:nvGrpSpPr>
          <p:cNvPr id="34819" name="Group 49"/>
          <p:cNvGrpSpPr>
            <a:grpSpLocks/>
          </p:cNvGrpSpPr>
          <p:nvPr/>
        </p:nvGrpSpPr>
        <p:grpSpPr bwMode="auto">
          <a:xfrm>
            <a:off x="3148800" y="2922068"/>
            <a:ext cx="5761921" cy="970863"/>
            <a:chOff x="1390650" y="4588073"/>
            <a:chExt cx="7683209" cy="970965"/>
          </a:xfrm>
        </p:grpSpPr>
        <p:grpSp>
          <p:nvGrpSpPr>
            <p:cNvPr id="34820" name="Group 9"/>
            <p:cNvGrpSpPr>
              <a:grpSpLocks/>
            </p:cNvGrpSpPr>
            <p:nvPr/>
          </p:nvGrpSpPr>
          <p:grpSpPr bwMode="auto">
            <a:xfrm>
              <a:off x="1565134" y="4610100"/>
              <a:ext cx="859079" cy="628650"/>
              <a:chOff x="1527034" y="4076700"/>
              <a:chExt cx="859079" cy="628650"/>
            </a:xfrm>
          </p:grpSpPr>
          <p:pic>
            <p:nvPicPr>
              <p:cNvPr id="34847"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1" name="Group 13"/>
            <p:cNvGrpSpPr>
              <a:grpSpLocks/>
            </p:cNvGrpSpPr>
            <p:nvPr/>
          </p:nvGrpSpPr>
          <p:grpSpPr bwMode="auto">
            <a:xfrm>
              <a:off x="2854274" y="4610100"/>
              <a:ext cx="859079" cy="628650"/>
              <a:chOff x="1527034" y="4076700"/>
              <a:chExt cx="859079" cy="628650"/>
            </a:xfrm>
          </p:grpSpPr>
          <p:pic>
            <p:nvPicPr>
              <p:cNvPr id="34844"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2" name="Group 17"/>
            <p:cNvGrpSpPr>
              <a:grpSpLocks/>
            </p:cNvGrpSpPr>
            <p:nvPr/>
          </p:nvGrpSpPr>
          <p:grpSpPr bwMode="auto">
            <a:xfrm>
              <a:off x="4136844" y="4591050"/>
              <a:ext cx="859079" cy="628650"/>
              <a:chOff x="1527034" y="4076700"/>
              <a:chExt cx="859079" cy="628650"/>
            </a:xfrm>
          </p:grpSpPr>
          <p:pic>
            <p:nvPicPr>
              <p:cNvPr id="34841"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3" name="Group 21"/>
            <p:cNvGrpSpPr>
              <a:grpSpLocks/>
            </p:cNvGrpSpPr>
            <p:nvPr/>
          </p:nvGrpSpPr>
          <p:grpSpPr bwMode="auto">
            <a:xfrm>
              <a:off x="5438965" y="4610100"/>
              <a:ext cx="859079" cy="628650"/>
              <a:chOff x="1527034" y="4076700"/>
              <a:chExt cx="859079" cy="628650"/>
            </a:xfrm>
          </p:grpSpPr>
          <p:pic>
            <p:nvPicPr>
              <p:cNvPr id="34838"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4" name="Group 25"/>
            <p:cNvGrpSpPr>
              <a:grpSpLocks/>
            </p:cNvGrpSpPr>
            <p:nvPr/>
          </p:nvGrpSpPr>
          <p:grpSpPr bwMode="auto">
            <a:xfrm>
              <a:off x="6737661" y="4610100"/>
              <a:ext cx="859079" cy="628650"/>
              <a:chOff x="1527034" y="4076700"/>
              <a:chExt cx="859079" cy="628650"/>
            </a:xfrm>
          </p:grpSpPr>
          <p:pic>
            <p:nvPicPr>
              <p:cNvPr id="34835"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29"/>
            <p:cNvGrpSpPr>
              <a:grpSpLocks/>
            </p:cNvGrpSpPr>
            <p:nvPr/>
          </p:nvGrpSpPr>
          <p:grpSpPr bwMode="auto">
            <a:xfrm>
              <a:off x="8035935" y="4588073"/>
              <a:ext cx="859079" cy="628650"/>
              <a:chOff x="1527034" y="4076700"/>
              <a:chExt cx="859079" cy="628650"/>
            </a:xfrm>
          </p:grpSpPr>
          <p:pic>
            <p:nvPicPr>
              <p:cNvPr id="34832" name="Picture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p:cNvSpPr txBox="1"/>
            <p:nvPr/>
          </p:nvSpPr>
          <p:spPr>
            <a:xfrm>
              <a:off x="1390650" y="5239090"/>
              <a:ext cx="1200743"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44" name="TextBox 43"/>
            <p:cNvSpPr txBox="1"/>
            <p:nvPr/>
          </p:nvSpPr>
          <p:spPr>
            <a:xfrm>
              <a:off x="2675878" y="5243410"/>
              <a:ext cx="1200743"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34828" name="TextBox 44"/>
            <p:cNvSpPr txBox="1">
              <a:spLocks noChangeArrowheads="1"/>
            </p:cNvSpPr>
            <p:nvPr/>
          </p:nvSpPr>
          <p:spPr bwMode="auto">
            <a:xfrm>
              <a:off x="3965734" y="5238749"/>
              <a:ext cx="1200151"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34829" name="TextBox 45"/>
            <p:cNvSpPr txBox="1">
              <a:spLocks noChangeArrowheads="1"/>
            </p:cNvSpPr>
            <p:nvPr/>
          </p:nvSpPr>
          <p:spPr bwMode="auto">
            <a:xfrm>
              <a:off x="5255545" y="5246183"/>
              <a:ext cx="1200151"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47" name="TextBox 46"/>
            <p:cNvSpPr txBox="1"/>
            <p:nvPr/>
          </p:nvSpPr>
          <p:spPr>
            <a:xfrm>
              <a:off x="6564847" y="5246291"/>
              <a:ext cx="1200740"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34831" name="TextBox 47"/>
            <p:cNvSpPr txBox="1">
              <a:spLocks noChangeArrowheads="1"/>
            </p:cNvSpPr>
            <p:nvPr/>
          </p:nvSpPr>
          <p:spPr bwMode="auto">
            <a:xfrm>
              <a:off x="7873708" y="5251229"/>
              <a:ext cx="1200151"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spTree>
    <p:extLst>
      <p:ext uri="{BB962C8B-B14F-4D97-AF65-F5344CB8AC3E}">
        <p14:creationId xmlns:p14="http://schemas.microsoft.com/office/powerpoint/2010/main" val="270065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849129" y="1830720"/>
            <a:ext cx="102337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4400" dirty="0"/>
              <a:t>Prevention and treatment strategies that take individual variability into account</a:t>
            </a:r>
          </a:p>
        </p:txBody>
      </p:sp>
      <p:sp>
        <p:nvSpPr>
          <p:cNvPr id="3" name="Title 2"/>
          <p:cNvSpPr>
            <a:spLocks noGrp="1"/>
          </p:cNvSpPr>
          <p:nvPr>
            <p:ph type="ctrTitle" idx="4294967295"/>
          </p:nvPr>
        </p:nvSpPr>
        <p:spPr>
          <a:xfrm>
            <a:off x="1409290" y="278428"/>
            <a:ext cx="9144000" cy="2263775"/>
          </a:xfrm>
        </p:spPr>
        <p:txBody>
          <a:bodyPr>
            <a:noAutofit/>
          </a:bodyPr>
          <a:lstStyle/>
          <a:p>
            <a:pPr algn="ctr" defTabSz="1007943" fontAlgn="auto">
              <a:spcAft>
                <a:spcPts val="0"/>
              </a:spcAft>
              <a:defRPr/>
            </a:pPr>
            <a:r>
              <a:rPr lang="en-US" altLang="en-US" dirty="0"/>
              <a:t>Precision Medicine (PM)</a:t>
            </a:r>
            <a:br>
              <a:rPr lang="en-US" altLang="en-US" dirty="0"/>
            </a:br>
            <a:endParaRPr lang="en-AU" dirty="0"/>
          </a:p>
        </p:txBody>
      </p:sp>
      <p:sp>
        <p:nvSpPr>
          <p:cNvPr id="2" name="Rectangle 1"/>
          <p:cNvSpPr/>
          <p:nvPr/>
        </p:nvSpPr>
        <p:spPr>
          <a:xfrm>
            <a:off x="212967" y="3933586"/>
            <a:ext cx="11306052" cy="1077218"/>
          </a:xfrm>
          <a:prstGeom prst="rect">
            <a:avLst/>
          </a:prstGeom>
        </p:spPr>
        <p:txBody>
          <a:bodyPr wrap="square">
            <a:spAutoFit/>
          </a:bodyPr>
          <a:lstStyle/>
          <a:p>
            <a:pPr lvl="1" algn="ctr"/>
            <a:r>
              <a:rPr lang="en-US" sz="3200" b="1" dirty="0" smtClean="0">
                <a:solidFill>
                  <a:schemeClr val="bg2">
                    <a:lumMod val="50000"/>
                  </a:schemeClr>
                </a:solidFill>
              </a:rPr>
              <a:t>Personalized Medicine</a:t>
            </a:r>
          </a:p>
          <a:p>
            <a:pPr lvl="1" algn="ctr"/>
            <a:r>
              <a:rPr lang="en-US" sz="3200" dirty="0" smtClean="0">
                <a:solidFill>
                  <a:schemeClr val="bg2">
                    <a:lumMod val="50000"/>
                  </a:schemeClr>
                </a:solidFill>
              </a:rPr>
              <a:t>Creation </a:t>
            </a:r>
            <a:r>
              <a:rPr lang="en-US" sz="3200" dirty="0">
                <a:solidFill>
                  <a:schemeClr val="bg2">
                    <a:lumMod val="50000"/>
                  </a:schemeClr>
                </a:solidFill>
              </a:rPr>
              <a:t>of medical treatments unique to the particular </a:t>
            </a:r>
            <a:r>
              <a:rPr lang="en-US" sz="3200" dirty="0" smtClean="0">
                <a:solidFill>
                  <a:schemeClr val="bg2">
                    <a:lumMod val="50000"/>
                  </a:schemeClr>
                </a:solidFill>
              </a:rPr>
              <a:t>patient</a:t>
            </a:r>
            <a:endParaRPr lang="en-US" sz="3200" b="1" dirty="0">
              <a:solidFill>
                <a:schemeClr val="bg2">
                  <a:lumMod val="50000"/>
                </a:schemeClr>
              </a:solidFill>
            </a:endParaRPr>
          </a:p>
        </p:txBody>
      </p:sp>
    </p:spTree>
    <p:extLst>
      <p:ext uri="{BB962C8B-B14F-4D97-AF65-F5344CB8AC3E}">
        <p14:creationId xmlns:p14="http://schemas.microsoft.com/office/powerpoint/2010/main" val="2547514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
          <p:cNvGrpSpPr>
            <a:grpSpLocks/>
          </p:cNvGrpSpPr>
          <p:nvPr/>
        </p:nvGrpSpPr>
        <p:grpSpPr bwMode="auto">
          <a:xfrm>
            <a:off x="3187200" y="336998"/>
            <a:ext cx="5761921" cy="970864"/>
            <a:chOff x="1390650" y="4588073"/>
            <a:chExt cx="7683209" cy="970965"/>
          </a:xfrm>
        </p:grpSpPr>
        <p:grpSp>
          <p:nvGrpSpPr>
            <p:cNvPr id="35852" name="Group 4"/>
            <p:cNvGrpSpPr>
              <a:grpSpLocks/>
            </p:cNvGrpSpPr>
            <p:nvPr/>
          </p:nvGrpSpPr>
          <p:grpSpPr bwMode="auto">
            <a:xfrm>
              <a:off x="1565134" y="4610100"/>
              <a:ext cx="859079" cy="628650"/>
              <a:chOff x="1527034" y="4076700"/>
              <a:chExt cx="859079" cy="628650"/>
            </a:xfrm>
          </p:grpSpPr>
          <p:pic>
            <p:nvPicPr>
              <p:cNvPr id="35879" name="Pictur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0" name="Picture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3" name="Group 5"/>
            <p:cNvGrpSpPr>
              <a:grpSpLocks/>
            </p:cNvGrpSpPr>
            <p:nvPr/>
          </p:nvGrpSpPr>
          <p:grpSpPr bwMode="auto">
            <a:xfrm>
              <a:off x="2854274" y="4610100"/>
              <a:ext cx="859079" cy="628650"/>
              <a:chOff x="1527034" y="4076700"/>
              <a:chExt cx="859079" cy="628650"/>
            </a:xfrm>
          </p:grpSpPr>
          <p:pic>
            <p:nvPicPr>
              <p:cNvPr id="35876"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7"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8" name="Picture 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4" name="Group 6"/>
            <p:cNvGrpSpPr>
              <a:grpSpLocks/>
            </p:cNvGrpSpPr>
            <p:nvPr/>
          </p:nvGrpSpPr>
          <p:grpSpPr bwMode="auto">
            <a:xfrm>
              <a:off x="4136844" y="4591050"/>
              <a:ext cx="859079" cy="628650"/>
              <a:chOff x="1527034" y="4076700"/>
              <a:chExt cx="859079" cy="628650"/>
            </a:xfrm>
          </p:grpSpPr>
          <p:pic>
            <p:nvPicPr>
              <p:cNvPr id="3587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Picture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5" name="Pictur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5" name="Group 7"/>
            <p:cNvGrpSpPr>
              <a:grpSpLocks/>
            </p:cNvGrpSpPr>
            <p:nvPr/>
          </p:nvGrpSpPr>
          <p:grpSpPr bwMode="auto">
            <a:xfrm>
              <a:off x="5438965" y="4610100"/>
              <a:ext cx="859079" cy="628650"/>
              <a:chOff x="1527034" y="4076700"/>
              <a:chExt cx="859079" cy="628650"/>
            </a:xfrm>
          </p:grpSpPr>
          <p:pic>
            <p:nvPicPr>
              <p:cNvPr id="3587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2" name="Picture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6" name="Group 8"/>
            <p:cNvGrpSpPr>
              <a:grpSpLocks/>
            </p:cNvGrpSpPr>
            <p:nvPr/>
          </p:nvGrpSpPr>
          <p:grpSpPr bwMode="auto">
            <a:xfrm>
              <a:off x="6737661" y="4610100"/>
              <a:ext cx="859079" cy="628650"/>
              <a:chOff x="1527034" y="4076700"/>
              <a:chExt cx="859079" cy="628650"/>
            </a:xfrm>
          </p:grpSpPr>
          <p:pic>
            <p:nvPicPr>
              <p:cNvPr id="35867"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9"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7" name="Group 9"/>
            <p:cNvGrpSpPr>
              <a:grpSpLocks/>
            </p:cNvGrpSpPr>
            <p:nvPr/>
          </p:nvGrpSpPr>
          <p:grpSpPr bwMode="auto">
            <a:xfrm>
              <a:off x="8035935" y="4588073"/>
              <a:ext cx="859079" cy="628650"/>
              <a:chOff x="1527034" y="4076700"/>
              <a:chExt cx="859079" cy="628650"/>
            </a:xfrm>
          </p:grpSpPr>
          <p:pic>
            <p:nvPicPr>
              <p:cNvPr id="3586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6"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1390650" y="5239089"/>
              <a:ext cx="1200743"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12" name="TextBox 11"/>
            <p:cNvSpPr txBox="1"/>
            <p:nvPr/>
          </p:nvSpPr>
          <p:spPr>
            <a:xfrm>
              <a:off x="2675878" y="5243411"/>
              <a:ext cx="1200743"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35860" name="TextBox 12"/>
            <p:cNvSpPr txBox="1">
              <a:spLocks noChangeArrowheads="1"/>
            </p:cNvSpPr>
            <p:nvPr/>
          </p:nvSpPr>
          <p:spPr bwMode="auto">
            <a:xfrm>
              <a:off x="3965734" y="5238749"/>
              <a:ext cx="1200151"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35861" name="TextBox 13"/>
            <p:cNvSpPr txBox="1">
              <a:spLocks noChangeArrowheads="1"/>
            </p:cNvSpPr>
            <p:nvPr/>
          </p:nvSpPr>
          <p:spPr bwMode="auto">
            <a:xfrm>
              <a:off x="5255545" y="5246183"/>
              <a:ext cx="1200151"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15" name="TextBox 14"/>
            <p:cNvSpPr txBox="1"/>
            <p:nvPr/>
          </p:nvSpPr>
          <p:spPr>
            <a:xfrm>
              <a:off x="6564847" y="5246291"/>
              <a:ext cx="1200740"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35863" name="TextBox 15"/>
            <p:cNvSpPr txBox="1">
              <a:spLocks noChangeArrowheads="1"/>
            </p:cNvSpPr>
            <p:nvPr/>
          </p:nvSpPr>
          <p:spPr bwMode="auto">
            <a:xfrm>
              <a:off x="7873708" y="5251229"/>
              <a:ext cx="1200151"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grpSp>
        <p:nvGrpSpPr>
          <p:cNvPr id="35843" name="Group 42"/>
          <p:cNvGrpSpPr>
            <a:grpSpLocks/>
          </p:cNvGrpSpPr>
          <p:nvPr/>
        </p:nvGrpSpPr>
        <p:grpSpPr bwMode="auto">
          <a:xfrm>
            <a:off x="3640320" y="2204872"/>
            <a:ext cx="1290240" cy="3057441"/>
            <a:chOff x="2822124" y="2204555"/>
            <a:chExt cx="1719455" cy="3057290"/>
          </a:xfrm>
        </p:grpSpPr>
        <p:pic>
          <p:nvPicPr>
            <p:cNvPr id="35850" name="Picture 3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37"/>
            <p:cNvSpPr txBox="1">
              <a:spLocks noChangeArrowheads="1"/>
            </p:cNvSpPr>
            <p:nvPr/>
          </p:nvSpPr>
          <p:spPr bwMode="auto">
            <a:xfrm>
              <a:off x="3502968" y="3018504"/>
              <a:ext cx="66480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5844" name="Group 41"/>
          <p:cNvGrpSpPr>
            <a:grpSpLocks/>
          </p:cNvGrpSpPr>
          <p:nvPr/>
        </p:nvGrpSpPr>
        <p:grpSpPr bwMode="auto">
          <a:xfrm>
            <a:off x="5228161" y="2204872"/>
            <a:ext cx="1288319" cy="3057441"/>
            <a:chOff x="4937731" y="2204555"/>
            <a:chExt cx="1719455" cy="3057290"/>
          </a:xfrm>
        </p:grpSpPr>
        <p:pic>
          <p:nvPicPr>
            <p:cNvPr id="35848" name="Picture 3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8"/>
            <p:cNvSpPr txBox="1">
              <a:spLocks noChangeArrowheads="1"/>
            </p:cNvSpPr>
            <p:nvPr/>
          </p:nvSpPr>
          <p:spPr bwMode="auto">
            <a:xfrm>
              <a:off x="5574072" y="3065519"/>
              <a:ext cx="59947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5845" name="Group 40"/>
          <p:cNvGrpSpPr>
            <a:grpSpLocks/>
          </p:cNvGrpSpPr>
          <p:nvPr/>
        </p:nvGrpSpPr>
        <p:grpSpPr bwMode="auto">
          <a:xfrm>
            <a:off x="6754560" y="2204872"/>
            <a:ext cx="1290240" cy="3057441"/>
            <a:chOff x="6882621" y="2113306"/>
            <a:chExt cx="1719455" cy="3057290"/>
          </a:xfrm>
        </p:grpSpPr>
        <p:pic>
          <p:nvPicPr>
            <p:cNvPr id="35846" name="Picture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39"/>
            <p:cNvSpPr txBox="1">
              <a:spLocks noChangeArrowheads="1"/>
            </p:cNvSpPr>
            <p:nvPr/>
          </p:nvSpPr>
          <p:spPr bwMode="auto">
            <a:xfrm>
              <a:off x="7597313" y="3018504"/>
              <a:ext cx="41272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spTree>
    <p:extLst>
      <p:ext uri="{BB962C8B-B14F-4D97-AF65-F5344CB8AC3E}">
        <p14:creationId xmlns:p14="http://schemas.microsoft.com/office/powerpoint/2010/main" val="245710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2"/>
          <p:cNvGrpSpPr>
            <a:grpSpLocks/>
          </p:cNvGrpSpPr>
          <p:nvPr/>
        </p:nvGrpSpPr>
        <p:grpSpPr bwMode="auto">
          <a:xfrm>
            <a:off x="3640320" y="2204872"/>
            <a:ext cx="1290240" cy="3057441"/>
            <a:chOff x="2822124" y="2204555"/>
            <a:chExt cx="1719455" cy="3057290"/>
          </a:xfrm>
        </p:grpSpPr>
        <p:pic>
          <p:nvPicPr>
            <p:cNvPr id="36910" name="Picture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1" name="TextBox 37"/>
            <p:cNvSpPr txBox="1">
              <a:spLocks noChangeArrowheads="1"/>
            </p:cNvSpPr>
            <p:nvPr/>
          </p:nvSpPr>
          <p:spPr bwMode="auto">
            <a:xfrm>
              <a:off x="3502968" y="3018504"/>
              <a:ext cx="66480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6867" name="Group 41"/>
          <p:cNvGrpSpPr>
            <a:grpSpLocks/>
          </p:cNvGrpSpPr>
          <p:nvPr/>
        </p:nvGrpSpPr>
        <p:grpSpPr bwMode="auto">
          <a:xfrm>
            <a:off x="5228161" y="2204872"/>
            <a:ext cx="1288319" cy="3057441"/>
            <a:chOff x="4937731" y="2204555"/>
            <a:chExt cx="1719455" cy="3057290"/>
          </a:xfrm>
        </p:grpSpPr>
        <p:pic>
          <p:nvPicPr>
            <p:cNvPr id="36908"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9" name="TextBox 38"/>
            <p:cNvSpPr txBox="1">
              <a:spLocks noChangeArrowheads="1"/>
            </p:cNvSpPr>
            <p:nvPr/>
          </p:nvSpPr>
          <p:spPr bwMode="auto">
            <a:xfrm>
              <a:off x="5574072" y="3065519"/>
              <a:ext cx="59947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6868" name="Group 40"/>
          <p:cNvGrpSpPr>
            <a:grpSpLocks/>
          </p:cNvGrpSpPr>
          <p:nvPr/>
        </p:nvGrpSpPr>
        <p:grpSpPr bwMode="auto">
          <a:xfrm>
            <a:off x="6754560" y="2204872"/>
            <a:ext cx="1290240" cy="3057441"/>
            <a:chOff x="6882621" y="2113306"/>
            <a:chExt cx="1719455" cy="3057290"/>
          </a:xfrm>
        </p:grpSpPr>
        <p:pic>
          <p:nvPicPr>
            <p:cNvPr id="36906" name="Picture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7" name="TextBox 39"/>
            <p:cNvSpPr txBox="1">
              <a:spLocks noChangeArrowheads="1"/>
            </p:cNvSpPr>
            <p:nvPr/>
          </p:nvSpPr>
          <p:spPr bwMode="auto">
            <a:xfrm>
              <a:off x="7597313" y="3018504"/>
              <a:ext cx="41272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cxnSp>
        <p:nvCxnSpPr>
          <p:cNvPr id="44" name="Straight Arrow Connector 43"/>
          <p:cNvCxnSpPr>
            <a:endCxn id="36910" idx="0"/>
          </p:cNvCxnSpPr>
          <p:nvPr/>
        </p:nvCxnSpPr>
        <p:spPr>
          <a:xfrm flipH="1">
            <a:off x="4285440" y="1300457"/>
            <a:ext cx="316801" cy="90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6908" idx="0"/>
          </p:cNvCxnSpPr>
          <p:nvPr/>
        </p:nvCxnSpPr>
        <p:spPr>
          <a:xfrm>
            <a:off x="4584961" y="1303338"/>
            <a:ext cx="1286400"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6906" idx="0"/>
          </p:cNvCxnSpPr>
          <p:nvPr/>
        </p:nvCxnSpPr>
        <p:spPr>
          <a:xfrm>
            <a:off x="4602241" y="1303338"/>
            <a:ext cx="2797439"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6872" name="Group 46"/>
          <p:cNvGrpSpPr>
            <a:grpSpLocks/>
          </p:cNvGrpSpPr>
          <p:nvPr/>
        </p:nvGrpSpPr>
        <p:grpSpPr bwMode="auto">
          <a:xfrm>
            <a:off x="2929921" y="336996"/>
            <a:ext cx="6263040" cy="970864"/>
            <a:chOff x="2218228" y="337372"/>
            <a:chExt cx="8351803" cy="970965"/>
          </a:xfrm>
        </p:grpSpPr>
        <p:grpSp>
          <p:nvGrpSpPr>
            <p:cNvPr id="36874" name="Group 48"/>
            <p:cNvGrpSpPr>
              <a:grpSpLocks/>
            </p:cNvGrpSpPr>
            <p:nvPr/>
          </p:nvGrpSpPr>
          <p:grpSpPr bwMode="auto">
            <a:xfrm>
              <a:off x="2392712" y="359399"/>
              <a:ext cx="859079" cy="628650"/>
              <a:chOff x="1527034" y="4076700"/>
              <a:chExt cx="859079" cy="628650"/>
            </a:xfrm>
          </p:grpSpPr>
          <p:pic>
            <p:nvPicPr>
              <p:cNvPr id="36903" name="Picture 7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5" name="Picture 7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5" name="Group 49"/>
            <p:cNvGrpSpPr>
              <a:grpSpLocks/>
            </p:cNvGrpSpPr>
            <p:nvPr/>
          </p:nvGrpSpPr>
          <p:grpSpPr bwMode="auto">
            <a:xfrm>
              <a:off x="3681852" y="359399"/>
              <a:ext cx="859079" cy="628650"/>
              <a:chOff x="1527034" y="4076700"/>
              <a:chExt cx="859079" cy="628650"/>
            </a:xfrm>
          </p:grpSpPr>
          <p:pic>
            <p:nvPicPr>
              <p:cNvPr id="36900" name="Picture 7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7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7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6" name="Group 50"/>
            <p:cNvGrpSpPr>
              <a:grpSpLocks/>
            </p:cNvGrpSpPr>
            <p:nvPr/>
          </p:nvGrpSpPr>
          <p:grpSpPr bwMode="auto">
            <a:xfrm>
              <a:off x="4964422" y="340349"/>
              <a:ext cx="859079" cy="628650"/>
              <a:chOff x="1527034" y="4076700"/>
              <a:chExt cx="859079" cy="628650"/>
            </a:xfrm>
          </p:grpSpPr>
          <p:pic>
            <p:nvPicPr>
              <p:cNvPr id="36897" name="Picture 7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7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Picture 7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7" name="Group 51"/>
            <p:cNvGrpSpPr>
              <a:grpSpLocks/>
            </p:cNvGrpSpPr>
            <p:nvPr/>
          </p:nvGrpSpPr>
          <p:grpSpPr bwMode="auto">
            <a:xfrm>
              <a:off x="8233833" y="359399"/>
              <a:ext cx="859079" cy="628650"/>
              <a:chOff x="2195628" y="4076700"/>
              <a:chExt cx="859079" cy="628650"/>
            </a:xfrm>
          </p:grpSpPr>
          <p:pic>
            <p:nvPicPr>
              <p:cNvPr id="36894" name="Picture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6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7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8" name="Group 52"/>
            <p:cNvGrpSpPr>
              <a:grpSpLocks/>
            </p:cNvGrpSpPr>
            <p:nvPr/>
          </p:nvGrpSpPr>
          <p:grpSpPr bwMode="auto">
            <a:xfrm>
              <a:off x="9532107" y="337372"/>
              <a:ext cx="859079" cy="628650"/>
              <a:chOff x="2195628" y="4076700"/>
              <a:chExt cx="859079" cy="628650"/>
            </a:xfrm>
          </p:grpSpPr>
          <p:pic>
            <p:nvPicPr>
              <p:cNvPr id="36891" name="Picture 6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6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Picture 6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53"/>
            <p:cNvSpPr txBox="1"/>
            <p:nvPr/>
          </p:nvSpPr>
          <p:spPr>
            <a:xfrm>
              <a:off x="2218228" y="988388"/>
              <a:ext cx="1200797"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55" name="TextBox 54"/>
            <p:cNvSpPr txBox="1"/>
            <p:nvPr/>
          </p:nvSpPr>
          <p:spPr>
            <a:xfrm>
              <a:off x="3503515" y="992710"/>
              <a:ext cx="1200797"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36881" name="TextBox 55"/>
            <p:cNvSpPr txBox="1">
              <a:spLocks noChangeArrowheads="1"/>
            </p:cNvSpPr>
            <p:nvPr/>
          </p:nvSpPr>
          <p:spPr bwMode="auto">
            <a:xfrm>
              <a:off x="4793313" y="988048"/>
              <a:ext cx="1200152"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36882" name="TextBox 56"/>
            <p:cNvSpPr txBox="1">
              <a:spLocks noChangeArrowheads="1"/>
            </p:cNvSpPr>
            <p:nvPr/>
          </p:nvSpPr>
          <p:spPr bwMode="auto">
            <a:xfrm>
              <a:off x="6083124" y="995482"/>
              <a:ext cx="1869756"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58" name="TextBox 57"/>
            <p:cNvSpPr txBox="1"/>
            <p:nvPr/>
          </p:nvSpPr>
          <p:spPr>
            <a:xfrm>
              <a:off x="8060906" y="995590"/>
              <a:ext cx="1200797"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36884" name="TextBox 58"/>
            <p:cNvSpPr txBox="1">
              <a:spLocks noChangeArrowheads="1"/>
            </p:cNvSpPr>
            <p:nvPr/>
          </p:nvSpPr>
          <p:spPr bwMode="auto">
            <a:xfrm>
              <a:off x="9369879" y="1000528"/>
              <a:ext cx="1200152"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pic>
          <p:nvPicPr>
            <p:cNvPr id="36885" name="Picture 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454261" y="359784"/>
              <a:ext cx="289266" cy="6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6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144712" y="369498"/>
              <a:ext cx="292342" cy="6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6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760552" y="368601"/>
              <a:ext cx="288240" cy="61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6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051323" y="372432"/>
              <a:ext cx="290291" cy="6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6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316393" y="359783"/>
              <a:ext cx="289266" cy="6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0" name="Picture 6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572438" y="359398"/>
              <a:ext cx="293368" cy="6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3" name="TextBox 3"/>
          <p:cNvSpPr txBox="1">
            <a:spLocks noChangeArrowheads="1"/>
          </p:cNvSpPr>
          <p:nvPr/>
        </p:nvSpPr>
        <p:spPr bwMode="auto">
          <a:xfrm>
            <a:off x="4598176" y="5499266"/>
            <a:ext cx="2676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800" dirty="0"/>
              <a:t>SUBTYPES</a:t>
            </a:r>
          </a:p>
        </p:txBody>
      </p:sp>
    </p:spTree>
    <p:extLst>
      <p:ext uri="{BB962C8B-B14F-4D97-AF65-F5344CB8AC3E}">
        <p14:creationId xmlns:p14="http://schemas.microsoft.com/office/powerpoint/2010/main" val="1968983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42"/>
          <p:cNvGrpSpPr>
            <a:grpSpLocks/>
          </p:cNvGrpSpPr>
          <p:nvPr/>
        </p:nvGrpSpPr>
        <p:grpSpPr bwMode="auto">
          <a:xfrm>
            <a:off x="3640320" y="2204872"/>
            <a:ext cx="1290240" cy="3057441"/>
            <a:chOff x="2822124" y="2204555"/>
            <a:chExt cx="1719455" cy="3057290"/>
          </a:xfrm>
        </p:grpSpPr>
        <p:pic>
          <p:nvPicPr>
            <p:cNvPr id="37937" name="Picture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8" name="TextBox 37"/>
            <p:cNvSpPr txBox="1">
              <a:spLocks noChangeArrowheads="1"/>
            </p:cNvSpPr>
            <p:nvPr/>
          </p:nvSpPr>
          <p:spPr bwMode="auto">
            <a:xfrm>
              <a:off x="3502968" y="3018504"/>
              <a:ext cx="66480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7892" name="Group 41"/>
          <p:cNvGrpSpPr>
            <a:grpSpLocks/>
          </p:cNvGrpSpPr>
          <p:nvPr/>
        </p:nvGrpSpPr>
        <p:grpSpPr bwMode="auto">
          <a:xfrm>
            <a:off x="5228161" y="2204872"/>
            <a:ext cx="1288319" cy="3057441"/>
            <a:chOff x="4937731" y="2204555"/>
            <a:chExt cx="1719455" cy="3057290"/>
          </a:xfrm>
        </p:grpSpPr>
        <p:pic>
          <p:nvPicPr>
            <p:cNvPr id="37935"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6" name="TextBox 38"/>
            <p:cNvSpPr txBox="1">
              <a:spLocks noChangeArrowheads="1"/>
            </p:cNvSpPr>
            <p:nvPr/>
          </p:nvSpPr>
          <p:spPr bwMode="auto">
            <a:xfrm>
              <a:off x="5574072" y="3065519"/>
              <a:ext cx="59947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7893" name="Group 40"/>
          <p:cNvGrpSpPr>
            <a:grpSpLocks/>
          </p:cNvGrpSpPr>
          <p:nvPr/>
        </p:nvGrpSpPr>
        <p:grpSpPr bwMode="auto">
          <a:xfrm>
            <a:off x="6754560" y="2204872"/>
            <a:ext cx="1290240" cy="3057441"/>
            <a:chOff x="6882621" y="2113306"/>
            <a:chExt cx="1719455" cy="3057290"/>
          </a:xfrm>
        </p:grpSpPr>
        <p:pic>
          <p:nvPicPr>
            <p:cNvPr id="37933" name="Picture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4" name="TextBox 39"/>
            <p:cNvSpPr txBox="1">
              <a:spLocks noChangeArrowheads="1"/>
            </p:cNvSpPr>
            <p:nvPr/>
          </p:nvSpPr>
          <p:spPr bwMode="auto">
            <a:xfrm>
              <a:off x="7597313" y="3018504"/>
              <a:ext cx="41272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cxnSp>
        <p:nvCxnSpPr>
          <p:cNvPr id="44" name="Straight Arrow Connector 43"/>
          <p:cNvCxnSpPr>
            <a:endCxn id="37937" idx="0"/>
          </p:cNvCxnSpPr>
          <p:nvPr/>
        </p:nvCxnSpPr>
        <p:spPr>
          <a:xfrm flipH="1">
            <a:off x="4285440" y="1300457"/>
            <a:ext cx="316801" cy="90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7935" idx="0"/>
          </p:cNvCxnSpPr>
          <p:nvPr/>
        </p:nvCxnSpPr>
        <p:spPr>
          <a:xfrm>
            <a:off x="4584961" y="1303338"/>
            <a:ext cx="1286400"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7933" idx="0"/>
          </p:cNvCxnSpPr>
          <p:nvPr/>
        </p:nvCxnSpPr>
        <p:spPr>
          <a:xfrm>
            <a:off x="4602241" y="1303338"/>
            <a:ext cx="2797439"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897" name="Group 46"/>
          <p:cNvGrpSpPr>
            <a:grpSpLocks/>
          </p:cNvGrpSpPr>
          <p:nvPr/>
        </p:nvGrpSpPr>
        <p:grpSpPr bwMode="auto">
          <a:xfrm>
            <a:off x="2929921" y="336996"/>
            <a:ext cx="6263040" cy="970864"/>
            <a:chOff x="2218228" y="337372"/>
            <a:chExt cx="8351803" cy="970965"/>
          </a:xfrm>
        </p:grpSpPr>
        <p:grpSp>
          <p:nvGrpSpPr>
            <p:cNvPr id="37901" name="Group 48"/>
            <p:cNvGrpSpPr>
              <a:grpSpLocks/>
            </p:cNvGrpSpPr>
            <p:nvPr/>
          </p:nvGrpSpPr>
          <p:grpSpPr bwMode="auto">
            <a:xfrm>
              <a:off x="2392712" y="359399"/>
              <a:ext cx="859079" cy="628650"/>
              <a:chOff x="1527034" y="4076700"/>
              <a:chExt cx="859079" cy="628650"/>
            </a:xfrm>
          </p:grpSpPr>
          <p:pic>
            <p:nvPicPr>
              <p:cNvPr id="37930" name="Picture 7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2" name="Picture 7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2" name="Group 49"/>
            <p:cNvGrpSpPr>
              <a:grpSpLocks/>
            </p:cNvGrpSpPr>
            <p:nvPr/>
          </p:nvGrpSpPr>
          <p:grpSpPr bwMode="auto">
            <a:xfrm>
              <a:off x="3681852" y="359399"/>
              <a:ext cx="859079" cy="628650"/>
              <a:chOff x="1527034" y="4076700"/>
              <a:chExt cx="859079" cy="628650"/>
            </a:xfrm>
          </p:grpSpPr>
          <p:pic>
            <p:nvPicPr>
              <p:cNvPr id="37927" name="Picture 7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7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7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3" name="Group 50"/>
            <p:cNvGrpSpPr>
              <a:grpSpLocks/>
            </p:cNvGrpSpPr>
            <p:nvPr/>
          </p:nvGrpSpPr>
          <p:grpSpPr bwMode="auto">
            <a:xfrm>
              <a:off x="4964422" y="340349"/>
              <a:ext cx="859079" cy="628650"/>
              <a:chOff x="1527034" y="4076700"/>
              <a:chExt cx="859079" cy="628650"/>
            </a:xfrm>
          </p:grpSpPr>
          <p:pic>
            <p:nvPicPr>
              <p:cNvPr id="37924" name="Picture 7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7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7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4" name="Group 51"/>
            <p:cNvGrpSpPr>
              <a:grpSpLocks/>
            </p:cNvGrpSpPr>
            <p:nvPr/>
          </p:nvGrpSpPr>
          <p:grpSpPr bwMode="auto">
            <a:xfrm>
              <a:off x="8233833" y="359399"/>
              <a:ext cx="859079" cy="628650"/>
              <a:chOff x="2195628" y="4076700"/>
              <a:chExt cx="859079" cy="628650"/>
            </a:xfrm>
          </p:grpSpPr>
          <p:pic>
            <p:nvPicPr>
              <p:cNvPr id="37921" name="Picture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6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7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5" name="Group 52"/>
            <p:cNvGrpSpPr>
              <a:grpSpLocks/>
            </p:cNvGrpSpPr>
            <p:nvPr/>
          </p:nvGrpSpPr>
          <p:grpSpPr bwMode="auto">
            <a:xfrm>
              <a:off x="9532107" y="337372"/>
              <a:ext cx="859079" cy="628650"/>
              <a:chOff x="2195628" y="4076700"/>
              <a:chExt cx="859079" cy="628650"/>
            </a:xfrm>
          </p:grpSpPr>
          <p:pic>
            <p:nvPicPr>
              <p:cNvPr id="37918" name="Picture 6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6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6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53"/>
            <p:cNvSpPr txBox="1"/>
            <p:nvPr/>
          </p:nvSpPr>
          <p:spPr>
            <a:xfrm>
              <a:off x="2218228" y="988388"/>
              <a:ext cx="1200797"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55" name="TextBox 54"/>
            <p:cNvSpPr txBox="1"/>
            <p:nvPr/>
          </p:nvSpPr>
          <p:spPr>
            <a:xfrm>
              <a:off x="3503515" y="992710"/>
              <a:ext cx="1200797"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37908" name="TextBox 55"/>
            <p:cNvSpPr txBox="1">
              <a:spLocks noChangeArrowheads="1"/>
            </p:cNvSpPr>
            <p:nvPr/>
          </p:nvSpPr>
          <p:spPr bwMode="auto">
            <a:xfrm>
              <a:off x="4793313" y="988048"/>
              <a:ext cx="1200152"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37909" name="TextBox 56"/>
            <p:cNvSpPr txBox="1">
              <a:spLocks noChangeArrowheads="1"/>
            </p:cNvSpPr>
            <p:nvPr/>
          </p:nvSpPr>
          <p:spPr bwMode="auto">
            <a:xfrm>
              <a:off x="6083124" y="995482"/>
              <a:ext cx="1869756"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58" name="TextBox 57"/>
            <p:cNvSpPr txBox="1"/>
            <p:nvPr/>
          </p:nvSpPr>
          <p:spPr>
            <a:xfrm>
              <a:off x="8060906" y="995590"/>
              <a:ext cx="1200797"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37911" name="TextBox 58"/>
            <p:cNvSpPr txBox="1">
              <a:spLocks noChangeArrowheads="1"/>
            </p:cNvSpPr>
            <p:nvPr/>
          </p:nvSpPr>
          <p:spPr bwMode="auto">
            <a:xfrm>
              <a:off x="9369879" y="1000528"/>
              <a:ext cx="1200152"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pic>
          <p:nvPicPr>
            <p:cNvPr id="37912" name="Picture 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454261" y="359784"/>
              <a:ext cx="289266" cy="6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6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144712" y="369498"/>
              <a:ext cx="292342" cy="6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6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760552" y="368601"/>
              <a:ext cx="288240" cy="61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6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051323" y="372432"/>
              <a:ext cx="290291" cy="6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6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316393" y="359783"/>
              <a:ext cx="289266" cy="6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6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572438" y="359398"/>
              <a:ext cx="293368" cy="6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8" name="TextBox 3"/>
          <p:cNvSpPr txBox="1">
            <a:spLocks noChangeArrowheads="1"/>
          </p:cNvSpPr>
          <p:nvPr/>
        </p:nvSpPr>
        <p:spPr bwMode="auto">
          <a:xfrm>
            <a:off x="1547785" y="5461822"/>
            <a:ext cx="231285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dirty="0"/>
              <a:t>SIGNATURES</a:t>
            </a:r>
          </a:p>
        </p:txBody>
      </p:sp>
      <p:sp>
        <p:nvSpPr>
          <p:cNvPr id="3" name="Oval 2"/>
          <p:cNvSpPr/>
          <p:nvPr/>
        </p:nvSpPr>
        <p:spPr>
          <a:xfrm>
            <a:off x="3171840" y="1998931"/>
            <a:ext cx="3757441" cy="35816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060480" y="1697939"/>
            <a:ext cx="5890560" cy="43103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96410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2"/>
          <p:cNvGrpSpPr>
            <a:grpSpLocks/>
          </p:cNvGrpSpPr>
          <p:nvPr/>
        </p:nvGrpSpPr>
        <p:grpSpPr bwMode="auto">
          <a:xfrm>
            <a:off x="3231361" y="2204872"/>
            <a:ext cx="1288319" cy="3057441"/>
            <a:chOff x="2822124" y="2204555"/>
            <a:chExt cx="1719455" cy="3057290"/>
          </a:xfrm>
        </p:grpSpPr>
        <p:pic>
          <p:nvPicPr>
            <p:cNvPr id="38970" name="Picture 3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71" name="TextBox 37"/>
            <p:cNvSpPr txBox="1">
              <a:spLocks noChangeArrowheads="1"/>
            </p:cNvSpPr>
            <p:nvPr/>
          </p:nvSpPr>
          <p:spPr bwMode="auto">
            <a:xfrm>
              <a:off x="3502968" y="3018504"/>
              <a:ext cx="665797"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8915" name="Group 41"/>
          <p:cNvGrpSpPr>
            <a:grpSpLocks/>
          </p:cNvGrpSpPr>
          <p:nvPr/>
        </p:nvGrpSpPr>
        <p:grpSpPr bwMode="auto">
          <a:xfrm>
            <a:off x="4692480" y="2204872"/>
            <a:ext cx="1290240" cy="3057441"/>
            <a:chOff x="4937731" y="2204555"/>
            <a:chExt cx="1719455" cy="3057290"/>
          </a:xfrm>
        </p:grpSpPr>
        <p:pic>
          <p:nvPicPr>
            <p:cNvPr id="38968" name="Picture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9" name="TextBox 38"/>
            <p:cNvSpPr txBox="1">
              <a:spLocks noChangeArrowheads="1"/>
            </p:cNvSpPr>
            <p:nvPr/>
          </p:nvSpPr>
          <p:spPr bwMode="auto">
            <a:xfrm>
              <a:off x="5574072" y="3065519"/>
              <a:ext cx="59858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8916" name="Group 40"/>
          <p:cNvGrpSpPr>
            <a:grpSpLocks/>
          </p:cNvGrpSpPr>
          <p:nvPr/>
        </p:nvGrpSpPr>
        <p:grpSpPr bwMode="auto">
          <a:xfrm>
            <a:off x="7607040" y="2204872"/>
            <a:ext cx="1290240" cy="3057441"/>
            <a:chOff x="6882621" y="2113306"/>
            <a:chExt cx="1719455" cy="3057290"/>
          </a:xfrm>
        </p:grpSpPr>
        <p:pic>
          <p:nvPicPr>
            <p:cNvPr id="38966" name="Picture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7" name="TextBox 39"/>
            <p:cNvSpPr txBox="1">
              <a:spLocks noChangeArrowheads="1"/>
            </p:cNvSpPr>
            <p:nvPr/>
          </p:nvSpPr>
          <p:spPr bwMode="auto">
            <a:xfrm>
              <a:off x="7597313" y="3018504"/>
              <a:ext cx="41272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grpSp>
        <p:nvGrpSpPr>
          <p:cNvPr id="38917" name="Group 43"/>
          <p:cNvGrpSpPr>
            <a:grpSpLocks/>
          </p:cNvGrpSpPr>
          <p:nvPr/>
        </p:nvGrpSpPr>
        <p:grpSpPr bwMode="auto">
          <a:xfrm>
            <a:off x="1720320" y="2204872"/>
            <a:ext cx="1288321" cy="3057441"/>
            <a:chOff x="2822124" y="2204555"/>
            <a:chExt cx="1719455" cy="3057290"/>
          </a:xfrm>
        </p:grpSpPr>
        <p:pic>
          <p:nvPicPr>
            <p:cNvPr id="38964" name="Picture 4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5" name="TextBox 45"/>
            <p:cNvSpPr txBox="1">
              <a:spLocks noChangeArrowheads="1"/>
            </p:cNvSpPr>
            <p:nvPr/>
          </p:nvSpPr>
          <p:spPr bwMode="auto">
            <a:xfrm>
              <a:off x="3502968" y="3018504"/>
              <a:ext cx="66579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8918" name="Group 46"/>
          <p:cNvGrpSpPr>
            <a:grpSpLocks/>
          </p:cNvGrpSpPr>
          <p:nvPr/>
        </p:nvGrpSpPr>
        <p:grpSpPr bwMode="auto">
          <a:xfrm>
            <a:off x="6161281" y="2204872"/>
            <a:ext cx="1290240" cy="3057441"/>
            <a:chOff x="4937731" y="2204555"/>
            <a:chExt cx="1719455" cy="3057290"/>
          </a:xfrm>
        </p:grpSpPr>
        <p:pic>
          <p:nvPicPr>
            <p:cNvPr id="38962" name="Pictur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3" name="TextBox 48"/>
            <p:cNvSpPr txBox="1">
              <a:spLocks noChangeArrowheads="1"/>
            </p:cNvSpPr>
            <p:nvPr/>
          </p:nvSpPr>
          <p:spPr bwMode="auto">
            <a:xfrm>
              <a:off x="5574072" y="3065519"/>
              <a:ext cx="598582"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8919" name="Group 49"/>
          <p:cNvGrpSpPr>
            <a:grpSpLocks/>
          </p:cNvGrpSpPr>
          <p:nvPr/>
        </p:nvGrpSpPr>
        <p:grpSpPr bwMode="auto">
          <a:xfrm>
            <a:off x="9121921" y="2204872"/>
            <a:ext cx="1288319" cy="3057441"/>
            <a:chOff x="6882621" y="2113306"/>
            <a:chExt cx="1719455" cy="3057290"/>
          </a:xfrm>
        </p:grpSpPr>
        <p:pic>
          <p:nvPicPr>
            <p:cNvPr id="38960" name="Picture 5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1" name="TextBox 51"/>
            <p:cNvSpPr txBox="1">
              <a:spLocks noChangeArrowheads="1"/>
            </p:cNvSpPr>
            <p:nvPr/>
          </p:nvSpPr>
          <p:spPr bwMode="auto">
            <a:xfrm>
              <a:off x="7597314" y="3018504"/>
              <a:ext cx="413341"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cxnSp>
        <p:nvCxnSpPr>
          <p:cNvPr id="53" name="Straight Arrow Connector 52"/>
          <p:cNvCxnSpPr>
            <a:endCxn id="38964" idx="0"/>
          </p:cNvCxnSpPr>
          <p:nvPr/>
        </p:nvCxnSpPr>
        <p:spPr>
          <a:xfrm flipH="1">
            <a:off x="2363521" y="1303338"/>
            <a:ext cx="4172159"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8970" idx="0"/>
          </p:cNvCxnSpPr>
          <p:nvPr/>
        </p:nvCxnSpPr>
        <p:spPr>
          <a:xfrm flipH="1">
            <a:off x="3874561" y="1310538"/>
            <a:ext cx="2661120"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8968" idx="0"/>
          </p:cNvCxnSpPr>
          <p:nvPr/>
        </p:nvCxnSpPr>
        <p:spPr>
          <a:xfrm flipH="1">
            <a:off x="5337600" y="1310538"/>
            <a:ext cx="1207681"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8962" idx="0"/>
          </p:cNvCxnSpPr>
          <p:nvPr/>
        </p:nvCxnSpPr>
        <p:spPr>
          <a:xfrm>
            <a:off x="6545281" y="1310538"/>
            <a:ext cx="261120"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8966" idx="0"/>
          </p:cNvCxnSpPr>
          <p:nvPr/>
        </p:nvCxnSpPr>
        <p:spPr>
          <a:xfrm>
            <a:off x="6535681" y="1303338"/>
            <a:ext cx="1716480"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38960" idx="0"/>
          </p:cNvCxnSpPr>
          <p:nvPr/>
        </p:nvCxnSpPr>
        <p:spPr>
          <a:xfrm>
            <a:off x="6535680" y="1337901"/>
            <a:ext cx="3231361" cy="866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926" name="Group 96"/>
          <p:cNvGrpSpPr>
            <a:grpSpLocks/>
          </p:cNvGrpSpPr>
          <p:nvPr/>
        </p:nvGrpSpPr>
        <p:grpSpPr bwMode="auto">
          <a:xfrm>
            <a:off x="2929921" y="336996"/>
            <a:ext cx="6263040" cy="970864"/>
            <a:chOff x="2218228" y="337372"/>
            <a:chExt cx="8351803" cy="970965"/>
          </a:xfrm>
        </p:grpSpPr>
        <p:pic>
          <p:nvPicPr>
            <p:cNvPr id="38928" name="Picture 1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616" y="383008"/>
              <a:ext cx="287157" cy="6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9" name="Group 97"/>
            <p:cNvGrpSpPr>
              <a:grpSpLocks/>
            </p:cNvGrpSpPr>
            <p:nvPr/>
          </p:nvGrpSpPr>
          <p:grpSpPr bwMode="auto">
            <a:xfrm>
              <a:off x="2392712" y="359399"/>
              <a:ext cx="859079" cy="628650"/>
              <a:chOff x="1527034" y="4076700"/>
              <a:chExt cx="859079" cy="628650"/>
            </a:xfrm>
          </p:grpSpPr>
          <p:pic>
            <p:nvPicPr>
              <p:cNvPr id="38957" name="Picture 1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1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12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0" name="Group 98"/>
            <p:cNvGrpSpPr>
              <a:grpSpLocks/>
            </p:cNvGrpSpPr>
            <p:nvPr/>
          </p:nvGrpSpPr>
          <p:grpSpPr bwMode="auto">
            <a:xfrm>
              <a:off x="3681852" y="359399"/>
              <a:ext cx="859079" cy="628650"/>
              <a:chOff x="1527034" y="4076700"/>
              <a:chExt cx="859079" cy="628650"/>
            </a:xfrm>
          </p:grpSpPr>
          <p:pic>
            <p:nvPicPr>
              <p:cNvPr id="38954" name="Picture 1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1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1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1" name="Group 99"/>
            <p:cNvGrpSpPr>
              <a:grpSpLocks/>
            </p:cNvGrpSpPr>
            <p:nvPr/>
          </p:nvGrpSpPr>
          <p:grpSpPr bwMode="auto">
            <a:xfrm>
              <a:off x="4964422" y="340349"/>
              <a:ext cx="859079" cy="628650"/>
              <a:chOff x="1527034" y="4076700"/>
              <a:chExt cx="859079" cy="628650"/>
            </a:xfrm>
          </p:grpSpPr>
          <p:pic>
            <p:nvPicPr>
              <p:cNvPr id="38951" name="Picture 1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2" name="Picture 1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1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2" name="Group 100"/>
            <p:cNvGrpSpPr>
              <a:grpSpLocks/>
            </p:cNvGrpSpPr>
            <p:nvPr/>
          </p:nvGrpSpPr>
          <p:grpSpPr bwMode="auto">
            <a:xfrm>
              <a:off x="8233833" y="359399"/>
              <a:ext cx="859079" cy="628650"/>
              <a:chOff x="2195628" y="4076700"/>
              <a:chExt cx="859079" cy="628650"/>
            </a:xfrm>
          </p:grpSpPr>
          <p:pic>
            <p:nvPicPr>
              <p:cNvPr id="38948" name="Picture 1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9" name="Picture 1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0" name="Picture 1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33" name="Group 101"/>
            <p:cNvGrpSpPr>
              <a:grpSpLocks/>
            </p:cNvGrpSpPr>
            <p:nvPr/>
          </p:nvGrpSpPr>
          <p:grpSpPr bwMode="auto">
            <a:xfrm>
              <a:off x="9532107" y="337372"/>
              <a:ext cx="859079" cy="628650"/>
              <a:chOff x="2195628" y="4076700"/>
              <a:chExt cx="859079" cy="628650"/>
            </a:xfrm>
          </p:grpSpPr>
          <p:pic>
            <p:nvPicPr>
              <p:cNvPr id="38945" name="Picture 1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1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7" name="Picture 1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TextBox 102"/>
            <p:cNvSpPr txBox="1"/>
            <p:nvPr/>
          </p:nvSpPr>
          <p:spPr>
            <a:xfrm>
              <a:off x="2218228" y="988388"/>
              <a:ext cx="1200797"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104" name="TextBox 103"/>
            <p:cNvSpPr txBox="1"/>
            <p:nvPr/>
          </p:nvSpPr>
          <p:spPr>
            <a:xfrm>
              <a:off x="3503515" y="992710"/>
              <a:ext cx="1200797"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38936" name="TextBox 104"/>
            <p:cNvSpPr txBox="1">
              <a:spLocks noChangeArrowheads="1"/>
            </p:cNvSpPr>
            <p:nvPr/>
          </p:nvSpPr>
          <p:spPr bwMode="auto">
            <a:xfrm>
              <a:off x="4793313" y="988048"/>
              <a:ext cx="1200152"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38937" name="TextBox 105"/>
            <p:cNvSpPr txBox="1">
              <a:spLocks noChangeArrowheads="1"/>
            </p:cNvSpPr>
            <p:nvPr/>
          </p:nvSpPr>
          <p:spPr bwMode="auto">
            <a:xfrm>
              <a:off x="6083124" y="995482"/>
              <a:ext cx="1869756"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107" name="TextBox 106"/>
            <p:cNvSpPr txBox="1"/>
            <p:nvPr/>
          </p:nvSpPr>
          <p:spPr>
            <a:xfrm>
              <a:off x="8060906" y="995590"/>
              <a:ext cx="1200797"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38939" name="TextBox 107"/>
            <p:cNvSpPr txBox="1">
              <a:spLocks noChangeArrowheads="1"/>
            </p:cNvSpPr>
            <p:nvPr/>
          </p:nvSpPr>
          <p:spPr bwMode="auto">
            <a:xfrm>
              <a:off x="9369879" y="1000528"/>
              <a:ext cx="1200152"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pic>
          <p:nvPicPr>
            <p:cNvPr id="38940" name="Picture 10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2288" y="370528"/>
              <a:ext cx="286556" cy="60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10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7301" y="372862"/>
              <a:ext cx="292342" cy="6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1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1189" y="379083"/>
              <a:ext cx="281946" cy="59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1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2264" y="383008"/>
              <a:ext cx="286194" cy="6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1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3618" y="390612"/>
              <a:ext cx="283287" cy="59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7" name="TextBox 59"/>
          <p:cNvSpPr txBox="1">
            <a:spLocks noChangeArrowheads="1"/>
          </p:cNvSpPr>
          <p:nvPr/>
        </p:nvSpPr>
        <p:spPr bwMode="auto">
          <a:xfrm>
            <a:off x="4272332" y="5432420"/>
            <a:ext cx="2676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800" dirty="0"/>
              <a:t>SUBTYPES</a:t>
            </a:r>
          </a:p>
        </p:txBody>
      </p:sp>
    </p:spTree>
    <p:extLst>
      <p:ext uri="{BB962C8B-B14F-4D97-AF65-F5344CB8AC3E}">
        <p14:creationId xmlns:p14="http://schemas.microsoft.com/office/powerpoint/2010/main" val="2057973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2"/>
          <p:cNvGrpSpPr>
            <a:grpSpLocks/>
          </p:cNvGrpSpPr>
          <p:nvPr/>
        </p:nvGrpSpPr>
        <p:grpSpPr bwMode="auto">
          <a:xfrm>
            <a:off x="3231361" y="2204872"/>
            <a:ext cx="1288319" cy="3057441"/>
            <a:chOff x="2822124" y="2204555"/>
            <a:chExt cx="1719455" cy="3057290"/>
          </a:xfrm>
        </p:grpSpPr>
        <p:pic>
          <p:nvPicPr>
            <p:cNvPr id="39995" name="Picture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6" name="TextBox 37"/>
            <p:cNvSpPr txBox="1">
              <a:spLocks noChangeArrowheads="1"/>
            </p:cNvSpPr>
            <p:nvPr/>
          </p:nvSpPr>
          <p:spPr bwMode="auto">
            <a:xfrm>
              <a:off x="3502968" y="3018504"/>
              <a:ext cx="665797"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9939" name="Group 41"/>
          <p:cNvGrpSpPr>
            <a:grpSpLocks/>
          </p:cNvGrpSpPr>
          <p:nvPr/>
        </p:nvGrpSpPr>
        <p:grpSpPr bwMode="auto">
          <a:xfrm>
            <a:off x="4692480" y="2204872"/>
            <a:ext cx="1290240" cy="3057441"/>
            <a:chOff x="4937731" y="2204555"/>
            <a:chExt cx="1719455" cy="3057290"/>
          </a:xfrm>
        </p:grpSpPr>
        <p:pic>
          <p:nvPicPr>
            <p:cNvPr id="39993"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4" name="TextBox 38"/>
            <p:cNvSpPr txBox="1">
              <a:spLocks noChangeArrowheads="1"/>
            </p:cNvSpPr>
            <p:nvPr/>
          </p:nvSpPr>
          <p:spPr bwMode="auto">
            <a:xfrm>
              <a:off x="5574072" y="3065519"/>
              <a:ext cx="59858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9940" name="Group 40"/>
          <p:cNvGrpSpPr>
            <a:grpSpLocks/>
          </p:cNvGrpSpPr>
          <p:nvPr/>
        </p:nvGrpSpPr>
        <p:grpSpPr bwMode="auto">
          <a:xfrm>
            <a:off x="7607040" y="2204872"/>
            <a:ext cx="1290240" cy="3057441"/>
            <a:chOff x="6882621" y="2113306"/>
            <a:chExt cx="1719455" cy="3057290"/>
          </a:xfrm>
        </p:grpSpPr>
        <p:pic>
          <p:nvPicPr>
            <p:cNvPr id="39991" name="Picture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2" name="TextBox 39"/>
            <p:cNvSpPr txBox="1">
              <a:spLocks noChangeArrowheads="1"/>
            </p:cNvSpPr>
            <p:nvPr/>
          </p:nvSpPr>
          <p:spPr bwMode="auto">
            <a:xfrm>
              <a:off x="7597313" y="3018504"/>
              <a:ext cx="41272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grpSp>
        <p:nvGrpSpPr>
          <p:cNvPr id="39941" name="Group 43"/>
          <p:cNvGrpSpPr>
            <a:grpSpLocks/>
          </p:cNvGrpSpPr>
          <p:nvPr/>
        </p:nvGrpSpPr>
        <p:grpSpPr bwMode="auto">
          <a:xfrm>
            <a:off x="1720320" y="2204872"/>
            <a:ext cx="1288321" cy="3057441"/>
            <a:chOff x="2822124" y="2204555"/>
            <a:chExt cx="1719455" cy="3057290"/>
          </a:xfrm>
        </p:grpSpPr>
        <p:pic>
          <p:nvPicPr>
            <p:cNvPr id="39989" name="Picture 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0" name="TextBox 45"/>
            <p:cNvSpPr txBox="1">
              <a:spLocks noChangeArrowheads="1"/>
            </p:cNvSpPr>
            <p:nvPr/>
          </p:nvSpPr>
          <p:spPr bwMode="auto">
            <a:xfrm>
              <a:off x="3502968" y="3018504"/>
              <a:ext cx="66579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39942" name="Group 46"/>
          <p:cNvGrpSpPr>
            <a:grpSpLocks/>
          </p:cNvGrpSpPr>
          <p:nvPr/>
        </p:nvGrpSpPr>
        <p:grpSpPr bwMode="auto">
          <a:xfrm>
            <a:off x="6161281" y="2204872"/>
            <a:ext cx="1290240" cy="3057441"/>
            <a:chOff x="4937731" y="2204555"/>
            <a:chExt cx="1719455" cy="3057290"/>
          </a:xfrm>
        </p:grpSpPr>
        <p:pic>
          <p:nvPicPr>
            <p:cNvPr id="39987" name="Picture 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8" name="TextBox 48"/>
            <p:cNvSpPr txBox="1">
              <a:spLocks noChangeArrowheads="1"/>
            </p:cNvSpPr>
            <p:nvPr/>
          </p:nvSpPr>
          <p:spPr bwMode="auto">
            <a:xfrm>
              <a:off x="5574072" y="3065519"/>
              <a:ext cx="598582"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39943" name="Group 49"/>
          <p:cNvGrpSpPr>
            <a:grpSpLocks/>
          </p:cNvGrpSpPr>
          <p:nvPr/>
        </p:nvGrpSpPr>
        <p:grpSpPr bwMode="auto">
          <a:xfrm>
            <a:off x="9121921" y="2204872"/>
            <a:ext cx="1288319" cy="3057441"/>
            <a:chOff x="6882621" y="2113306"/>
            <a:chExt cx="1719455" cy="3057290"/>
          </a:xfrm>
        </p:grpSpPr>
        <p:pic>
          <p:nvPicPr>
            <p:cNvPr id="39985" name="Picture 5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6" name="TextBox 51"/>
            <p:cNvSpPr txBox="1">
              <a:spLocks noChangeArrowheads="1"/>
            </p:cNvSpPr>
            <p:nvPr/>
          </p:nvSpPr>
          <p:spPr bwMode="auto">
            <a:xfrm>
              <a:off x="7597314" y="3018504"/>
              <a:ext cx="413341"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cxnSp>
        <p:nvCxnSpPr>
          <p:cNvPr id="53" name="Straight Arrow Connector 52"/>
          <p:cNvCxnSpPr>
            <a:endCxn id="39989" idx="0"/>
          </p:cNvCxnSpPr>
          <p:nvPr/>
        </p:nvCxnSpPr>
        <p:spPr>
          <a:xfrm flipH="1">
            <a:off x="2363521" y="1303338"/>
            <a:ext cx="4172159"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9995" idx="0"/>
          </p:cNvCxnSpPr>
          <p:nvPr/>
        </p:nvCxnSpPr>
        <p:spPr>
          <a:xfrm flipH="1">
            <a:off x="3874561" y="1310538"/>
            <a:ext cx="2661120"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9993" idx="0"/>
          </p:cNvCxnSpPr>
          <p:nvPr/>
        </p:nvCxnSpPr>
        <p:spPr>
          <a:xfrm flipH="1">
            <a:off x="5337600" y="1310538"/>
            <a:ext cx="1207681"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9987" idx="0"/>
          </p:cNvCxnSpPr>
          <p:nvPr/>
        </p:nvCxnSpPr>
        <p:spPr>
          <a:xfrm>
            <a:off x="6545281" y="1310538"/>
            <a:ext cx="261120"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9991" idx="0"/>
          </p:cNvCxnSpPr>
          <p:nvPr/>
        </p:nvCxnSpPr>
        <p:spPr>
          <a:xfrm>
            <a:off x="6535681" y="1303338"/>
            <a:ext cx="1716480"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39985" idx="0"/>
          </p:cNvCxnSpPr>
          <p:nvPr/>
        </p:nvCxnSpPr>
        <p:spPr>
          <a:xfrm>
            <a:off x="6535680" y="1337901"/>
            <a:ext cx="3231361" cy="866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950" name="Group 96"/>
          <p:cNvGrpSpPr>
            <a:grpSpLocks/>
          </p:cNvGrpSpPr>
          <p:nvPr/>
        </p:nvGrpSpPr>
        <p:grpSpPr bwMode="auto">
          <a:xfrm>
            <a:off x="2929921" y="336996"/>
            <a:ext cx="6263040" cy="970864"/>
            <a:chOff x="2218228" y="337372"/>
            <a:chExt cx="8351803" cy="970965"/>
          </a:xfrm>
        </p:grpSpPr>
        <p:pic>
          <p:nvPicPr>
            <p:cNvPr id="39953" name="Picture 1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616" y="383008"/>
              <a:ext cx="287157" cy="6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4" name="Group 97"/>
            <p:cNvGrpSpPr>
              <a:grpSpLocks/>
            </p:cNvGrpSpPr>
            <p:nvPr/>
          </p:nvGrpSpPr>
          <p:grpSpPr bwMode="auto">
            <a:xfrm>
              <a:off x="2392712" y="359399"/>
              <a:ext cx="859079" cy="628650"/>
              <a:chOff x="1527034" y="4076700"/>
              <a:chExt cx="859079" cy="628650"/>
            </a:xfrm>
          </p:grpSpPr>
          <p:pic>
            <p:nvPicPr>
              <p:cNvPr id="39982" name="Picture 1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3" name="Picture 1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4" name="Picture 1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55" name="Group 98"/>
            <p:cNvGrpSpPr>
              <a:grpSpLocks/>
            </p:cNvGrpSpPr>
            <p:nvPr/>
          </p:nvGrpSpPr>
          <p:grpSpPr bwMode="auto">
            <a:xfrm>
              <a:off x="3681852" y="359399"/>
              <a:ext cx="859079" cy="628650"/>
              <a:chOff x="1527034" y="4076700"/>
              <a:chExt cx="859079" cy="628650"/>
            </a:xfrm>
          </p:grpSpPr>
          <p:pic>
            <p:nvPicPr>
              <p:cNvPr id="39979" name="Picture 1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0" name="Picture 1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1" name="Picture 1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56" name="Group 99"/>
            <p:cNvGrpSpPr>
              <a:grpSpLocks/>
            </p:cNvGrpSpPr>
            <p:nvPr/>
          </p:nvGrpSpPr>
          <p:grpSpPr bwMode="auto">
            <a:xfrm>
              <a:off x="4964422" y="340349"/>
              <a:ext cx="859079" cy="628650"/>
              <a:chOff x="1527034" y="4076700"/>
              <a:chExt cx="859079" cy="628650"/>
            </a:xfrm>
          </p:grpSpPr>
          <p:pic>
            <p:nvPicPr>
              <p:cNvPr id="39976" name="Picture 1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7" name="Picture 1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8" name="Picture 1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57" name="Group 100"/>
            <p:cNvGrpSpPr>
              <a:grpSpLocks/>
            </p:cNvGrpSpPr>
            <p:nvPr/>
          </p:nvGrpSpPr>
          <p:grpSpPr bwMode="auto">
            <a:xfrm>
              <a:off x="8233833" y="359399"/>
              <a:ext cx="859079" cy="628650"/>
              <a:chOff x="2195628" y="4076700"/>
              <a:chExt cx="859079" cy="628650"/>
            </a:xfrm>
          </p:grpSpPr>
          <p:pic>
            <p:nvPicPr>
              <p:cNvPr id="39973" name="Picture 1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4" name="Picture 1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5" name="Picture 1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58" name="Group 101"/>
            <p:cNvGrpSpPr>
              <a:grpSpLocks/>
            </p:cNvGrpSpPr>
            <p:nvPr/>
          </p:nvGrpSpPr>
          <p:grpSpPr bwMode="auto">
            <a:xfrm>
              <a:off x="9532107" y="337372"/>
              <a:ext cx="859079" cy="628650"/>
              <a:chOff x="2195628" y="4076700"/>
              <a:chExt cx="859079" cy="628650"/>
            </a:xfrm>
          </p:grpSpPr>
          <p:pic>
            <p:nvPicPr>
              <p:cNvPr id="39970" name="Picture 1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1" name="Picture 1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1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TextBox 102"/>
            <p:cNvSpPr txBox="1"/>
            <p:nvPr/>
          </p:nvSpPr>
          <p:spPr>
            <a:xfrm>
              <a:off x="2218228" y="988388"/>
              <a:ext cx="1200797"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104" name="TextBox 103"/>
            <p:cNvSpPr txBox="1"/>
            <p:nvPr/>
          </p:nvSpPr>
          <p:spPr>
            <a:xfrm>
              <a:off x="3503515" y="992710"/>
              <a:ext cx="1200797"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39961" name="TextBox 104"/>
            <p:cNvSpPr txBox="1">
              <a:spLocks noChangeArrowheads="1"/>
            </p:cNvSpPr>
            <p:nvPr/>
          </p:nvSpPr>
          <p:spPr bwMode="auto">
            <a:xfrm>
              <a:off x="4793313" y="988048"/>
              <a:ext cx="1200152"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39962" name="TextBox 105"/>
            <p:cNvSpPr txBox="1">
              <a:spLocks noChangeArrowheads="1"/>
            </p:cNvSpPr>
            <p:nvPr/>
          </p:nvSpPr>
          <p:spPr bwMode="auto">
            <a:xfrm>
              <a:off x="6083124" y="995482"/>
              <a:ext cx="1869756"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107" name="TextBox 106"/>
            <p:cNvSpPr txBox="1"/>
            <p:nvPr/>
          </p:nvSpPr>
          <p:spPr>
            <a:xfrm>
              <a:off x="8060906" y="995590"/>
              <a:ext cx="1200797"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39964" name="TextBox 107"/>
            <p:cNvSpPr txBox="1">
              <a:spLocks noChangeArrowheads="1"/>
            </p:cNvSpPr>
            <p:nvPr/>
          </p:nvSpPr>
          <p:spPr bwMode="auto">
            <a:xfrm>
              <a:off x="9369879" y="1000528"/>
              <a:ext cx="1200152"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pic>
          <p:nvPicPr>
            <p:cNvPr id="39965" name="Picture 10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2288" y="370528"/>
              <a:ext cx="286556" cy="60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10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7301" y="372862"/>
              <a:ext cx="292342" cy="6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1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1189" y="379083"/>
              <a:ext cx="281946" cy="59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1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2264" y="383008"/>
              <a:ext cx="286194" cy="6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9" name="Picture 11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73618" y="390612"/>
              <a:ext cx="283287" cy="59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51" name="TextBox 59"/>
          <p:cNvSpPr txBox="1">
            <a:spLocks noChangeArrowheads="1"/>
          </p:cNvSpPr>
          <p:nvPr/>
        </p:nvSpPr>
        <p:spPr bwMode="auto">
          <a:xfrm>
            <a:off x="4431078" y="5482555"/>
            <a:ext cx="3322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800" dirty="0"/>
              <a:t>SIGNATURES</a:t>
            </a:r>
          </a:p>
        </p:txBody>
      </p:sp>
      <p:sp>
        <p:nvSpPr>
          <p:cNvPr id="2" name="Oval 1"/>
          <p:cNvSpPr/>
          <p:nvPr/>
        </p:nvSpPr>
        <p:spPr>
          <a:xfrm>
            <a:off x="1524481" y="1790109"/>
            <a:ext cx="3336960" cy="43233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2842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8006" y="5907548"/>
            <a:ext cx="5801033" cy="8603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962" name="Group 42"/>
          <p:cNvGrpSpPr>
            <a:grpSpLocks/>
          </p:cNvGrpSpPr>
          <p:nvPr/>
        </p:nvGrpSpPr>
        <p:grpSpPr bwMode="auto">
          <a:xfrm>
            <a:off x="3231361" y="2204872"/>
            <a:ext cx="1288319" cy="3057441"/>
            <a:chOff x="2822124" y="2204555"/>
            <a:chExt cx="1719455" cy="3057290"/>
          </a:xfrm>
        </p:grpSpPr>
        <p:pic>
          <p:nvPicPr>
            <p:cNvPr id="41021" name="Picture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2" name="TextBox 37"/>
            <p:cNvSpPr txBox="1">
              <a:spLocks noChangeArrowheads="1"/>
            </p:cNvSpPr>
            <p:nvPr/>
          </p:nvSpPr>
          <p:spPr bwMode="auto">
            <a:xfrm>
              <a:off x="3502968" y="3018504"/>
              <a:ext cx="665797"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40963" name="Group 41"/>
          <p:cNvGrpSpPr>
            <a:grpSpLocks/>
          </p:cNvGrpSpPr>
          <p:nvPr/>
        </p:nvGrpSpPr>
        <p:grpSpPr bwMode="auto">
          <a:xfrm>
            <a:off x="4692480" y="2204872"/>
            <a:ext cx="1290240" cy="3057441"/>
            <a:chOff x="4937731" y="2204555"/>
            <a:chExt cx="1719455" cy="3057290"/>
          </a:xfrm>
        </p:grpSpPr>
        <p:pic>
          <p:nvPicPr>
            <p:cNvPr id="41019"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0" name="TextBox 38"/>
            <p:cNvSpPr txBox="1">
              <a:spLocks noChangeArrowheads="1"/>
            </p:cNvSpPr>
            <p:nvPr/>
          </p:nvSpPr>
          <p:spPr bwMode="auto">
            <a:xfrm>
              <a:off x="5574072" y="3065519"/>
              <a:ext cx="598582"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40964" name="Group 40"/>
          <p:cNvGrpSpPr>
            <a:grpSpLocks/>
          </p:cNvGrpSpPr>
          <p:nvPr/>
        </p:nvGrpSpPr>
        <p:grpSpPr bwMode="auto">
          <a:xfrm>
            <a:off x="7607040" y="2204872"/>
            <a:ext cx="1290240" cy="3057441"/>
            <a:chOff x="6882621" y="2113306"/>
            <a:chExt cx="1719455" cy="3057290"/>
          </a:xfrm>
        </p:grpSpPr>
        <p:pic>
          <p:nvPicPr>
            <p:cNvPr id="41017" name="Picture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8" name="TextBox 39"/>
            <p:cNvSpPr txBox="1">
              <a:spLocks noChangeArrowheads="1"/>
            </p:cNvSpPr>
            <p:nvPr/>
          </p:nvSpPr>
          <p:spPr bwMode="auto">
            <a:xfrm>
              <a:off x="7597313" y="3018504"/>
              <a:ext cx="41272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grpSp>
        <p:nvGrpSpPr>
          <p:cNvPr id="40965" name="Group 43"/>
          <p:cNvGrpSpPr>
            <a:grpSpLocks/>
          </p:cNvGrpSpPr>
          <p:nvPr/>
        </p:nvGrpSpPr>
        <p:grpSpPr bwMode="auto">
          <a:xfrm>
            <a:off x="1720320" y="2204872"/>
            <a:ext cx="1288321" cy="3057441"/>
            <a:chOff x="2822124" y="2204555"/>
            <a:chExt cx="1719455" cy="3057290"/>
          </a:xfrm>
        </p:grpSpPr>
        <p:pic>
          <p:nvPicPr>
            <p:cNvPr id="41015" name="Picture 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22124"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6" name="TextBox 45"/>
            <p:cNvSpPr txBox="1">
              <a:spLocks noChangeArrowheads="1"/>
            </p:cNvSpPr>
            <p:nvPr/>
          </p:nvSpPr>
          <p:spPr bwMode="auto">
            <a:xfrm>
              <a:off x="3502968" y="3018504"/>
              <a:ext cx="66579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grpSp>
        <p:nvGrpSpPr>
          <p:cNvPr id="40966" name="Group 46"/>
          <p:cNvGrpSpPr>
            <a:grpSpLocks/>
          </p:cNvGrpSpPr>
          <p:nvPr/>
        </p:nvGrpSpPr>
        <p:grpSpPr bwMode="auto">
          <a:xfrm>
            <a:off x="6161281" y="2204872"/>
            <a:ext cx="1290240" cy="3057441"/>
            <a:chOff x="4937731" y="2204555"/>
            <a:chExt cx="1719455" cy="3057290"/>
          </a:xfrm>
        </p:grpSpPr>
        <p:pic>
          <p:nvPicPr>
            <p:cNvPr id="41013" name="Picture 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37731"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4" name="TextBox 48"/>
            <p:cNvSpPr txBox="1">
              <a:spLocks noChangeArrowheads="1"/>
            </p:cNvSpPr>
            <p:nvPr/>
          </p:nvSpPr>
          <p:spPr bwMode="auto">
            <a:xfrm>
              <a:off x="5574072" y="3065519"/>
              <a:ext cx="598582"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1U</a:t>
              </a:r>
            </a:p>
          </p:txBody>
        </p:sp>
      </p:grpSp>
      <p:grpSp>
        <p:nvGrpSpPr>
          <p:cNvPr id="40967" name="Group 49"/>
          <p:cNvGrpSpPr>
            <a:grpSpLocks/>
          </p:cNvGrpSpPr>
          <p:nvPr/>
        </p:nvGrpSpPr>
        <p:grpSpPr bwMode="auto">
          <a:xfrm>
            <a:off x="9121921" y="2204872"/>
            <a:ext cx="1288319" cy="3057441"/>
            <a:chOff x="6882621" y="2113306"/>
            <a:chExt cx="1719455" cy="3057290"/>
          </a:xfrm>
        </p:grpSpPr>
        <p:pic>
          <p:nvPicPr>
            <p:cNvPr id="41011" name="Picture 5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621" y="2113306"/>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2" name="TextBox 51"/>
            <p:cNvSpPr txBox="1">
              <a:spLocks noChangeArrowheads="1"/>
            </p:cNvSpPr>
            <p:nvPr/>
          </p:nvSpPr>
          <p:spPr bwMode="auto">
            <a:xfrm>
              <a:off x="7597314" y="3018504"/>
              <a:ext cx="413341" cy="369314"/>
            </a:xfrm>
            <a:prstGeom prst="rect">
              <a:avLst/>
            </a:prstGeom>
            <a:solidFill>
              <a:srgbClr val="3D6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cxnSp>
        <p:nvCxnSpPr>
          <p:cNvPr id="53" name="Straight Arrow Connector 52"/>
          <p:cNvCxnSpPr>
            <a:endCxn id="41015" idx="0"/>
          </p:cNvCxnSpPr>
          <p:nvPr/>
        </p:nvCxnSpPr>
        <p:spPr>
          <a:xfrm flipH="1">
            <a:off x="2363521" y="1303338"/>
            <a:ext cx="4172159"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1021" idx="0"/>
          </p:cNvCxnSpPr>
          <p:nvPr/>
        </p:nvCxnSpPr>
        <p:spPr>
          <a:xfrm flipH="1">
            <a:off x="3874561" y="1310538"/>
            <a:ext cx="2661120"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1019" idx="0"/>
          </p:cNvCxnSpPr>
          <p:nvPr/>
        </p:nvCxnSpPr>
        <p:spPr>
          <a:xfrm flipH="1">
            <a:off x="5337600" y="1310538"/>
            <a:ext cx="1207681"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1013" idx="0"/>
          </p:cNvCxnSpPr>
          <p:nvPr/>
        </p:nvCxnSpPr>
        <p:spPr>
          <a:xfrm>
            <a:off x="6545281" y="1310538"/>
            <a:ext cx="261120" cy="89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41017" idx="0"/>
          </p:cNvCxnSpPr>
          <p:nvPr/>
        </p:nvCxnSpPr>
        <p:spPr>
          <a:xfrm>
            <a:off x="6535681" y="1303338"/>
            <a:ext cx="1716480" cy="901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1011" idx="0"/>
          </p:cNvCxnSpPr>
          <p:nvPr/>
        </p:nvCxnSpPr>
        <p:spPr>
          <a:xfrm>
            <a:off x="6535680" y="1337901"/>
            <a:ext cx="3231361" cy="866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0974" name="Group 96"/>
          <p:cNvGrpSpPr>
            <a:grpSpLocks/>
          </p:cNvGrpSpPr>
          <p:nvPr/>
        </p:nvGrpSpPr>
        <p:grpSpPr bwMode="auto">
          <a:xfrm>
            <a:off x="2929921" y="336996"/>
            <a:ext cx="6263040" cy="970864"/>
            <a:chOff x="2218228" y="337372"/>
            <a:chExt cx="8351803" cy="970965"/>
          </a:xfrm>
        </p:grpSpPr>
        <p:pic>
          <p:nvPicPr>
            <p:cNvPr id="40979" name="Picture 1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616" y="383008"/>
              <a:ext cx="287157" cy="6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0" name="Group 97"/>
            <p:cNvGrpSpPr>
              <a:grpSpLocks/>
            </p:cNvGrpSpPr>
            <p:nvPr/>
          </p:nvGrpSpPr>
          <p:grpSpPr bwMode="auto">
            <a:xfrm>
              <a:off x="2392712" y="359399"/>
              <a:ext cx="859079" cy="628650"/>
              <a:chOff x="1527034" y="4076700"/>
              <a:chExt cx="859079" cy="628650"/>
            </a:xfrm>
          </p:grpSpPr>
          <p:pic>
            <p:nvPicPr>
              <p:cNvPr id="41008" name="Picture 1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9" name="Picture 1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0" name="Picture 1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1" name="Group 98"/>
            <p:cNvGrpSpPr>
              <a:grpSpLocks/>
            </p:cNvGrpSpPr>
            <p:nvPr/>
          </p:nvGrpSpPr>
          <p:grpSpPr bwMode="auto">
            <a:xfrm>
              <a:off x="3681852" y="359399"/>
              <a:ext cx="859079" cy="628650"/>
              <a:chOff x="1527034" y="4076700"/>
              <a:chExt cx="859079" cy="628650"/>
            </a:xfrm>
          </p:grpSpPr>
          <p:pic>
            <p:nvPicPr>
              <p:cNvPr id="41005" name="Picture 1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1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1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2" name="Group 99"/>
            <p:cNvGrpSpPr>
              <a:grpSpLocks/>
            </p:cNvGrpSpPr>
            <p:nvPr/>
          </p:nvGrpSpPr>
          <p:grpSpPr bwMode="auto">
            <a:xfrm>
              <a:off x="4964422" y="340349"/>
              <a:ext cx="859079" cy="628650"/>
              <a:chOff x="1527034" y="4076700"/>
              <a:chExt cx="859079" cy="628650"/>
            </a:xfrm>
          </p:grpSpPr>
          <p:pic>
            <p:nvPicPr>
              <p:cNvPr id="41002" name="Picture 1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270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1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1278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1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98534"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3" name="Group 100"/>
            <p:cNvGrpSpPr>
              <a:grpSpLocks/>
            </p:cNvGrpSpPr>
            <p:nvPr/>
          </p:nvGrpSpPr>
          <p:grpSpPr bwMode="auto">
            <a:xfrm>
              <a:off x="8233833" y="359399"/>
              <a:ext cx="859079" cy="628650"/>
              <a:chOff x="2195628" y="4076700"/>
              <a:chExt cx="859079" cy="628650"/>
            </a:xfrm>
          </p:grpSpPr>
          <p:pic>
            <p:nvPicPr>
              <p:cNvPr id="40999" name="Picture 1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0" name="Picture 1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1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4" name="Group 101"/>
            <p:cNvGrpSpPr>
              <a:grpSpLocks/>
            </p:cNvGrpSpPr>
            <p:nvPr/>
          </p:nvGrpSpPr>
          <p:grpSpPr bwMode="auto">
            <a:xfrm>
              <a:off x="9532107" y="337372"/>
              <a:ext cx="859079" cy="628650"/>
              <a:chOff x="2195628" y="4076700"/>
              <a:chExt cx="859079" cy="628650"/>
            </a:xfrm>
          </p:grpSpPr>
          <p:pic>
            <p:nvPicPr>
              <p:cNvPr id="40996" name="Picture 1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1956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1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8137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8" name="Picture 1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67128" y="4076700"/>
                <a:ext cx="28757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TextBox 102"/>
            <p:cNvSpPr txBox="1"/>
            <p:nvPr/>
          </p:nvSpPr>
          <p:spPr>
            <a:xfrm>
              <a:off x="2218228" y="988388"/>
              <a:ext cx="1200797" cy="307809"/>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104" name="TextBox 103"/>
            <p:cNvSpPr txBox="1"/>
            <p:nvPr/>
          </p:nvSpPr>
          <p:spPr>
            <a:xfrm>
              <a:off x="3503515" y="992710"/>
              <a:ext cx="1200797" cy="307809"/>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40987" name="TextBox 104"/>
            <p:cNvSpPr txBox="1">
              <a:spLocks noChangeArrowheads="1"/>
            </p:cNvSpPr>
            <p:nvPr/>
          </p:nvSpPr>
          <p:spPr bwMode="auto">
            <a:xfrm>
              <a:off x="4793313" y="988048"/>
              <a:ext cx="1200152" cy="307809"/>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40988" name="TextBox 105"/>
            <p:cNvSpPr txBox="1">
              <a:spLocks noChangeArrowheads="1"/>
            </p:cNvSpPr>
            <p:nvPr/>
          </p:nvSpPr>
          <p:spPr bwMode="auto">
            <a:xfrm>
              <a:off x="6083124" y="995482"/>
              <a:ext cx="1869756" cy="307809"/>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107" name="TextBox 106"/>
            <p:cNvSpPr txBox="1"/>
            <p:nvPr/>
          </p:nvSpPr>
          <p:spPr>
            <a:xfrm>
              <a:off x="8060906" y="995590"/>
              <a:ext cx="1200797" cy="307809"/>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40990" name="TextBox 107"/>
            <p:cNvSpPr txBox="1">
              <a:spLocks noChangeArrowheads="1"/>
            </p:cNvSpPr>
            <p:nvPr/>
          </p:nvSpPr>
          <p:spPr bwMode="auto">
            <a:xfrm>
              <a:off x="9369879" y="1000528"/>
              <a:ext cx="1200152" cy="307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pic>
          <p:nvPicPr>
            <p:cNvPr id="40991" name="Picture 10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2288" y="370528"/>
              <a:ext cx="286556" cy="60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10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7301" y="372862"/>
              <a:ext cx="292342" cy="6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1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1189" y="379083"/>
              <a:ext cx="281946" cy="59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1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2264" y="383008"/>
              <a:ext cx="286194" cy="6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11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73618" y="390612"/>
              <a:ext cx="283287" cy="59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5" name="TextBox 59"/>
          <p:cNvSpPr txBox="1">
            <a:spLocks noChangeArrowheads="1"/>
          </p:cNvSpPr>
          <p:nvPr/>
        </p:nvSpPr>
        <p:spPr bwMode="auto">
          <a:xfrm>
            <a:off x="4013329" y="6027003"/>
            <a:ext cx="3322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800" dirty="0"/>
              <a:t>SIGNATURES</a:t>
            </a:r>
          </a:p>
        </p:txBody>
      </p:sp>
      <p:sp>
        <p:nvSpPr>
          <p:cNvPr id="3" name="Oval 2"/>
          <p:cNvSpPr/>
          <p:nvPr/>
        </p:nvSpPr>
        <p:spPr>
          <a:xfrm>
            <a:off x="3060480" y="1764186"/>
            <a:ext cx="1610881" cy="42570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6046081" y="1604328"/>
            <a:ext cx="1612800" cy="42585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8968321" y="1604328"/>
            <a:ext cx="1610879" cy="42585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01182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ectangle 278"/>
          <p:cNvSpPr/>
          <p:nvPr/>
        </p:nvSpPr>
        <p:spPr>
          <a:xfrm>
            <a:off x="9452161" y="4738098"/>
            <a:ext cx="1215359" cy="6883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Rectangle 270"/>
          <p:cNvSpPr/>
          <p:nvPr/>
        </p:nvSpPr>
        <p:spPr>
          <a:xfrm>
            <a:off x="9452161" y="1381106"/>
            <a:ext cx="1215359" cy="33253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3" name="Straight Connector 192"/>
          <p:cNvCxnSpPr/>
          <p:nvPr/>
        </p:nvCxnSpPr>
        <p:spPr>
          <a:xfrm>
            <a:off x="4151040" y="2661400"/>
            <a:ext cx="6520320" cy="20162"/>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195201" y="4722256"/>
            <a:ext cx="6433919"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1990" name="TextBox 264"/>
          <p:cNvSpPr txBox="1">
            <a:spLocks noChangeArrowheads="1"/>
          </p:cNvSpPr>
          <p:nvPr/>
        </p:nvSpPr>
        <p:spPr bwMode="auto">
          <a:xfrm>
            <a:off x="9452161" y="1811711"/>
            <a:ext cx="1205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a:solidFill>
                  <a:schemeClr val="bg1"/>
                </a:solidFill>
              </a:rPr>
              <a:t>Fixed </a:t>
            </a:r>
          </a:p>
          <a:p>
            <a:pPr algn="ctr"/>
            <a:r>
              <a:rPr lang="en-US" altLang="en-US" sz="1200">
                <a:solidFill>
                  <a:schemeClr val="bg1"/>
                </a:solidFill>
              </a:rPr>
              <a:t>Randomization</a:t>
            </a:r>
          </a:p>
        </p:txBody>
      </p:sp>
      <p:sp>
        <p:nvSpPr>
          <p:cNvPr id="41991" name="TextBox 265"/>
          <p:cNvSpPr txBox="1">
            <a:spLocks noChangeArrowheads="1"/>
          </p:cNvSpPr>
          <p:nvPr/>
        </p:nvSpPr>
        <p:spPr bwMode="auto">
          <a:xfrm>
            <a:off x="9327988" y="3191375"/>
            <a:ext cx="1480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600">
                <a:solidFill>
                  <a:schemeClr val="bg1"/>
                </a:solidFill>
              </a:rPr>
              <a:t>Adaptive</a:t>
            </a:r>
          </a:p>
          <a:p>
            <a:pPr algn="ctr"/>
            <a:r>
              <a:rPr lang="en-US" altLang="en-US" sz="1600">
                <a:solidFill>
                  <a:schemeClr val="bg1"/>
                </a:solidFill>
              </a:rPr>
              <a:t> Randomization</a:t>
            </a:r>
          </a:p>
        </p:txBody>
      </p:sp>
      <p:sp>
        <p:nvSpPr>
          <p:cNvPr id="41992" name="TextBox 267"/>
          <p:cNvSpPr txBox="1">
            <a:spLocks noChangeArrowheads="1"/>
          </p:cNvSpPr>
          <p:nvPr/>
        </p:nvSpPr>
        <p:spPr bwMode="auto">
          <a:xfrm>
            <a:off x="9717121" y="1385426"/>
            <a:ext cx="953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u="sng"/>
              <a:t>STAGE 1</a:t>
            </a:r>
          </a:p>
        </p:txBody>
      </p:sp>
      <p:sp>
        <p:nvSpPr>
          <p:cNvPr id="41993" name="TextBox 268"/>
          <p:cNvSpPr txBox="1">
            <a:spLocks noChangeArrowheads="1"/>
          </p:cNvSpPr>
          <p:nvPr/>
        </p:nvSpPr>
        <p:spPr bwMode="auto">
          <a:xfrm>
            <a:off x="9480961" y="4692013"/>
            <a:ext cx="1002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u="sng"/>
              <a:t>STAGE 2</a:t>
            </a:r>
          </a:p>
        </p:txBody>
      </p:sp>
      <p:sp>
        <p:nvSpPr>
          <p:cNvPr id="41994" name="TextBox 277"/>
          <p:cNvSpPr txBox="1">
            <a:spLocks noChangeArrowheads="1"/>
          </p:cNvSpPr>
          <p:nvPr/>
        </p:nvSpPr>
        <p:spPr bwMode="auto">
          <a:xfrm>
            <a:off x="9429745" y="4951241"/>
            <a:ext cx="1281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400">
                <a:solidFill>
                  <a:schemeClr val="bg1"/>
                </a:solidFill>
              </a:rPr>
              <a:t>Fixed </a:t>
            </a:r>
          </a:p>
          <a:p>
            <a:pPr algn="ctr"/>
            <a:r>
              <a:rPr lang="en-US" altLang="en-US" sz="1400">
                <a:solidFill>
                  <a:schemeClr val="bg1"/>
                </a:solidFill>
              </a:rPr>
              <a:t>Randomization</a:t>
            </a:r>
          </a:p>
        </p:txBody>
      </p:sp>
      <p:cxnSp>
        <p:nvCxnSpPr>
          <p:cNvPr id="281" name="Straight Connector 280"/>
          <p:cNvCxnSpPr/>
          <p:nvPr/>
        </p:nvCxnSpPr>
        <p:spPr>
          <a:xfrm>
            <a:off x="1653121" y="5466814"/>
            <a:ext cx="8951040" cy="864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p:cNvSpPr txBox="1">
            <a:spLocks noChangeArrowheads="1"/>
          </p:cNvSpPr>
          <p:nvPr/>
        </p:nvSpPr>
        <p:spPr bwMode="auto">
          <a:xfrm>
            <a:off x="3135361" y="1412789"/>
            <a:ext cx="6272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.20                  .16            .16             .16                    16                   .16     </a:t>
            </a:r>
          </a:p>
        </p:txBody>
      </p:sp>
      <p:grpSp>
        <p:nvGrpSpPr>
          <p:cNvPr id="41998" name="Group 3"/>
          <p:cNvGrpSpPr>
            <a:grpSpLocks/>
          </p:cNvGrpSpPr>
          <p:nvPr/>
        </p:nvGrpSpPr>
        <p:grpSpPr bwMode="auto">
          <a:xfrm>
            <a:off x="3187200" y="355718"/>
            <a:ext cx="6264961" cy="952167"/>
            <a:chOff x="2218228" y="356034"/>
            <a:chExt cx="8351803" cy="952321"/>
          </a:xfrm>
        </p:grpSpPr>
        <p:sp>
          <p:nvSpPr>
            <p:cNvPr id="72" name="TextBox 71"/>
            <p:cNvSpPr txBox="1"/>
            <p:nvPr/>
          </p:nvSpPr>
          <p:spPr>
            <a:xfrm>
              <a:off x="2218228" y="988362"/>
              <a:ext cx="1200428" cy="307827"/>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73" name="TextBox 72"/>
            <p:cNvSpPr txBox="1"/>
            <p:nvPr/>
          </p:nvSpPr>
          <p:spPr>
            <a:xfrm>
              <a:off x="3503121" y="992684"/>
              <a:ext cx="1200428" cy="307827"/>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42001" name="TextBox 73"/>
            <p:cNvSpPr txBox="1">
              <a:spLocks noChangeArrowheads="1"/>
            </p:cNvSpPr>
            <p:nvPr/>
          </p:nvSpPr>
          <p:spPr bwMode="auto">
            <a:xfrm>
              <a:off x="4793314" y="988048"/>
              <a:ext cx="1200152" cy="307827"/>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42002" name="TextBox 74"/>
            <p:cNvSpPr txBox="1">
              <a:spLocks noChangeArrowheads="1"/>
            </p:cNvSpPr>
            <p:nvPr/>
          </p:nvSpPr>
          <p:spPr bwMode="auto">
            <a:xfrm>
              <a:off x="6083124" y="995482"/>
              <a:ext cx="1869756" cy="307827"/>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76" name="TextBox 75"/>
            <p:cNvSpPr txBox="1"/>
            <p:nvPr/>
          </p:nvSpPr>
          <p:spPr>
            <a:xfrm>
              <a:off x="8061675" y="995564"/>
              <a:ext cx="1200428" cy="307827"/>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42004" name="TextBox 76"/>
            <p:cNvSpPr txBox="1">
              <a:spLocks noChangeArrowheads="1"/>
            </p:cNvSpPr>
            <p:nvPr/>
          </p:nvSpPr>
          <p:spPr bwMode="auto">
            <a:xfrm>
              <a:off x="9369879" y="1000528"/>
              <a:ext cx="1200152" cy="30782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nvGrpSpPr>
            <p:cNvPr id="42005" name="Group 317"/>
            <p:cNvGrpSpPr>
              <a:grpSpLocks/>
            </p:cNvGrpSpPr>
            <p:nvPr/>
          </p:nvGrpSpPr>
          <p:grpSpPr bwMode="auto">
            <a:xfrm>
              <a:off x="2398103" y="356034"/>
              <a:ext cx="836824" cy="615721"/>
              <a:chOff x="998703" y="962025"/>
              <a:chExt cx="6800850" cy="5238750"/>
            </a:xfrm>
          </p:grpSpPr>
          <p:pic>
            <p:nvPicPr>
              <p:cNvPr id="420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006" name="Group 321"/>
            <p:cNvGrpSpPr>
              <a:grpSpLocks/>
            </p:cNvGrpSpPr>
            <p:nvPr/>
          </p:nvGrpSpPr>
          <p:grpSpPr bwMode="auto">
            <a:xfrm>
              <a:off x="3712226" y="364995"/>
              <a:ext cx="836824" cy="615721"/>
              <a:chOff x="998703" y="962025"/>
              <a:chExt cx="6800850" cy="5238750"/>
            </a:xfrm>
          </p:grpSpPr>
          <p:pic>
            <p:nvPicPr>
              <p:cNvPr id="42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007" name="Group 325"/>
            <p:cNvGrpSpPr>
              <a:grpSpLocks/>
            </p:cNvGrpSpPr>
            <p:nvPr/>
          </p:nvGrpSpPr>
          <p:grpSpPr bwMode="auto">
            <a:xfrm>
              <a:off x="4945914" y="364435"/>
              <a:ext cx="836824" cy="615721"/>
              <a:chOff x="998703" y="962025"/>
              <a:chExt cx="6800850" cy="5238750"/>
            </a:xfrm>
          </p:grpSpPr>
          <p:pic>
            <p:nvPicPr>
              <p:cNvPr id="420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008" name="Group 329"/>
            <p:cNvGrpSpPr>
              <a:grpSpLocks/>
            </p:cNvGrpSpPr>
            <p:nvPr/>
          </p:nvGrpSpPr>
          <p:grpSpPr bwMode="auto">
            <a:xfrm>
              <a:off x="8242969" y="364435"/>
              <a:ext cx="836824" cy="615721"/>
              <a:chOff x="998703" y="962025"/>
              <a:chExt cx="6800850" cy="5238750"/>
            </a:xfrm>
          </p:grpSpPr>
          <p:pic>
            <p:nvPicPr>
              <p:cNvPr id="42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009" name="Group 333"/>
            <p:cNvGrpSpPr>
              <a:grpSpLocks/>
            </p:cNvGrpSpPr>
            <p:nvPr/>
          </p:nvGrpSpPr>
          <p:grpSpPr bwMode="auto">
            <a:xfrm>
              <a:off x="9551544" y="364435"/>
              <a:ext cx="836824" cy="615721"/>
              <a:chOff x="998703" y="962025"/>
              <a:chExt cx="6800850" cy="5238750"/>
            </a:xfrm>
          </p:grpSpPr>
          <p:pic>
            <p:nvPicPr>
              <p:cNvPr id="420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0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010" name="Group 2"/>
            <p:cNvGrpSpPr>
              <a:grpSpLocks/>
            </p:cNvGrpSpPr>
            <p:nvPr/>
          </p:nvGrpSpPr>
          <p:grpSpPr bwMode="auto">
            <a:xfrm>
              <a:off x="6216765" y="381121"/>
              <a:ext cx="1602472" cy="619407"/>
              <a:chOff x="806012" y="3224682"/>
              <a:chExt cx="1602472" cy="619407"/>
            </a:xfrm>
          </p:grpSpPr>
          <p:pic>
            <p:nvPicPr>
              <p:cNvPr id="42011" name="Picture 10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1327" y="3237162"/>
                <a:ext cx="287157" cy="6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10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999" y="3224682"/>
                <a:ext cx="286556" cy="60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1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012" y="3227016"/>
                <a:ext cx="292342" cy="6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9900" y="3233237"/>
                <a:ext cx="281946" cy="59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1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0975" y="3237162"/>
                <a:ext cx="286194" cy="6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1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62329" y="3244766"/>
                <a:ext cx="283287" cy="59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3012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ectangle 278"/>
          <p:cNvSpPr/>
          <p:nvPr/>
        </p:nvSpPr>
        <p:spPr>
          <a:xfrm>
            <a:off x="9452161" y="4738098"/>
            <a:ext cx="1215359" cy="6883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Rectangle 270"/>
          <p:cNvSpPr/>
          <p:nvPr/>
        </p:nvSpPr>
        <p:spPr>
          <a:xfrm>
            <a:off x="9452161" y="1381106"/>
            <a:ext cx="1215359" cy="33253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3" name="Straight Connector 192"/>
          <p:cNvCxnSpPr/>
          <p:nvPr/>
        </p:nvCxnSpPr>
        <p:spPr>
          <a:xfrm>
            <a:off x="4151040" y="2661400"/>
            <a:ext cx="6520320" cy="20162"/>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195201" y="4722256"/>
            <a:ext cx="6433919"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3014" name="TextBox 264"/>
          <p:cNvSpPr txBox="1">
            <a:spLocks noChangeArrowheads="1"/>
          </p:cNvSpPr>
          <p:nvPr/>
        </p:nvSpPr>
        <p:spPr bwMode="auto">
          <a:xfrm>
            <a:off x="9452161" y="1811711"/>
            <a:ext cx="12057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300">
                <a:solidFill>
                  <a:schemeClr val="bg1"/>
                </a:solidFill>
              </a:rPr>
              <a:t>Fixed </a:t>
            </a:r>
          </a:p>
          <a:p>
            <a:pPr algn="ctr"/>
            <a:r>
              <a:rPr lang="en-US" altLang="en-US" sz="1300">
                <a:solidFill>
                  <a:schemeClr val="bg1"/>
                </a:solidFill>
              </a:rPr>
              <a:t>Randomization</a:t>
            </a:r>
          </a:p>
        </p:txBody>
      </p:sp>
      <p:sp>
        <p:nvSpPr>
          <p:cNvPr id="43015" name="TextBox 265"/>
          <p:cNvSpPr txBox="1">
            <a:spLocks noChangeArrowheads="1"/>
          </p:cNvSpPr>
          <p:nvPr/>
        </p:nvSpPr>
        <p:spPr bwMode="auto">
          <a:xfrm>
            <a:off x="9407786" y="3191376"/>
            <a:ext cx="1321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400">
                <a:solidFill>
                  <a:schemeClr val="bg1"/>
                </a:solidFill>
              </a:rPr>
              <a:t>Adaptive</a:t>
            </a:r>
          </a:p>
          <a:p>
            <a:pPr algn="ctr"/>
            <a:r>
              <a:rPr lang="en-US" altLang="en-US" sz="1400">
                <a:solidFill>
                  <a:schemeClr val="bg1"/>
                </a:solidFill>
              </a:rPr>
              <a:t> Randomization</a:t>
            </a:r>
          </a:p>
        </p:txBody>
      </p:sp>
      <p:sp>
        <p:nvSpPr>
          <p:cNvPr id="43016" name="TextBox 267"/>
          <p:cNvSpPr txBox="1">
            <a:spLocks noChangeArrowheads="1"/>
          </p:cNvSpPr>
          <p:nvPr/>
        </p:nvSpPr>
        <p:spPr bwMode="auto">
          <a:xfrm>
            <a:off x="9480960" y="1412789"/>
            <a:ext cx="953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u="sng"/>
              <a:t>STAGE 1</a:t>
            </a:r>
          </a:p>
        </p:txBody>
      </p:sp>
      <p:sp>
        <p:nvSpPr>
          <p:cNvPr id="43017" name="TextBox 268"/>
          <p:cNvSpPr txBox="1">
            <a:spLocks noChangeArrowheads="1"/>
          </p:cNvSpPr>
          <p:nvPr/>
        </p:nvSpPr>
        <p:spPr bwMode="auto">
          <a:xfrm>
            <a:off x="9480961" y="4692013"/>
            <a:ext cx="100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u="sng"/>
              <a:t>STAGE 2</a:t>
            </a:r>
          </a:p>
        </p:txBody>
      </p:sp>
      <p:sp>
        <p:nvSpPr>
          <p:cNvPr id="43018" name="TextBox 277"/>
          <p:cNvSpPr txBox="1">
            <a:spLocks noChangeArrowheads="1"/>
          </p:cNvSpPr>
          <p:nvPr/>
        </p:nvSpPr>
        <p:spPr bwMode="auto">
          <a:xfrm>
            <a:off x="9429745" y="4951241"/>
            <a:ext cx="1281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400">
                <a:solidFill>
                  <a:schemeClr val="bg1"/>
                </a:solidFill>
              </a:rPr>
              <a:t>Fixed </a:t>
            </a:r>
          </a:p>
          <a:p>
            <a:pPr algn="ctr"/>
            <a:r>
              <a:rPr lang="en-US" altLang="en-US" sz="1400">
                <a:solidFill>
                  <a:schemeClr val="bg1"/>
                </a:solidFill>
              </a:rPr>
              <a:t>Randomization</a:t>
            </a:r>
          </a:p>
        </p:txBody>
      </p:sp>
      <p:cxnSp>
        <p:nvCxnSpPr>
          <p:cNvPr id="281" name="Straight Connector 280"/>
          <p:cNvCxnSpPr/>
          <p:nvPr/>
        </p:nvCxnSpPr>
        <p:spPr>
          <a:xfrm>
            <a:off x="1653121" y="5466814"/>
            <a:ext cx="8951040" cy="864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3021" name="Group 188"/>
          <p:cNvGrpSpPr>
            <a:grpSpLocks/>
          </p:cNvGrpSpPr>
          <p:nvPr/>
        </p:nvGrpSpPr>
        <p:grpSpPr bwMode="auto">
          <a:xfrm>
            <a:off x="2989441" y="1326380"/>
            <a:ext cx="625920" cy="616385"/>
            <a:chOff x="998703" y="962025"/>
            <a:chExt cx="6800850" cy="5238750"/>
          </a:xfrm>
        </p:grpSpPr>
        <p:pic>
          <p:nvPicPr>
            <p:cNvPr id="431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2" name="Group 193"/>
          <p:cNvGrpSpPr>
            <a:grpSpLocks/>
          </p:cNvGrpSpPr>
          <p:nvPr/>
        </p:nvGrpSpPr>
        <p:grpSpPr bwMode="auto">
          <a:xfrm>
            <a:off x="2993281" y="1984529"/>
            <a:ext cx="627839" cy="614945"/>
            <a:chOff x="998703" y="962025"/>
            <a:chExt cx="6800850" cy="5238750"/>
          </a:xfrm>
        </p:grpSpPr>
        <p:pic>
          <p:nvPicPr>
            <p:cNvPr id="431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3" name="Group 225"/>
          <p:cNvGrpSpPr>
            <a:grpSpLocks/>
          </p:cNvGrpSpPr>
          <p:nvPr/>
        </p:nvGrpSpPr>
        <p:grpSpPr bwMode="auto">
          <a:xfrm>
            <a:off x="4300800" y="1359503"/>
            <a:ext cx="627841" cy="614945"/>
            <a:chOff x="998703" y="962025"/>
            <a:chExt cx="6800850" cy="5238750"/>
          </a:xfrm>
        </p:grpSpPr>
        <p:pic>
          <p:nvPicPr>
            <p:cNvPr id="431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4" name="Group 230"/>
          <p:cNvGrpSpPr>
            <a:grpSpLocks/>
          </p:cNvGrpSpPr>
          <p:nvPr/>
        </p:nvGrpSpPr>
        <p:grpSpPr bwMode="auto">
          <a:xfrm>
            <a:off x="4293120" y="2000371"/>
            <a:ext cx="627841" cy="614944"/>
            <a:chOff x="998703" y="962025"/>
            <a:chExt cx="6800850" cy="5238750"/>
          </a:xfrm>
        </p:grpSpPr>
        <p:pic>
          <p:nvPicPr>
            <p:cNvPr id="43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5" name="Group 242"/>
          <p:cNvGrpSpPr>
            <a:grpSpLocks/>
          </p:cNvGrpSpPr>
          <p:nvPr/>
        </p:nvGrpSpPr>
        <p:grpSpPr bwMode="auto">
          <a:xfrm>
            <a:off x="5255041" y="1358063"/>
            <a:ext cx="627839" cy="616385"/>
            <a:chOff x="998703" y="962025"/>
            <a:chExt cx="6800850" cy="5238750"/>
          </a:xfrm>
        </p:grpSpPr>
        <p:pic>
          <p:nvPicPr>
            <p:cNvPr id="43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6" name="Group 246"/>
          <p:cNvGrpSpPr>
            <a:grpSpLocks/>
          </p:cNvGrpSpPr>
          <p:nvPr/>
        </p:nvGrpSpPr>
        <p:grpSpPr bwMode="auto">
          <a:xfrm>
            <a:off x="5251201" y="1991729"/>
            <a:ext cx="627839" cy="616385"/>
            <a:chOff x="998703" y="962025"/>
            <a:chExt cx="6800850" cy="5238750"/>
          </a:xfrm>
        </p:grpSpPr>
        <p:pic>
          <p:nvPicPr>
            <p:cNvPr id="431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0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7" name="Group 261"/>
          <p:cNvGrpSpPr>
            <a:grpSpLocks/>
          </p:cNvGrpSpPr>
          <p:nvPr/>
        </p:nvGrpSpPr>
        <p:grpSpPr bwMode="auto">
          <a:xfrm>
            <a:off x="7716481" y="1408468"/>
            <a:ext cx="627839" cy="614945"/>
            <a:chOff x="998703" y="962025"/>
            <a:chExt cx="6800850" cy="5238750"/>
          </a:xfrm>
        </p:grpSpPr>
        <p:pic>
          <p:nvPicPr>
            <p:cNvPr id="43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8" name="Group 279"/>
          <p:cNvGrpSpPr>
            <a:grpSpLocks/>
          </p:cNvGrpSpPr>
          <p:nvPr/>
        </p:nvGrpSpPr>
        <p:grpSpPr bwMode="auto">
          <a:xfrm>
            <a:off x="7729920" y="2032054"/>
            <a:ext cx="627841" cy="614944"/>
            <a:chOff x="998703" y="962025"/>
            <a:chExt cx="6800850" cy="5238750"/>
          </a:xfrm>
        </p:grpSpPr>
        <p:pic>
          <p:nvPicPr>
            <p:cNvPr id="430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29" name="Group 297"/>
          <p:cNvGrpSpPr>
            <a:grpSpLocks/>
          </p:cNvGrpSpPr>
          <p:nvPr/>
        </p:nvGrpSpPr>
        <p:grpSpPr bwMode="auto">
          <a:xfrm>
            <a:off x="8688001" y="1383986"/>
            <a:ext cx="627839" cy="616385"/>
            <a:chOff x="998703" y="962025"/>
            <a:chExt cx="6800850" cy="5238750"/>
          </a:xfrm>
        </p:grpSpPr>
        <p:pic>
          <p:nvPicPr>
            <p:cNvPr id="430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30" name="Group 301"/>
          <p:cNvGrpSpPr>
            <a:grpSpLocks/>
          </p:cNvGrpSpPr>
          <p:nvPr/>
        </p:nvGrpSpPr>
        <p:grpSpPr bwMode="auto">
          <a:xfrm>
            <a:off x="8695681" y="2030613"/>
            <a:ext cx="627839" cy="616385"/>
            <a:chOff x="998703" y="962025"/>
            <a:chExt cx="6800850" cy="5238750"/>
          </a:xfrm>
        </p:grpSpPr>
        <p:pic>
          <p:nvPicPr>
            <p:cNvPr id="43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31" name="Group 1"/>
          <p:cNvGrpSpPr>
            <a:grpSpLocks/>
          </p:cNvGrpSpPr>
          <p:nvPr/>
        </p:nvGrpSpPr>
        <p:grpSpPr bwMode="auto">
          <a:xfrm>
            <a:off x="3187200" y="355718"/>
            <a:ext cx="6264961" cy="952167"/>
            <a:chOff x="2218228" y="356034"/>
            <a:chExt cx="8351803" cy="952321"/>
          </a:xfrm>
        </p:grpSpPr>
        <p:sp>
          <p:nvSpPr>
            <p:cNvPr id="72" name="TextBox 71"/>
            <p:cNvSpPr txBox="1"/>
            <p:nvPr/>
          </p:nvSpPr>
          <p:spPr>
            <a:xfrm>
              <a:off x="2218228" y="988362"/>
              <a:ext cx="1200428" cy="307827"/>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73" name="TextBox 72"/>
            <p:cNvSpPr txBox="1"/>
            <p:nvPr/>
          </p:nvSpPr>
          <p:spPr>
            <a:xfrm>
              <a:off x="3503121" y="992684"/>
              <a:ext cx="1200428" cy="307827"/>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43067" name="TextBox 73"/>
            <p:cNvSpPr txBox="1">
              <a:spLocks noChangeArrowheads="1"/>
            </p:cNvSpPr>
            <p:nvPr/>
          </p:nvSpPr>
          <p:spPr bwMode="auto">
            <a:xfrm>
              <a:off x="4793314" y="988048"/>
              <a:ext cx="1200152" cy="307827"/>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43068" name="TextBox 74"/>
            <p:cNvSpPr txBox="1">
              <a:spLocks noChangeArrowheads="1"/>
            </p:cNvSpPr>
            <p:nvPr/>
          </p:nvSpPr>
          <p:spPr bwMode="auto">
            <a:xfrm>
              <a:off x="6083124" y="995482"/>
              <a:ext cx="1869756" cy="307827"/>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76" name="TextBox 75"/>
            <p:cNvSpPr txBox="1"/>
            <p:nvPr/>
          </p:nvSpPr>
          <p:spPr>
            <a:xfrm>
              <a:off x="8061675" y="995564"/>
              <a:ext cx="1200428" cy="307827"/>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43070" name="TextBox 76"/>
            <p:cNvSpPr txBox="1">
              <a:spLocks noChangeArrowheads="1"/>
            </p:cNvSpPr>
            <p:nvPr/>
          </p:nvSpPr>
          <p:spPr bwMode="auto">
            <a:xfrm>
              <a:off x="9369879" y="1000528"/>
              <a:ext cx="1200152" cy="30782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nvGrpSpPr>
            <p:cNvPr id="43071" name="Group 317"/>
            <p:cNvGrpSpPr>
              <a:grpSpLocks/>
            </p:cNvGrpSpPr>
            <p:nvPr/>
          </p:nvGrpSpPr>
          <p:grpSpPr bwMode="auto">
            <a:xfrm>
              <a:off x="2398103" y="356034"/>
              <a:ext cx="836824" cy="615721"/>
              <a:chOff x="998703" y="962025"/>
              <a:chExt cx="6800850" cy="5238750"/>
            </a:xfrm>
          </p:grpSpPr>
          <p:pic>
            <p:nvPicPr>
              <p:cNvPr id="430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72" name="Group 321"/>
            <p:cNvGrpSpPr>
              <a:grpSpLocks/>
            </p:cNvGrpSpPr>
            <p:nvPr/>
          </p:nvGrpSpPr>
          <p:grpSpPr bwMode="auto">
            <a:xfrm>
              <a:off x="3712226" y="364995"/>
              <a:ext cx="836824" cy="615721"/>
              <a:chOff x="998703" y="962025"/>
              <a:chExt cx="6800850" cy="5238750"/>
            </a:xfrm>
          </p:grpSpPr>
          <p:pic>
            <p:nvPicPr>
              <p:cNvPr id="43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73" name="Group 325"/>
            <p:cNvGrpSpPr>
              <a:grpSpLocks/>
            </p:cNvGrpSpPr>
            <p:nvPr/>
          </p:nvGrpSpPr>
          <p:grpSpPr bwMode="auto">
            <a:xfrm>
              <a:off x="4945914" y="364435"/>
              <a:ext cx="836824" cy="615721"/>
              <a:chOff x="998703" y="962025"/>
              <a:chExt cx="6800850" cy="5238750"/>
            </a:xfrm>
          </p:grpSpPr>
          <p:pic>
            <p:nvPicPr>
              <p:cNvPr id="43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74" name="Group 329"/>
            <p:cNvGrpSpPr>
              <a:grpSpLocks/>
            </p:cNvGrpSpPr>
            <p:nvPr/>
          </p:nvGrpSpPr>
          <p:grpSpPr bwMode="auto">
            <a:xfrm>
              <a:off x="8242969" y="364435"/>
              <a:ext cx="836824" cy="615721"/>
              <a:chOff x="998703" y="962025"/>
              <a:chExt cx="6800850" cy="5238750"/>
            </a:xfrm>
          </p:grpSpPr>
          <p:pic>
            <p:nvPicPr>
              <p:cNvPr id="430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075" name="Group 333"/>
            <p:cNvGrpSpPr>
              <a:grpSpLocks/>
            </p:cNvGrpSpPr>
            <p:nvPr/>
          </p:nvGrpSpPr>
          <p:grpSpPr bwMode="auto">
            <a:xfrm>
              <a:off x="9551544" y="364435"/>
              <a:ext cx="836824" cy="615721"/>
              <a:chOff x="998703" y="962025"/>
              <a:chExt cx="6800850" cy="5238750"/>
            </a:xfrm>
          </p:grpSpPr>
          <p:pic>
            <p:nvPicPr>
              <p:cNvPr id="4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7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63" name="Group 162"/>
          <p:cNvGrpSpPr>
            <a:grpSpLocks/>
          </p:cNvGrpSpPr>
          <p:nvPr/>
        </p:nvGrpSpPr>
        <p:grpSpPr bwMode="auto">
          <a:xfrm>
            <a:off x="1820160" y="2700284"/>
            <a:ext cx="1614721" cy="3920092"/>
            <a:chOff x="2391230" y="2195488"/>
            <a:chExt cx="2154429" cy="3921116"/>
          </a:xfrm>
        </p:grpSpPr>
        <p:grpSp>
          <p:nvGrpSpPr>
            <p:cNvPr id="43057" name="Group 163"/>
            <p:cNvGrpSpPr>
              <a:grpSpLocks/>
            </p:cNvGrpSpPr>
            <p:nvPr/>
          </p:nvGrpSpPr>
          <p:grpSpPr bwMode="auto">
            <a:xfrm>
              <a:off x="2391230" y="2195488"/>
              <a:ext cx="2154429" cy="3921116"/>
              <a:chOff x="2770460" y="2204555"/>
              <a:chExt cx="1719455" cy="3057290"/>
            </a:xfrm>
          </p:grpSpPr>
          <p:pic>
            <p:nvPicPr>
              <p:cNvPr id="43063" name="Picture 18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770460"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4" name="TextBox 183"/>
              <p:cNvSpPr txBox="1">
                <a:spLocks noChangeArrowheads="1"/>
              </p:cNvSpPr>
              <p:nvPr/>
            </p:nvSpPr>
            <p:spPr bwMode="auto">
              <a:xfrm>
                <a:off x="3490828" y="2327263"/>
                <a:ext cx="531212" cy="28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1M</a:t>
                </a:r>
              </a:p>
            </p:txBody>
          </p:sp>
        </p:grpSp>
        <p:sp>
          <p:nvSpPr>
            <p:cNvPr id="173" name="TextBox 172"/>
            <p:cNvSpPr txBox="1"/>
            <p:nvPr/>
          </p:nvSpPr>
          <p:spPr>
            <a:xfrm>
              <a:off x="3246853" y="2970492"/>
              <a:ext cx="744729" cy="253982"/>
            </a:xfrm>
            <a:prstGeom prst="rect">
              <a:avLst/>
            </a:prstGeom>
            <a:noFill/>
            <a:ln>
              <a:solidFill>
                <a:schemeClr val="accent1"/>
              </a:solidFill>
            </a:ln>
          </p:spPr>
          <p:txBody>
            <a:bodyPr wrap="none">
              <a:spAutoFit/>
            </a:bodyPr>
            <a:lstStyle/>
            <a:p>
              <a:pPr>
                <a:defRPr/>
              </a:pPr>
              <a:r>
                <a:rPr lang="en-US" sz="1050" dirty="0">
                  <a:solidFill>
                    <a:schemeClr val="bg1"/>
                  </a:solidFill>
                </a:rPr>
                <a:t>Drug A</a:t>
              </a:r>
            </a:p>
          </p:txBody>
        </p:sp>
        <p:sp>
          <p:nvSpPr>
            <p:cNvPr id="178" name="TextBox 177"/>
            <p:cNvSpPr txBox="1"/>
            <p:nvPr/>
          </p:nvSpPr>
          <p:spPr>
            <a:xfrm>
              <a:off x="3239169" y="3252835"/>
              <a:ext cx="738312" cy="253982"/>
            </a:xfrm>
            <a:prstGeom prst="rect">
              <a:avLst/>
            </a:prstGeom>
            <a:noFill/>
            <a:ln>
              <a:solidFill>
                <a:schemeClr val="accent1"/>
              </a:solidFill>
            </a:ln>
          </p:spPr>
          <p:txBody>
            <a:bodyPr wrap="none">
              <a:spAutoFit/>
            </a:bodyPr>
            <a:lstStyle/>
            <a:p>
              <a:pPr>
                <a:defRPr/>
              </a:pPr>
              <a:r>
                <a:rPr lang="en-US" sz="1050" dirty="0">
                  <a:solidFill>
                    <a:schemeClr val="bg1"/>
                  </a:solidFill>
                </a:rPr>
                <a:t>Drug B</a:t>
              </a:r>
            </a:p>
          </p:txBody>
        </p:sp>
        <p:sp>
          <p:nvSpPr>
            <p:cNvPr id="180" name="TextBox 179"/>
            <p:cNvSpPr txBox="1"/>
            <p:nvPr/>
          </p:nvSpPr>
          <p:spPr>
            <a:xfrm>
              <a:off x="3244292" y="3533738"/>
              <a:ext cx="736174" cy="253982"/>
            </a:xfrm>
            <a:prstGeom prst="rect">
              <a:avLst/>
            </a:prstGeom>
            <a:solidFill>
              <a:srgbClr val="3D6B7B"/>
            </a:solidFill>
            <a:ln>
              <a:solidFill>
                <a:schemeClr val="accent1"/>
              </a:solidFill>
            </a:ln>
          </p:spPr>
          <p:txBody>
            <a:bodyPr wrap="none">
              <a:spAutoFit/>
            </a:bodyPr>
            <a:lstStyle/>
            <a:p>
              <a:pPr>
                <a:defRPr/>
              </a:pPr>
              <a:r>
                <a:rPr lang="en-US" sz="1050" dirty="0">
                  <a:solidFill>
                    <a:schemeClr val="bg1"/>
                  </a:solidFill>
                </a:rPr>
                <a:t>Drug C</a:t>
              </a:r>
            </a:p>
          </p:txBody>
        </p:sp>
        <p:sp>
          <p:nvSpPr>
            <p:cNvPr id="181" name="TextBox 180"/>
            <p:cNvSpPr txBox="1"/>
            <p:nvPr/>
          </p:nvSpPr>
          <p:spPr>
            <a:xfrm>
              <a:off x="3236606" y="3830486"/>
              <a:ext cx="751145" cy="253982"/>
            </a:xfrm>
            <a:prstGeom prst="rect">
              <a:avLst/>
            </a:prstGeom>
            <a:noFill/>
            <a:ln>
              <a:solidFill>
                <a:schemeClr val="accent1"/>
              </a:solidFill>
            </a:ln>
          </p:spPr>
          <p:txBody>
            <a:bodyPr wrap="none">
              <a:spAutoFit/>
            </a:bodyPr>
            <a:lstStyle/>
            <a:p>
              <a:pPr>
                <a:defRPr/>
              </a:pPr>
              <a:r>
                <a:rPr lang="en-US" sz="1050" dirty="0">
                  <a:solidFill>
                    <a:schemeClr val="bg1"/>
                  </a:solidFill>
                </a:rPr>
                <a:t>Drug D</a:t>
              </a:r>
            </a:p>
          </p:txBody>
        </p:sp>
        <p:sp>
          <p:nvSpPr>
            <p:cNvPr id="182" name="TextBox 181"/>
            <p:cNvSpPr txBox="1"/>
            <p:nvPr/>
          </p:nvSpPr>
          <p:spPr>
            <a:xfrm>
              <a:off x="3244292" y="4124354"/>
              <a:ext cx="727618" cy="253982"/>
            </a:xfrm>
            <a:prstGeom prst="rect">
              <a:avLst/>
            </a:prstGeom>
            <a:noFill/>
            <a:ln>
              <a:solidFill>
                <a:schemeClr val="accent1"/>
              </a:solidFill>
            </a:ln>
          </p:spPr>
          <p:txBody>
            <a:bodyPr wrap="none">
              <a:spAutoFit/>
            </a:bodyPr>
            <a:lstStyle/>
            <a:p>
              <a:pPr>
                <a:defRPr/>
              </a:pPr>
              <a:r>
                <a:rPr lang="en-US" sz="1050" dirty="0">
                  <a:solidFill>
                    <a:schemeClr val="bg1"/>
                  </a:solidFill>
                </a:rPr>
                <a:t>Drug E</a:t>
              </a:r>
            </a:p>
          </p:txBody>
        </p:sp>
      </p:grpSp>
      <p:pic>
        <p:nvPicPr>
          <p:cNvPr id="43033" name="Picture 18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3120" y="393162"/>
            <a:ext cx="215040" cy="6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18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5920" y="38164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18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6241" y="383081"/>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20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7521" y="390282"/>
            <a:ext cx="211200" cy="5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20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3361" y="393162"/>
            <a:ext cx="215040" cy="6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20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79201" y="401803"/>
            <a:ext cx="211200"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20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9681" y="1394067"/>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21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2481" y="1381106"/>
            <a:ext cx="213119"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22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801" y="1383986"/>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23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4081" y="1389747"/>
            <a:ext cx="211200" cy="5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3" name="Picture 23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69920" y="1394066"/>
            <a:ext cx="213121"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24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5761" y="1401268"/>
            <a:ext cx="211200"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25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3521" y="2013332"/>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25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6321" y="200037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25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641" y="2003251"/>
            <a:ext cx="220799"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25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7921" y="2009012"/>
            <a:ext cx="211200" cy="5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25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73760" y="2013331"/>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0" name="Picture 25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9600" y="2020533"/>
            <a:ext cx="213121"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93121" y="1973007"/>
            <a:ext cx="226560" cy="646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5228161" y="1954286"/>
            <a:ext cx="226560" cy="648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ectangle 109"/>
          <p:cNvSpPr/>
          <p:nvPr/>
        </p:nvSpPr>
        <p:spPr>
          <a:xfrm>
            <a:off x="6376321" y="1975888"/>
            <a:ext cx="226560" cy="648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7710721" y="1988850"/>
            <a:ext cx="226560" cy="646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8695681" y="1991730"/>
            <a:ext cx="226560" cy="648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TextBox 184"/>
          <p:cNvSpPr txBox="1">
            <a:spLocks noChangeArrowheads="1"/>
          </p:cNvSpPr>
          <p:nvPr/>
        </p:nvSpPr>
        <p:spPr bwMode="auto">
          <a:xfrm>
            <a:off x="3091200" y="2759330"/>
            <a:ext cx="6643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.20               .08                  .12            .24                    .16                   .20     </a:t>
            </a:r>
          </a:p>
        </p:txBody>
      </p:sp>
    </p:spTree>
    <p:extLst>
      <p:ext uri="{BB962C8B-B14F-4D97-AF65-F5344CB8AC3E}">
        <p14:creationId xmlns:p14="http://schemas.microsoft.com/office/powerpoint/2010/main" val="3991748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P spid="111" grpId="0" animBg="1"/>
      <p:bldP spid="112" grpId="0" animBg="1"/>
      <p:bldP spid="1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a:grpSpLocks/>
          </p:cNvGrpSpPr>
          <p:nvPr/>
        </p:nvGrpSpPr>
        <p:grpSpPr bwMode="auto">
          <a:xfrm>
            <a:off x="1820160" y="2700284"/>
            <a:ext cx="1614721" cy="3920092"/>
            <a:chOff x="2391230" y="2195488"/>
            <a:chExt cx="2154429" cy="3921116"/>
          </a:xfrm>
        </p:grpSpPr>
        <p:grpSp>
          <p:nvGrpSpPr>
            <p:cNvPr id="44160" name="Group 159"/>
            <p:cNvGrpSpPr>
              <a:grpSpLocks/>
            </p:cNvGrpSpPr>
            <p:nvPr/>
          </p:nvGrpSpPr>
          <p:grpSpPr bwMode="auto">
            <a:xfrm>
              <a:off x="2391230" y="2195488"/>
              <a:ext cx="2154429" cy="3921116"/>
              <a:chOff x="2770460" y="2204555"/>
              <a:chExt cx="1719455" cy="3057290"/>
            </a:xfrm>
          </p:grpSpPr>
          <p:pic>
            <p:nvPicPr>
              <p:cNvPr id="44166" name="Picture 16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70460" y="2204555"/>
                <a:ext cx="1719455" cy="305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67" name="TextBox 166"/>
              <p:cNvSpPr txBox="1">
                <a:spLocks noChangeArrowheads="1"/>
              </p:cNvSpPr>
              <p:nvPr/>
            </p:nvSpPr>
            <p:spPr bwMode="auto">
              <a:xfrm>
                <a:off x="3542955" y="2327263"/>
                <a:ext cx="329788" cy="28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bg1"/>
                    </a:solidFill>
                  </a:rPr>
                  <a:t>R</a:t>
                </a:r>
              </a:p>
            </p:txBody>
          </p:sp>
        </p:grpSp>
        <p:sp>
          <p:nvSpPr>
            <p:cNvPr id="161" name="TextBox 160"/>
            <p:cNvSpPr txBox="1"/>
            <p:nvPr/>
          </p:nvSpPr>
          <p:spPr>
            <a:xfrm>
              <a:off x="3246853" y="2970492"/>
              <a:ext cx="744729" cy="253982"/>
            </a:xfrm>
            <a:prstGeom prst="rect">
              <a:avLst/>
            </a:prstGeom>
            <a:noFill/>
            <a:ln>
              <a:solidFill>
                <a:schemeClr val="accent1"/>
              </a:solidFill>
            </a:ln>
          </p:spPr>
          <p:txBody>
            <a:bodyPr wrap="none">
              <a:spAutoFit/>
            </a:bodyPr>
            <a:lstStyle/>
            <a:p>
              <a:pPr>
                <a:defRPr/>
              </a:pPr>
              <a:r>
                <a:rPr lang="en-US" sz="1050" dirty="0">
                  <a:solidFill>
                    <a:schemeClr val="bg1"/>
                  </a:solidFill>
                </a:rPr>
                <a:t>Drug A</a:t>
              </a:r>
            </a:p>
          </p:txBody>
        </p:sp>
        <p:sp>
          <p:nvSpPr>
            <p:cNvPr id="162" name="TextBox 161"/>
            <p:cNvSpPr txBox="1"/>
            <p:nvPr/>
          </p:nvSpPr>
          <p:spPr>
            <a:xfrm>
              <a:off x="3239169" y="3252835"/>
              <a:ext cx="738312" cy="253982"/>
            </a:xfrm>
            <a:prstGeom prst="rect">
              <a:avLst/>
            </a:prstGeom>
            <a:noFill/>
            <a:ln>
              <a:solidFill>
                <a:schemeClr val="accent1"/>
              </a:solidFill>
            </a:ln>
          </p:spPr>
          <p:txBody>
            <a:bodyPr wrap="none">
              <a:spAutoFit/>
            </a:bodyPr>
            <a:lstStyle/>
            <a:p>
              <a:pPr>
                <a:defRPr/>
              </a:pPr>
              <a:r>
                <a:rPr lang="en-US" sz="1050" dirty="0">
                  <a:solidFill>
                    <a:schemeClr val="bg1"/>
                  </a:solidFill>
                </a:rPr>
                <a:t>Drug B</a:t>
              </a:r>
            </a:p>
          </p:txBody>
        </p:sp>
        <p:sp>
          <p:nvSpPr>
            <p:cNvPr id="163" name="TextBox 162"/>
            <p:cNvSpPr txBox="1"/>
            <p:nvPr/>
          </p:nvSpPr>
          <p:spPr>
            <a:xfrm>
              <a:off x="3244292" y="3533738"/>
              <a:ext cx="736174" cy="253982"/>
            </a:xfrm>
            <a:prstGeom prst="rect">
              <a:avLst/>
            </a:prstGeom>
            <a:solidFill>
              <a:srgbClr val="3D6B7B"/>
            </a:solidFill>
            <a:ln>
              <a:solidFill>
                <a:schemeClr val="accent1"/>
              </a:solidFill>
            </a:ln>
          </p:spPr>
          <p:txBody>
            <a:bodyPr wrap="none">
              <a:spAutoFit/>
            </a:bodyPr>
            <a:lstStyle/>
            <a:p>
              <a:pPr>
                <a:defRPr/>
              </a:pPr>
              <a:r>
                <a:rPr lang="en-US" sz="1050" dirty="0">
                  <a:solidFill>
                    <a:schemeClr val="bg1"/>
                  </a:solidFill>
                </a:rPr>
                <a:t>Drug C</a:t>
              </a:r>
            </a:p>
          </p:txBody>
        </p:sp>
        <p:sp>
          <p:nvSpPr>
            <p:cNvPr id="164" name="TextBox 163"/>
            <p:cNvSpPr txBox="1"/>
            <p:nvPr/>
          </p:nvSpPr>
          <p:spPr>
            <a:xfrm>
              <a:off x="3236606" y="3830486"/>
              <a:ext cx="751145" cy="253982"/>
            </a:xfrm>
            <a:prstGeom prst="rect">
              <a:avLst/>
            </a:prstGeom>
            <a:noFill/>
            <a:ln>
              <a:solidFill>
                <a:schemeClr val="accent1"/>
              </a:solidFill>
            </a:ln>
          </p:spPr>
          <p:txBody>
            <a:bodyPr wrap="none">
              <a:spAutoFit/>
            </a:bodyPr>
            <a:lstStyle/>
            <a:p>
              <a:pPr>
                <a:defRPr/>
              </a:pPr>
              <a:r>
                <a:rPr lang="en-US" sz="1050" dirty="0">
                  <a:solidFill>
                    <a:schemeClr val="bg1"/>
                  </a:solidFill>
                </a:rPr>
                <a:t>Drug D</a:t>
              </a:r>
            </a:p>
          </p:txBody>
        </p:sp>
        <p:sp>
          <p:nvSpPr>
            <p:cNvPr id="165" name="TextBox 164"/>
            <p:cNvSpPr txBox="1"/>
            <p:nvPr/>
          </p:nvSpPr>
          <p:spPr>
            <a:xfrm>
              <a:off x="3244292" y="4124354"/>
              <a:ext cx="727618" cy="253982"/>
            </a:xfrm>
            <a:prstGeom prst="rect">
              <a:avLst/>
            </a:prstGeom>
            <a:noFill/>
            <a:ln>
              <a:solidFill>
                <a:schemeClr val="accent1"/>
              </a:solidFill>
            </a:ln>
          </p:spPr>
          <p:txBody>
            <a:bodyPr wrap="none">
              <a:spAutoFit/>
            </a:bodyPr>
            <a:lstStyle/>
            <a:p>
              <a:pPr>
                <a:defRPr/>
              </a:pPr>
              <a:r>
                <a:rPr lang="en-US" sz="1050" dirty="0">
                  <a:solidFill>
                    <a:schemeClr val="bg1"/>
                  </a:solidFill>
                </a:rPr>
                <a:t>Drug E</a:t>
              </a:r>
            </a:p>
          </p:txBody>
        </p:sp>
      </p:grpSp>
      <p:sp>
        <p:nvSpPr>
          <p:cNvPr id="279" name="Rectangle 278"/>
          <p:cNvSpPr/>
          <p:nvPr/>
        </p:nvSpPr>
        <p:spPr>
          <a:xfrm>
            <a:off x="9452161" y="4738098"/>
            <a:ext cx="1215359" cy="6883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Rectangle 270"/>
          <p:cNvSpPr/>
          <p:nvPr/>
        </p:nvSpPr>
        <p:spPr>
          <a:xfrm>
            <a:off x="9452161" y="1381106"/>
            <a:ext cx="1215359" cy="33253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3" name="Straight Connector 192"/>
          <p:cNvCxnSpPr/>
          <p:nvPr/>
        </p:nvCxnSpPr>
        <p:spPr>
          <a:xfrm>
            <a:off x="4151040" y="2661400"/>
            <a:ext cx="6520320" cy="20162"/>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195201" y="4722256"/>
            <a:ext cx="6433919"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4039" name="TextBox 264"/>
          <p:cNvSpPr txBox="1">
            <a:spLocks noChangeArrowheads="1"/>
          </p:cNvSpPr>
          <p:nvPr/>
        </p:nvSpPr>
        <p:spPr bwMode="auto">
          <a:xfrm>
            <a:off x="9452161" y="1811710"/>
            <a:ext cx="1205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solidFill>
                  <a:schemeClr val="bg1"/>
                </a:solidFill>
              </a:rPr>
              <a:t>Fixed </a:t>
            </a:r>
          </a:p>
          <a:p>
            <a:pPr algn="ctr"/>
            <a:r>
              <a:rPr lang="en-US" altLang="en-US">
                <a:solidFill>
                  <a:schemeClr val="bg1"/>
                </a:solidFill>
              </a:rPr>
              <a:t>Randomization</a:t>
            </a:r>
          </a:p>
        </p:txBody>
      </p:sp>
      <p:sp>
        <p:nvSpPr>
          <p:cNvPr id="44040" name="TextBox 265"/>
          <p:cNvSpPr txBox="1">
            <a:spLocks noChangeArrowheads="1"/>
          </p:cNvSpPr>
          <p:nvPr/>
        </p:nvSpPr>
        <p:spPr bwMode="auto">
          <a:xfrm>
            <a:off x="9292469" y="3191375"/>
            <a:ext cx="1480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600">
                <a:solidFill>
                  <a:schemeClr val="bg1"/>
                </a:solidFill>
              </a:rPr>
              <a:t>Adaptive</a:t>
            </a:r>
          </a:p>
          <a:p>
            <a:pPr algn="ctr"/>
            <a:r>
              <a:rPr lang="en-US" altLang="en-US" sz="1600">
                <a:solidFill>
                  <a:schemeClr val="bg1"/>
                </a:solidFill>
              </a:rPr>
              <a:t> Randomization</a:t>
            </a:r>
          </a:p>
        </p:txBody>
      </p:sp>
      <p:sp>
        <p:nvSpPr>
          <p:cNvPr id="44041" name="TextBox 267"/>
          <p:cNvSpPr txBox="1">
            <a:spLocks noChangeArrowheads="1"/>
          </p:cNvSpPr>
          <p:nvPr/>
        </p:nvSpPr>
        <p:spPr bwMode="auto">
          <a:xfrm>
            <a:off x="9717121" y="1385426"/>
            <a:ext cx="953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u="sng"/>
              <a:t>STAGE 1</a:t>
            </a:r>
          </a:p>
        </p:txBody>
      </p:sp>
      <p:sp>
        <p:nvSpPr>
          <p:cNvPr id="44042" name="TextBox 268"/>
          <p:cNvSpPr txBox="1">
            <a:spLocks noChangeArrowheads="1"/>
          </p:cNvSpPr>
          <p:nvPr/>
        </p:nvSpPr>
        <p:spPr bwMode="auto">
          <a:xfrm>
            <a:off x="9480961" y="4692013"/>
            <a:ext cx="100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u="sng"/>
              <a:t>STAGE 2</a:t>
            </a:r>
          </a:p>
        </p:txBody>
      </p:sp>
      <p:sp>
        <p:nvSpPr>
          <p:cNvPr id="44043" name="TextBox 277"/>
          <p:cNvSpPr txBox="1">
            <a:spLocks noChangeArrowheads="1"/>
          </p:cNvSpPr>
          <p:nvPr/>
        </p:nvSpPr>
        <p:spPr bwMode="auto">
          <a:xfrm>
            <a:off x="9429745" y="4951241"/>
            <a:ext cx="1281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400">
                <a:solidFill>
                  <a:schemeClr val="bg1"/>
                </a:solidFill>
              </a:rPr>
              <a:t>Fixed </a:t>
            </a:r>
          </a:p>
          <a:p>
            <a:pPr algn="ctr"/>
            <a:r>
              <a:rPr lang="en-US" altLang="en-US" sz="1400">
                <a:solidFill>
                  <a:schemeClr val="bg1"/>
                </a:solidFill>
              </a:rPr>
              <a:t>Randomization</a:t>
            </a:r>
          </a:p>
        </p:txBody>
      </p:sp>
      <p:cxnSp>
        <p:nvCxnSpPr>
          <p:cNvPr id="281" name="Straight Connector 280"/>
          <p:cNvCxnSpPr/>
          <p:nvPr/>
        </p:nvCxnSpPr>
        <p:spPr>
          <a:xfrm>
            <a:off x="1653121" y="5466814"/>
            <a:ext cx="8951040" cy="864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4046" name="Group 188"/>
          <p:cNvGrpSpPr>
            <a:grpSpLocks/>
          </p:cNvGrpSpPr>
          <p:nvPr/>
        </p:nvGrpSpPr>
        <p:grpSpPr bwMode="auto">
          <a:xfrm>
            <a:off x="2989441" y="1326380"/>
            <a:ext cx="625920" cy="616385"/>
            <a:chOff x="998703" y="962025"/>
            <a:chExt cx="6800850" cy="5238750"/>
          </a:xfrm>
        </p:grpSpPr>
        <p:pic>
          <p:nvPicPr>
            <p:cNvPr id="441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7" name="Group 193"/>
          <p:cNvGrpSpPr>
            <a:grpSpLocks/>
          </p:cNvGrpSpPr>
          <p:nvPr/>
        </p:nvGrpSpPr>
        <p:grpSpPr bwMode="auto">
          <a:xfrm>
            <a:off x="2993281" y="1984529"/>
            <a:ext cx="627839" cy="614945"/>
            <a:chOff x="998703" y="962025"/>
            <a:chExt cx="6800850" cy="5238750"/>
          </a:xfrm>
        </p:grpSpPr>
        <p:pic>
          <p:nvPicPr>
            <p:cNvPr id="44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8" name="Group 208"/>
          <p:cNvGrpSpPr>
            <a:grpSpLocks/>
          </p:cNvGrpSpPr>
          <p:nvPr/>
        </p:nvGrpSpPr>
        <p:grpSpPr bwMode="auto">
          <a:xfrm>
            <a:off x="2997121" y="2648438"/>
            <a:ext cx="627839" cy="616385"/>
            <a:chOff x="998703" y="962025"/>
            <a:chExt cx="6800850" cy="5238750"/>
          </a:xfrm>
        </p:grpSpPr>
        <p:pic>
          <p:nvPicPr>
            <p:cNvPr id="441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9" name="Group 225"/>
          <p:cNvGrpSpPr>
            <a:grpSpLocks/>
          </p:cNvGrpSpPr>
          <p:nvPr/>
        </p:nvGrpSpPr>
        <p:grpSpPr bwMode="auto">
          <a:xfrm>
            <a:off x="4300800" y="1359503"/>
            <a:ext cx="627841" cy="614945"/>
            <a:chOff x="998703" y="962025"/>
            <a:chExt cx="6800850" cy="5238750"/>
          </a:xfrm>
        </p:grpSpPr>
        <p:pic>
          <p:nvPicPr>
            <p:cNvPr id="44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0" name="Group 230"/>
          <p:cNvGrpSpPr>
            <a:grpSpLocks/>
          </p:cNvGrpSpPr>
          <p:nvPr/>
        </p:nvGrpSpPr>
        <p:grpSpPr bwMode="auto">
          <a:xfrm>
            <a:off x="4287361" y="2010451"/>
            <a:ext cx="627839" cy="616385"/>
            <a:chOff x="998703" y="962025"/>
            <a:chExt cx="6800850" cy="5238750"/>
          </a:xfrm>
        </p:grpSpPr>
        <p:pic>
          <p:nvPicPr>
            <p:cNvPr id="441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1" name="Group 234"/>
          <p:cNvGrpSpPr>
            <a:grpSpLocks/>
          </p:cNvGrpSpPr>
          <p:nvPr/>
        </p:nvGrpSpPr>
        <p:grpSpPr bwMode="auto">
          <a:xfrm>
            <a:off x="4300800" y="2762210"/>
            <a:ext cx="627841" cy="614945"/>
            <a:chOff x="998703" y="962025"/>
            <a:chExt cx="6800850" cy="5238750"/>
          </a:xfrm>
        </p:grpSpPr>
        <p:pic>
          <p:nvPicPr>
            <p:cNvPr id="441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2" name="Group 242"/>
          <p:cNvGrpSpPr>
            <a:grpSpLocks/>
          </p:cNvGrpSpPr>
          <p:nvPr/>
        </p:nvGrpSpPr>
        <p:grpSpPr bwMode="auto">
          <a:xfrm>
            <a:off x="5255041" y="1358063"/>
            <a:ext cx="627839" cy="616385"/>
            <a:chOff x="998703" y="962025"/>
            <a:chExt cx="6800850" cy="5238750"/>
          </a:xfrm>
        </p:grpSpPr>
        <p:pic>
          <p:nvPicPr>
            <p:cNvPr id="441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4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3" name="Group 246"/>
          <p:cNvGrpSpPr>
            <a:grpSpLocks/>
          </p:cNvGrpSpPr>
          <p:nvPr/>
        </p:nvGrpSpPr>
        <p:grpSpPr bwMode="auto">
          <a:xfrm>
            <a:off x="5251201" y="1991729"/>
            <a:ext cx="627839" cy="616385"/>
            <a:chOff x="998703" y="962025"/>
            <a:chExt cx="6800850" cy="5238750"/>
          </a:xfrm>
        </p:grpSpPr>
        <p:pic>
          <p:nvPicPr>
            <p:cNvPr id="441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4" name="Group 250"/>
          <p:cNvGrpSpPr>
            <a:grpSpLocks/>
          </p:cNvGrpSpPr>
          <p:nvPr/>
        </p:nvGrpSpPr>
        <p:grpSpPr bwMode="auto">
          <a:xfrm>
            <a:off x="5264640" y="2726207"/>
            <a:ext cx="428161" cy="614944"/>
            <a:chOff x="998703" y="962025"/>
            <a:chExt cx="4638675" cy="5238750"/>
          </a:xfrm>
        </p:grpSpPr>
        <p:pic>
          <p:nvPicPr>
            <p:cNvPr id="441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5" name="Group 261"/>
          <p:cNvGrpSpPr>
            <a:grpSpLocks/>
          </p:cNvGrpSpPr>
          <p:nvPr/>
        </p:nvGrpSpPr>
        <p:grpSpPr bwMode="auto">
          <a:xfrm>
            <a:off x="7716481" y="1408468"/>
            <a:ext cx="627839" cy="614945"/>
            <a:chOff x="998703" y="962025"/>
            <a:chExt cx="6800850" cy="5238750"/>
          </a:xfrm>
        </p:grpSpPr>
        <p:pic>
          <p:nvPicPr>
            <p:cNvPr id="441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3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6" name="Group 279"/>
          <p:cNvGrpSpPr>
            <a:grpSpLocks/>
          </p:cNvGrpSpPr>
          <p:nvPr/>
        </p:nvGrpSpPr>
        <p:grpSpPr bwMode="auto">
          <a:xfrm>
            <a:off x="7729920" y="2032054"/>
            <a:ext cx="627841" cy="614944"/>
            <a:chOff x="998703" y="962025"/>
            <a:chExt cx="6800850" cy="5238750"/>
          </a:xfrm>
        </p:grpSpPr>
        <p:pic>
          <p:nvPicPr>
            <p:cNvPr id="441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3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7" name="Group 293"/>
          <p:cNvGrpSpPr>
            <a:grpSpLocks/>
          </p:cNvGrpSpPr>
          <p:nvPr/>
        </p:nvGrpSpPr>
        <p:grpSpPr bwMode="auto">
          <a:xfrm>
            <a:off x="7743361" y="2697404"/>
            <a:ext cx="625920" cy="616385"/>
            <a:chOff x="998703" y="962025"/>
            <a:chExt cx="6800850" cy="5238750"/>
          </a:xfrm>
        </p:grpSpPr>
        <p:pic>
          <p:nvPicPr>
            <p:cNvPr id="441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8" name="Group 297"/>
          <p:cNvGrpSpPr>
            <a:grpSpLocks/>
          </p:cNvGrpSpPr>
          <p:nvPr/>
        </p:nvGrpSpPr>
        <p:grpSpPr bwMode="auto">
          <a:xfrm>
            <a:off x="8688001" y="1383986"/>
            <a:ext cx="627839" cy="616385"/>
            <a:chOff x="998703" y="962025"/>
            <a:chExt cx="6800850" cy="5238750"/>
          </a:xfrm>
        </p:grpSpPr>
        <p:pic>
          <p:nvPicPr>
            <p:cNvPr id="44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59" name="Group 301"/>
          <p:cNvGrpSpPr>
            <a:grpSpLocks/>
          </p:cNvGrpSpPr>
          <p:nvPr/>
        </p:nvGrpSpPr>
        <p:grpSpPr bwMode="auto">
          <a:xfrm>
            <a:off x="8695681" y="2030613"/>
            <a:ext cx="627839" cy="616385"/>
            <a:chOff x="998703" y="962025"/>
            <a:chExt cx="6800850" cy="5238750"/>
          </a:xfrm>
        </p:grpSpPr>
        <p:pic>
          <p:nvPicPr>
            <p:cNvPr id="441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60" name="Group 305"/>
          <p:cNvGrpSpPr>
            <a:grpSpLocks/>
          </p:cNvGrpSpPr>
          <p:nvPr/>
        </p:nvGrpSpPr>
        <p:grpSpPr bwMode="auto">
          <a:xfrm>
            <a:off x="8709120" y="2698844"/>
            <a:ext cx="627841" cy="614945"/>
            <a:chOff x="998703" y="962025"/>
            <a:chExt cx="6800850" cy="5238750"/>
          </a:xfrm>
        </p:grpSpPr>
        <p:pic>
          <p:nvPicPr>
            <p:cNvPr id="441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61" name="Group 1"/>
          <p:cNvGrpSpPr>
            <a:grpSpLocks/>
          </p:cNvGrpSpPr>
          <p:nvPr/>
        </p:nvGrpSpPr>
        <p:grpSpPr bwMode="auto">
          <a:xfrm>
            <a:off x="3187200" y="355718"/>
            <a:ext cx="6264961" cy="952167"/>
            <a:chOff x="2218228" y="356034"/>
            <a:chExt cx="8351803" cy="952321"/>
          </a:xfrm>
        </p:grpSpPr>
        <p:sp>
          <p:nvSpPr>
            <p:cNvPr id="72" name="TextBox 71"/>
            <p:cNvSpPr txBox="1"/>
            <p:nvPr/>
          </p:nvSpPr>
          <p:spPr>
            <a:xfrm>
              <a:off x="2218228" y="988362"/>
              <a:ext cx="1200428" cy="307827"/>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73" name="TextBox 72"/>
            <p:cNvSpPr txBox="1"/>
            <p:nvPr/>
          </p:nvSpPr>
          <p:spPr>
            <a:xfrm>
              <a:off x="3503121" y="992684"/>
              <a:ext cx="1200428" cy="307827"/>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44093" name="TextBox 73"/>
            <p:cNvSpPr txBox="1">
              <a:spLocks noChangeArrowheads="1"/>
            </p:cNvSpPr>
            <p:nvPr/>
          </p:nvSpPr>
          <p:spPr bwMode="auto">
            <a:xfrm>
              <a:off x="4793314" y="988048"/>
              <a:ext cx="1200152" cy="307827"/>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44094" name="TextBox 74"/>
            <p:cNvSpPr txBox="1">
              <a:spLocks noChangeArrowheads="1"/>
            </p:cNvSpPr>
            <p:nvPr/>
          </p:nvSpPr>
          <p:spPr bwMode="auto">
            <a:xfrm>
              <a:off x="6083124" y="995482"/>
              <a:ext cx="1869756" cy="307827"/>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76" name="TextBox 75"/>
            <p:cNvSpPr txBox="1"/>
            <p:nvPr/>
          </p:nvSpPr>
          <p:spPr>
            <a:xfrm>
              <a:off x="8061675" y="995564"/>
              <a:ext cx="1200428" cy="307827"/>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44096" name="TextBox 76"/>
            <p:cNvSpPr txBox="1">
              <a:spLocks noChangeArrowheads="1"/>
            </p:cNvSpPr>
            <p:nvPr/>
          </p:nvSpPr>
          <p:spPr bwMode="auto">
            <a:xfrm>
              <a:off x="9369879" y="1000528"/>
              <a:ext cx="1200152" cy="30782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nvGrpSpPr>
            <p:cNvPr id="44097" name="Group 317"/>
            <p:cNvGrpSpPr>
              <a:grpSpLocks/>
            </p:cNvGrpSpPr>
            <p:nvPr/>
          </p:nvGrpSpPr>
          <p:grpSpPr bwMode="auto">
            <a:xfrm>
              <a:off x="2398103" y="356034"/>
              <a:ext cx="836824" cy="615721"/>
              <a:chOff x="998703" y="962025"/>
              <a:chExt cx="6800850" cy="5238750"/>
            </a:xfrm>
          </p:grpSpPr>
          <p:pic>
            <p:nvPicPr>
              <p:cNvPr id="44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98" name="Group 321"/>
            <p:cNvGrpSpPr>
              <a:grpSpLocks/>
            </p:cNvGrpSpPr>
            <p:nvPr/>
          </p:nvGrpSpPr>
          <p:grpSpPr bwMode="auto">
            <a:xfrm>
              <a:off x="3712226" y="364995"/>
              <a:ext cx="836824" cy="615721"/>
              <a:chOff x="998703" y="962025"/>
              <a:chExt cx="6800850" cy="5238750"/>
            </a:xfrm>
          </p:grpSpPr>
          <p:pic>
            <p:nvPicPr>
              <p:cNvPr id="441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99" name="Group 325"/>
            <p:cNvGrpSpPr>
              <a:grpSpLocks/>
            </p:cNvGrpSpPr>
            <p:nvPr/>
          </p:nvGrpSpPr>
          <p:grpSpPr bwMode="auto">
            <a:xfrm>
              <a:off x="4945914" y="364435"/>
              <a:ext cx="836824" cy="615721"/>
              <a:chOff x="998703" y="962025"/>
              <a:chExt cx="6800850" cy="5238750"/>
            </a:xfrm>
          </p:grpSpPr>
          <p:pic>
            <p:nvPicPr>
              <p:cNvPr id="441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100" name="Group 329"/>
            <p:cNvGrpSpPr>
              <a:grpSpLocks/>
            </p:cNvGrpSpPr>
            <p:nvPr/>
          </p:nvGrpSpPr>
          <p:grpSpPr bwMode="auto">
            <a:xfrm>
              <a:off x="8242969" y="364435"/>
              <a:ext cx="836824" cy="615721"/>
              <a:chOff x="998703" y="962025"/>
              <a:chExt cx="6800850" cy="5238750"/>
            </a:xfrm>
          </p:grpSpPr>
          <p:pic>
            <p:nvPicPr>
              <p:cNvPr id="441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101" name="Group 333"/>
            <p:cNvGrpSpPr>
              <a:grpSpLocks/>
            </p:cNvGrpSpPr>
            <p:nvPr/>
          </p:nvGrpSpPr>
          <p:grpSpPr bwMode="auto">
            <a:xfrm>
              <a:off x="9551544" y="364435"/>
              <a:ext cx="836824" cy="615721"/>
              <a:chOff x="998703" y="962025"/>
              <a:chExt cx="6800850" cy="5238750"/>
            </a:xfrm>
          </p:grpSpPr>
          <p:pic>
            <p:nvPicPr>
              <p:cNvPr id="441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44062" name="Picture 33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3120" y="393162"/>
            <a:ext cx="215040" cy="6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Picture 33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5920" y="38164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33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6241" y="383081"/>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34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7521" y="390282"/>
            <a:ext cx="211200" cy="5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34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3361" y="393162"/>
            <a:ext cx="215040" cy="6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7" name="Picture 34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79201" y="401803"/>
            <a:ext cx="211200"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9681" y="1394067"/>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34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2481" y="1381106"/>
            <a:ext cx="213119"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34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801" y="1383986"/>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34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4081" y="1389747"/>
            <a:ext cx="211200" cy="5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2" name="Picture 34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69920" y="1394066"/>
            <a:ext cx="213121"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3" name="Picture 3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5761" y="1401268"/>
            <a:ext cx="211200"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4" name="Picture 34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3521" y="2013332"/>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5" name="Picture 35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6321" y="200037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35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641" y="2003251"/>
            <a:ext cx="220799"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35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7921" y="2009012"/>
            <a:ext cx="211200" cy="5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35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73760" y="2013331"/>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Picture 35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9600" y="2020533"/>
            <a:ext cx="213121"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0" name="Picture 35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2721" y="2757891"/>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1" name="Picture 35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3600" y="2744928"/>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2" name="Picture 35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5841" y="2747809"/>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35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95201" y="2753570"/>
            <a:ext cx="213119" cy="5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35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1041" y="275789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Rectangle 167"/>
          <p:cNvSpPr/>
          <p:nvPr/>
        </p:nvSpPr>
        <p:spPr>
          <a:xfrm>
            <a:off x="4704001" y="2744928"/>
            <a:ext cx="226560" cy="646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Rectangle 168"/>
          <p:cNvSpPr/>
          <p:nvPr/>
        </p:nvSpPr>
        <p:spPr>
          <a:xfrm>
            <a:off x="5667840" y="2729088"/>
            <a:ext cx="224641" cy="646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Rectangle 169"/>
          <p:cNvSpPr/>
          <p:nvPr/>
        </p:nvSpPr>
        <p:spPr>
          <a:xfrm>
            <a:off x="9123841" y="2697404"/>
            <a:ext cx="226560" cy="646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ectangle 170"/>
          <p:cNvSpPr/>
          <p:nvPr/>
        </p:nvSpPr>
        <p:spPr>
          <a:xfrm>
            <a:off x="8136961" y="2694524"/>
            <a:ext cx="226560" cy="648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Rectangle 171"/>
          <p:cNvSpPr/>
          <p:nvPr/>
        </p:nvSpPr>
        <p:spPr>
          <a:xfrm>
            <a:off x="7159681" y="2729087"/>
            <a:ext cx="224639" cy="648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TextBox 157"/>
          <p:cNvSpPr txBox="1">
            <a:spLocks noChangeArrowheads="1"/>
          </p:cNvSpPr>
          <p:nvPr/>
        </p:nvSpPr>
        <p:spPr bwMode="auto">
          <a:xfrm>
            <a:off x="3091200" y="3333951"/>
            <a:ext cx="669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.20                  .16            .00                .36                       .08                .20     </a:t>
            </a:r>
          </a:p>
        </p:txBody>
      </p:sp>
    </p:spTree>
    <p:extLst>
      <p:ext uri="{BB962C8B-B14F-4D97-AF65-F5344CB8AC3E}">
        <p14:creationId xmlns:p14="http://schemas.microsoft.com/office/powerpoint/2010/main" val="38718777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animBg="1"/>
      <p:bldP spid="170" grpId="0" animBg="1"/>
      <p:bldP spid="171" grpId="0" animBg="1"/>
      <p:bldP spid="172" grpId="0" animBg="1"/>
      <p:bldP spid="1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p:cNvSpPr/>
          <p:nvPr/>
        </p:nvSpPr>
        <p:spPr>
          <a:xfrm>
            <a:off x="85158" y="6050057"/>
            <a:ext cx="3585882" cy="80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p:cNvSpPr/>
          <p:nvPr/>
        </p:nvSpPr>
        <p:spPr>
          <a:xfrm>
            <a:off x="2498006" y="5915904"/>
            <a:ext cx="5801033" cy="8603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9452161" y="4738098"/>
            <a:ext cx="1215359" cy="6883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Rectangle 270"/>
          <p:cNvSpPr/>
          <p:nvPr/>
        </p:nvSpPr>
        <p:spPr>
          <a:xfrm>
            <a:off x="9452161" y="1381106"/>
            <a:ext cx="1215359" cy="33253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3" name="Straight Connector 192"/>
          <p:cNvCxnSpPr/>
          <p:nvPr/>
        </p:nvCxnSpPr>
        <p:spPr>
          <a:xfrm>
            <a:off x="4151040" y="2661400"/>
            <a:ext cx="6520320" cy="20162"/>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195201" y="4722256"/>
            <a:ext cx="6433919"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5062" name="TextBox 264"/>
          <p:cNvSpPr txBox="1">
            <a:spLocks noChangeArrowheads="1"/>
          </p:cNvSpPr>
          <p:nvPr/>
        </p:nvSpPr>
        <p:spPr bwMode="auto">
          <a:xfrm>
            <a:off x="9452161" y="1811710"/>
            <a:ext cx="1205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solidFill>
                  <a:schemeClr val="bg1"/>
                </a:solidFill>
              </a:rPr>
              <a:t>Fixed </a:t>
            </a:r>
          </a:p>
          <a:p>
            <a:pPr algn="ctr"/>
            <a:r>
              <a:rPr lang="en-US" altLang="en-US">
                <a:solidFill>
                  <a:schemeClr val="bg1"/>
                </a:solidFill>
              </a:rPr>
              <a:t>Randomization</a:t>
            </a:r>
          </a:p>
        </p:txBody>
      </p:sp>
      <p:sp>
        <p:nvSpPr>
          <p:cNvPr id="45063" name="TextBox 265"/>
          <p:cNvSpPr txBox="1">
            <a:spLocks noChangeArrowheads="1"/>
          </p:cNvSpPr>
          <p:nvPr/>
        </p:nvSpPr>
        <p:spPr bwMode="auto">
          <a:xfrm>
            <a:off x="9292469" y="3191375"/>
            <a:ext cx="1480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600">
                <a:solidFill>
                  <a:schemeClr val="bg1"/>
                </a:solidFill>
              </a:rPr>
              <a:t>Adaptive</a:t>
            </a:r>
          </a:p>
          <a:p>
            <a:pPr algn="ctr"/>
            <a:r>
              <a:rPr lang="en-US" altLang="en-US" sz="1600">
                <a:solidFill>
                  <a:schemeClr val="bg1"/>
                </a:solidFill>
              </a:rPr>
              <a:t> Randomization</a:t>
            </a:r>
          </a:p>
        </p:txBody>
      </p:sp>
      <p:sp>
        <p:nvSpPr>
          <p:cNvPr id="45064" name="TextBox 267"/>
          <p:cNvSpPr txBox="1">
            <a:spLocks noChangeArrowheads="1"/>
          </p:cNvSpPr>
          <p:nvPr/>
        </p:nvSpPr>
        <p:spPr bwMode="auto">
          <a:xfrm>
            <a:off x="9717121" y="1385426"/>
            <a:ext cx="953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u="sng"/>
              <a:t>STAGE 1</a:t>
            </a:r>
          </a:p>
        </p:txBody>
      </p:sp>
      <p:sp>
        <p:nvSpPr>
          <p:cNvPr id="45065" name="TextBox 268"/>
          <p:cNvSpPr txBox="1">
            <a:spLocks noChangeArrowheads="1"/>
          </p:cNvSpPr>
          <p:nvPr/>
        </p:nvSpPr>
        <p:spPr bwMode="auto">
          <a:xfrm>
            <a:off x="9480961" y="4692013"/>
            <a:ext cx="1002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u="sng"/>
              <a:t>STAGE 2</a:t>
            </a:r>
          </a:p>
        </p:txBody>
      </p:sp>
      <p:pic>
        <p:nvPicPr>
          <p:cNvPr id="275" name="Picture 27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040" y="4781302"/>
            <a:ext cx="216961" cy="61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27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0321" y="4794264"/>
            <a:ext cx="218880" cy="61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27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921" y="4781302"/>
            <a:ext cx="218880" cy="61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Box 277"/>
          <p:cNvSpPr txBox="1">
            <a:spLocks noChangeArrowheads="1"/>
          </p:cNvSpPr>
          <p:nvPr/>
        </p:nvSpPr>
        <p:spPr bwMode="auto">
          <a:xfrm>
            <a:off x="9429745" y="4951241"/>
            <a:ext cx="1281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1400">
                <a:solidFill>
                  <a:schemeClr val="bg1"/>
                </a:solidFill>
              </a:rPr>
              <a:t>Fixed </a:t>
            </a:r>
          </a:p>
          <a:p>
            <a:pPr algn="ctr"/>
            <a:r>
              <a:rPr lang="en-US" altLang="en-US" sz="1400">
                <a:solidFill>
                  <a:schemeClr val="bg1"/>
                </a:solidFill>
              </a:rPr>
              <a:t>Randomization</a:t>
            </a:r>
          </a:p>
        </p:txBody>
      </p:sp>
      <p:cxnSp>
        <p:nvCxnSpPr>
          <p:cNvPr id="281" name="Straight Connector 280"/>
          <p:cNvCxnSpPr/>
          <p:nvPr/>
        </p:nvCxnSpPr>
        <p:spPr>
          <a:xfrm>
            <a:off x="1653121" y="5466814"/>
            <a:ext cx="8951040" cy="864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2" name="TextBox 281"/>
          <p:cNvSpPr txBox="1">
            <a:spLocks noChangeArrowheads="1"/>
          </p:cNvSpPr>
          <p:nvPr/>
        </p:nvSpPr>
        <p:spPr bwMode="auto">
          <a:xfrm>
            <a:off x="4444801" y="3839443"/>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solidFill>
                  <a:srgbClr val="FF0000"/>
                </a:solidFill>
                <a:latin typeface="Sitka Heading"/>
              </a:rPr>
              <a:t>X</a:t>
            </a:r>
          </a:p>
        </p:txBody>
      </p:sp>
      <p:sp>
        <p:nvSpPr>
          <p:cNvPr id="285" name="TextBox 284"/>
          <p:cNvSpPr txBox="1">
            <a:spLocks noChangeArrowheads="1"/>
          </p:cNvSpPr>
          <p:nvPr/>
        </p:nvSpPr>
        <p:spPr bwMode="auto">
          <a:xfrm>
            <a:off x="5370241" y="3838004"/>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solidFill>
                  <a:srgbClr val="FF0000"/>
                </a:solidFill>
                <a:latin typeface="Sitka Heading"/>
              </a:rPr>
              <a:t>X</a:t>
            </a:r>
          </a:p>
        </p:txBody>
      </p:sp>
      <p:sp>
        <p:nvSpPr>
          <p:cNvPr id="286" name="TextBox 285"/>
          <p:cNvSpPr txBox="1">
            <a:spLocks noChangeArrowheads="1"/>
          </p:cNvSpPr>
          <p:nvPr/>
        </p:nvSpPr>
        <p:spPr bwMode="auto">
          <a:xfrm>
            <a:off x="7885441" y="3142411"/>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solidFill>
                  <a:srgbClr val="FF0000"/>
                </a:solidFill>
                <a:latin typeface="Sitka Heading"/>
              </a:rPr>
              <a:t>X</a:t>
            </a:r>
          </a:p>
        </p:txBody>
      </p:sp>
      <p:pic>
        <p:nvPicPr>
          <p:cNvPr id="287" name="Picture 28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8960" y="5535942"/>
            <a:ext cx="468480" cy="1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0161" y="5535942"/>
            <a:ext cx="495360" cy="1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2481" y="5511460"/>
            <a:ext cx="466559" cy="130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3624960" y="4329095"/>
            <a:ext cx="337920" cy="3629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5081" name="Group 188"/>
          <p:cNvGrpSpPr>
            <a:grpSpLocks/>
          </p:cNvGrpSpPr>
          <p:nvPr/>
        </p:nvGrpSpPr>
        <p:grpSpPr bwMode="auto">
          <a:xfrm>
            <a:off x="2989441" y="1326380"/>
            <a:ext cx="625920" cy="616385"/>
            <a:chOff x="998703" y="962025"/>
            <a:chExt cx="6800850" cy="5238750"/>
          </a:xfrm>
        </p:grpSpPr>
        <p:pic>
          <p:nvPicPr>
            <p:cNvPr id="452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1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13"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2" name="Group 193"/>
          <p:cNvGrpSpPr>
            <a:grpSpLocks/>
          </p:cNvGrpSpPr>
          <p:nvPr/>
        </p:nvGrpSpPr>
        <p:grpSpPr bwMode="auto">
          <a:xfrm>
            <a:off x="2993281" y="1984529"/>
            <a:ext cx="627839" cy="614945"/>
            <a:chOff x="998703" y="962025"/>
            <a:chExt cx="6800850" cy="5238750"/>
          </a:xfrm>
        </p:grpSpPr>
        <p:pic>
          <p:nvPicPr>
            <p:cNvPr id="4520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1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3" name="Group 208"/>
          <p:cNvGrpSpPr>
            <a:grpSpLocks/>
          </p:cNvGrpSpPr>
          <p:nvPr/>
        </p:nvGrpSpPr>
        <p:grpSpPr bwMode="auto">
          <a:xfrm>
            <a:off x="2997121" y="2648438"/>
            <a:ext cx="627839" cy="616385"/>
            <a:chOff x="998703" y="962025"/>
            <a:chExt cx="6800850" cy="5238750"/>
          </a:xfrm>
        </p:grpSpPr>
        <p:pic>
          <p:nvPicPr>
            <p:cNvPr id="4520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4" name="Group 212"/>
          <p:cNvGrpSpPr>
            <a:grpSpLocks/>
          </p:cNvGrpSpPr>
          <p:nvPr/>
        </p:nvGrpSpPr>
        <p:grpSpPr bwMode="auto">
          <a:xfrm>
            <a:off x="2993281" y="3295066"/>
            <a:ext cx="627839" cy="614945"/>
            <a:chOff x="998703" y="962025"/>
            <a:chExt cx="6800850" cy="5238750"/>
          </a:xfrm>
        </p:grpSpPr>
        <p:pic>
          <p:nvPicPr>
            <p:cNvPr id="4520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5" name="Group 216"/>
          <p:cNvGrpSpPr>
            <a:grpSpLocks/>
          </p:cNvGrpSpPr>
          <p:nvPr/>
        </p:nvGrpSpPr>
        <p:grpSpPr bwMode="auto">
          <a:xfrm>
            <a:off x="3012481" y="4007941"/>
            <a:ext cx="627839" cy="616385"/>
            <a:chOff x="998703" y="962025"/>
            <a:chExt cx="6800850" cy="5238750"/>
          </a:xfrm>
        </p:grpSpPr>
        <p:pic>
          <p:nvPicPr>
            <p:cNvPr id="4519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201"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6" name="Group 225"/>
          <p:cNvGrpSpPr>
            <a:grpSpLocks/>
          </p:cNvGrpSpPr>
          <p:nvPr/>
        </p:nvGrpSpPr>
        <p:grpSpPr bwMode="auto">
          <a:xfrm>
            <a:off x="4300800" y="1359503"/>
            <a:ext cx="627841" cy="614945"/>
            <a:chOff x="998703" y="962025"/>
            <a:chExt cx="6800850" cy="5238750"/>
          </a:xfrm>
        </p:grpSpPr>
        <p:pic>
          <p:nvPicPr>
            <p:cNvPr id="4519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9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9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7" name="Group 230"/>
          <p:cNvGrpSpPr>
            <a:grpSpLocks/>
          </p:cNvGrpSpPr>
          <p:nvPr/>
        </p:nvGrpSpPr>
        <p:grpSpPr bwMode="auto">
          <a:xfrm>
            <a:off x="4293120" y="2000371"/>
            <a:ext cx="627841" cy="614944"/>
            <a:chOff x="998703" y="962025"/>
            <a:chExt cx="6800850" cy="5238750"/>
          </a:xfrm>
        </p:grpSpPr>
        <p:pic>
          <p:nvPicPr>
            <p:cNvPr id="4519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9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9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88" name="Group 234"/>
          <p:cNvGrpSpPr>
            <a:grpSpLocks/>
          </p:cNvGrpSpPr>
          <p:nvPr/>
        </p:nvGrpSpPr>
        <p:grpSpPr bwMode="auto">
          <a:xfrm>
            <a:off x="4300800" y="2762210"/>
            <a:ext cx="627841" cy="614945"/>
            <a:chOff x="998703" y="962025"/>
            <a:chExt cx="6800850" cy="5238750"/>
          </a:xfrm>
        </p:grpSpPr>
        <p:pic>
          <p:nvPicPr>
            <p:cNvPr id="451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9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08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1281" y="3394437"/>
            <a:ext cx="199680" cy="61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90" name="Group 242"/>
          <p:cNvGrpSpPr>
            <a:grpSpLocks/>
          </p:cNvGrpSpPr>
          <p:nvPr/>
        </p:nvGrpSpPr>
        <p:grpSpPr bwMode="auto">
          <a:xfrm>
            <a:off x="5255041" y="1358063"/>
            <a:ext cx="627839" cy="616385"/>
            <a:chOff x="998703" y="962025"/>
            <a:chExt cx="6800850" cy="5238750"/>
          </a:xfrm>
        </p:grpSpPr>
        <p:pic>
          <p:nvPicPr>
            <p:cNvPr id="4518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1" name="Group 246"/>
          <p:cNvGrpSpPr>
            <a:grpSpLocks/>
          </p:cNvGrpSpPr>
          <p:nvPr/>
        </p:nvGrpSpPr>
        <p:grpSpPr bwMode="auto">
          <a:xfrm>
            <a:off x="5251201" y="1991729"/>
            <a:ext cx="627839" cy="616385"/>
            <a:chOff x="998703" y="962025"/>
            <a:chExt cx="6800850" cy="5238750"/>
          </a:xfrm>
        </p:grpSpPr>
        <p:pic>
          <p:nvPicPr>
            <p:cNvPr id="4518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2" name="Group 250"/>
          <p:cNvGrpSpPr>
            <a:grpSpLocks/>
          </p:cNvGrpSpPr>
          <p:nvPr/>
        </p:nvGrpSpPr>
        <p:grpSpPr bwMode="auto">
          <a:xfrm>
            <a:off x="5264640" y="2726207"/>
            <a:ext cx="428161" cy="614944"/>
            <a:chOff x="998703" y="962025"/>
            <a:chExt cx="4638675" cy="5238750"/>
          </a:xfrm>
        </p:grpSpPr>
        <p:pic>
          <p:nvPicPr>
            <p:cNvPr id="4518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09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1201" y="3394437"/>
            <a:ext cx="226560" cy="61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94" name="Group 261"/>
          <p:cNvGrpSpPr>
            <a:grpSpLocks/>
          </p:cNvGrpSpPr>
          <p:nvPr/>
        </p:nvGrpSpPr>
        <p:grpSpPr bwMode="auto">
          <a:xfrm>
            <a:off x="7716481" y="1408468"/>
            <a:ext cx="627839" cy="614945"/>
            <a:chOff x="998703" y="962025"/>
            <a:chExt cx="6800850" cy="5238750"/>
          </a:xfrm>
        </p:grpSpPr>
        <p:pic>
          <p:nvPicPr>
            <p:cNvPr id="4517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81"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5" name="Group 279"/>
          <p:cNvGrpSpPr>
            <a:grpSpLocks/>
          </p:cNvGrpSpPr>
          <p:nvPr/>
        </p:nvGrpSpPr>
        <p:grpSpPr bwMode="auto">
          <a:xfrm>
            <a:off x="7729920" y="2032054"/>
            <a:ext cx="627841" cy="614944"/>
            <a:chOff x="998703" y="962025"/>
            <a:chExt cx="6800850" cy="5238750"/>
          </a:xfrm>
        </p:grpSpPr>
        <p:pic>
          <p:nvPicPr>
            <p:cNvPr id="4517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7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7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6" name="Group 293"/>
          <p:cNvGrpSpPr>
            <a:grpSpLocks/>
          </p:cNvGrpSpPr>
          <p:nvPr/>
        </p:nvGrpSpPr>
        <p:grpSpPr bwMode="auto">
          <a:xfrm>
            <a:off x="7743361" y="2697404"/>
            <a:ext cx="625920" cy="616385"/>
            <a:chOff x="998703" y="962025"/>
            <a:chExt cx="6800850" cy="5238750"/>
          </a:xfrm>
        </p:grpSpPr>
        <p:pic>
          <p:nvPicPr>
            <p:cNvPr id="4517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7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75"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7" name="Group 297"/>
          <p:cNvGrpSpPr>
            <a:grpSpLocks/>
          </p:cNvGrpSpPr>
          <p:nvPr/>
        </p:nvGrpSpPr>
        <p:grpSpPr bwMode="auto">
          <a:xfrm>
            <a:off x="8688001" y="1383986"/>
            <a:ext cx="627839" cy="616385"/>
            <a:chOff x="998703" y="962025"/>
            <a:chExt cx="6800850" cy="5238750"/>
          </a:xfrm>
        </p:grpSpPr>
        <p:pic>
          <p:nvPicPr>
            <p:cNvPr id="45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7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7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8" name="Group 301"/>
          <p:cNvGrpSpPr>
            <a:grpSpLocks/>
          </p:cNvGrpSpPr>
          <p:nvPr/>
        </p:nvGrpSpPr>
        <p:grpSpPr bwMode="auto">
          <a:xfrm>
            <a:off x="8695681" y="2030613"/>
            <a:ext cx="627839" cy="616385"/>
            <a:chOff x="998703" y="962025"/>
            <a:chExt cx="6800850" cy="5238750"/>
          </a:xfrm>
        </p:grpSpPr>
        <p:pic>
          <p:nvPicPr>
            <p:cNvPr id="4516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6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6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099" name="Group 305"/>
          <p:cNvGrpSpPr>
            <a:grpSpLocks/>
          </p:cNvGrpSpPr>
          <p:nvPr/>
        </p:nvGrpSpPr>
        <p:grpSpPr bwMode="auto">
          <a:xfrm>
            <a:off x="8709120" y="2698844"/>
            <a:ext cx="627841" cy="614945"/>
            <a:chOff x="998703" y="962025"/>
            <a:chExt cx="6800850" cy="5238750"/>
          </a:xfrm>
        </p:grpSpPr>
        <p:pic>
          <p:nvPicPr>
            <p:cNvPr id="4516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6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100" name="Group 309"/>
          <p:cNvGrpSpPr>
            <a:grpSpLocks/>
          </p:cNvGrpSpPr>
          <p:nvPr/>
        </p:nvGrpSpPr>
        <p:grpSpPr bwMode="auto">
          <a:xfrm>
            <a:off x="8722561" y="3377155"/>
            <a:ext cx="627839" cy="616385"/>
            <a:chOff x="998703" y="962025"/>
            <a:chExt cx="6800850" cy="5238750"/>
          </a:xfrm>
        </p:grpSpPr>
        <p:pic>
          <p:nvPicPr>
            <p:cNvPr id="4516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6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10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2561" y="4048265"/>
            <a:ext cx="226560" cy="61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102" name="Group 1"/>
          <p:cNvGrpSpPr>
            <a:grpSpLocks/>
          </p:cNvGrpSpPr>
          <p:nvPr/>
        </p:nvGrpSpPr>
        <p:grpSpPr bwMode="auto">
          <a:xfrm>
            <a:off x="3187200" y="355718"/>
            <a:ext cx="6264961" cy="952167"/>
            <a:chOff x="2218228" y="356034"/>
            <a:chExt cx="8351803" cy="952321"/>
          </a:xfrm>
        </p:grpSpPr>
        <p:sp>
          <p:nvSpPr>
            <p:cNvPr id="72" name="TextBox 71"/>
            <p:cNvSpPr txBox="1"/>
            <p:nvPr/>
          </p:nvSpPr>
          <p:spPr>
            <a:xfrm>
              <a:off x="2218228" y="988362"/>
              <a:ext cx="1200428" cy="307827"/>
            </a:xfrm>
            <a:prstGeom prst="rect">
              <a:avLst/>
            </a:prstGeom>
            <a:solidFill>
              <a:schemeClr val="accent2">
                <a:lumMod val="75000"/>
              </a:schemeClr>
            </a:solidFill>
          </p:spPr>
          <p:txBody>
            <a:bodyPr>
              <a:spAutoFit/>
            </a:bodyPr>
            <a:lstStyle/>
            <a:p>
              <a:pPr algn="ctr">
                <a:defRPr/>
              </a:pPr>
              <a:r>
                <a:rPr lang="en-US" sz="1400" dirty="0">
                  <a:solidFill>
                    <a:schemeClr val="bg1"/>
                  </a:solidFill>
                </a:rPr>
                <a:t>CONTROL</a:t>
              </a:r>
            </a:p>
          </p:txBody>
        </p:sp>
        <p:sp>
          <p:nvSpPr>
            <p:cNvPr id="73" name="TextBox 72"/>
            <p:cNvSpPr txBox="1"/>
            <p:nvPr/>
          </p:nvSpPr>
          <p:spPr>
            <a:xfrm>
              <a:off x="3503121" y="992684"/>
              <a:ext cx="1200428" cy="307827"/>
            </a:xfrm>
            <a:prstGeom prst="rect">
              <a:avLst/>
            </a:prstGeom>
            <a:solidFill>
              <a:schemeClr val="accent4"/>
            </a:solidFill>
          </p:spPr>
          <p:txBody>
            <a:bodyPr>
              <a:spAutoFit/>
            </a:bodyPr>
            <a:lstStyle/>
            <a:p>
              <a:pPr algn="ctr">
                <a:defRPr/>
              </a:pPr>
              <a:r>
                <a:rPr lang="en-US" sz="1400" dirty="0">
                  <a:solidFill>
                    <a:schemeClr val="bg1"/>
                  </a:solidFill>
                </a:rPr>
                <a:t>DRUG A</a:t>
              </a:r>
            </a:p>
          </p:txBody>
        </p:sp>
        <p:sp>
          <p:nvSpPr>
            <p:cNvPr id="45139" name="TextBox 73"/>
            <p:cNvSpPr txBox="1">
              <a:spLocks noChangeArrowheads="1"/>
            </p:cNvSpPr>
            <p:nvPr/>
          </p:nvSpPr>
          <p:spPr bwMode="auto">
            <a:xfrm>
              <a:off x="4793314" y="988048"/>
              <a:ext cx="1200152" cy="307827"/>
            </a:xfrm>
            <a:prstGeom prst="rect">
              <a:avLst/>
            </a:prstGeom>
            <a:solidFill>
              <a:srgbClr val="32C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B</a:t>
              </a:r>
            </a:p>
          </p:txBody>
        </p:sp>
        <p:sp>
          <p:nvSpPr>
            <p:cNvPr id="45140" name="TextBox 74"/>
            <p:cNvSpPr txBox="1">
              <a:spLocks noChangeArrowheads="1"/>
            </p:cNvSpPr>
            <p:nvPr/>
          </p:nvSpPr>
          <p:spPr bwMode="auto">
            <a:xfrm>
              <a:off x="6083124" y="995482"/>
              <a:ext cx="1869756" cy="307827"/>
            </a:xfrm>
            <a:prstGeom prst="rect">
              <a:avLst/>
            </a:prstGeom>
            <a:solidFill>
              <a:srgbClr val="377A8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C</a:t>
              </a:r>
            </a:p>
          </p:txBody>
        </p:sp>
        <p:sp>
          <p:nvSpPr>
            <p:cNvPr id="76" name="TextBox 75"/>
            <p:cNvSpPr txBox="1"/>
            <p:nvPr/>
          </p:nvSpPr>
          <p:spPr>
            <a:xfrm>
              <a:off x="8061675" y="995564"/>
              <a:ext cx="1200428" cy="307827"/>
            </a:xfrm>
            <a:prstGeom prst="rect">
              <a:avLst/>
            </a:prstGeom>
            <a:solidFill>
              <a:schemeClr val="accent4">
                <a:lumMod val="60000"/>
                <a:lumOff val="40000"/>
              </a:schemeClr>
            </a:solidFill>
          </p:spPr>
          <p:txBody>
            <a:bodyPr>
              <a:spAutoFit/>
            </a:bodyPr>
            <a:lstStyle/>
            <a:p>
              <a:pPr algn="ctr">
                <a:defRPr/>
              </a:pPr>
              <a:r>
                <a:rPr lang="en-US" sz="1400">
                  <a:solidFill>
                    <a:schemeClr val="bg1"/>
                  </a:solidFill>
                </a:rPr>
                <a:t>DRUG D</a:t>
              </a:r>
              <a:endParaRPr lang="en-US" sz="1400" dirty="0">
                <a:solidFill>
                  <a:schemeClr val="bg1"/>
                </a:solidFill>
              </a:endParaRPr>
            </a:p>
          </p:txBody>
        </p:sp>
        <p:sp>
          <p:nvSpPr>
            <p:cNvPr id="45142" name="TextBox 76"/>
            <p:cNvSpPr txBox="1">
              <a:spLocks noChangeArrowheads="1"/>
            </p:cNvSpPr>
            <p:nvPr/>
          </p:nvSpPr>
          <p:spPr bwMode="auto">
            <a:xfrm>
              <a:off x="9369879" y="1000528"/>
              <a:ext cx="1200152" cy="30782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a:solidFill>
                    <a:schemeClr val="bg1"/>
                  </a:solidFill>
                </a:rPr>
                <a:t>DRUG E</a:t>
              </a:r>
            </a:p>
          </p:txBody>
        </p:sp>
        <p:grpSp>
          <p:nvGrpSpPr>
            <p:cNvPr id="45143" name="Group 317"/>
            <p:cNvGrpSpPr>
              <a:grpSpLocks/>
            </p:cNvGrpSpPr>
            <p:nvPr/>
          </p:nvGrpSpPr>
          <p:grpSpPr bwMode="auto">
            <a:xfrm>
              <a:off x="2398103" y="356034"/>
              <a:ext cx="836824" cy="615721"/>
              <a:chOff x="998703" y="962025"/>
              <a:chExt cx="6800850" cy="5238750"/>
            </a:xfrm>
          </p:grpSpPr>
          <p:pic>
            <p:nvPicPr>
              <p:cNvPr id="4516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6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6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144" name="Group 321"/>
            <p:cNvGrpSpPr>
              <a:grpSpLocks/>
            </p:cNvGrpSpPr>
            <p:nvPr/>
          </p:nvGrpSpPr>
          <p:grpSpPr bwMode="auto">
            <a:xfrm>
              <a:off x="3712226" y="364995"/>
              <a:ext cx="836824" cy="615721"/>
              <a:chOff x="998703" y="962025"/>
              <a:chExt cx="6800850" cy="5238750"/>
            </a:xfrm>
          </p:grpSpPr>
          <p:pic>
            <p:nvPicPr>
              <p:cNvPr id="4515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145" name="Group 325"/>
            <p:cNvGrpSpPr>
              <a:grpSpLocks/>
            </p:cNvGrpSpPr>
            <p:nvPr/>
          </p:nvGrpSpPr>
          <p:grpSpPr bwMode="auto">
            <a:xfrm>
              <a:off x="4945914" y="364435"/>
              <a:ext cx="836824" cy="615721"/>
              <a:chOff x="998703" y="962025"/>
              <a:chExt cx="6800850" cy="5238750"/>
            </a:xfrm>
          </p:grpSpPr>
          <p:pic>
            <p:nvPicPr>
              <p:cNvPr id="451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146" name="Group 329"/>
            <p:cNvGrpSpPr>
              <a:grpSpLocks/>
            </p:cNvGrpSpPr>
            <p:nvPr/>
          </p:nvGrpSpPr>
          <p:grpSpPr bwMode="auto">
            <a:xfrm>
              <a:off x="8242969" y="364435"/>
              <a:ext cx="836824" cy="615721"/>
              <a:chOff x="998703" y="962025"/>
              <a:chExt cx="6800850" cy="5238750"/>
            </a:xfrm>
          </p:grpSpPr>
          <p:pic>
            <p:nvPicPr>
              <p:cNvPr id="4515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3"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147" name="Group 333"/>
            <p:cNvGrpSpPr>
              <a:grpSpLocks/>
            </p:cNvGrpSpPr>
            <p:nvPr/>
          </p:nvGrpSpPr>
          <p:grpSpPr bwMode="auto">
            <a:xfrm>
              <a:off x="9551544" y="364435"/>
              <a:ext cx="836824" cy="615721"/>
              <a:chOff x="998703" y="962025"/>
              <a:chExt cx="6800850" cy="5238750"/>
            </a:xfrm>
          </p:grpSpPr>
          <p:pic>
            <p:nvPicPr>
              <p:cNvPr id="4514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703" y="962025"/>
                <a:ext cx="24479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4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6628" y="962025"/>
                <a:ext cx="2190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15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378" y="971550"/>
                <a:ext cx="21621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 name="Oval 2"/>
          <p:cNvSpPr/>
          <p:nvPr/>
        </p:nvSpPr>
        <p:spPr>
          <a:xfrm>
            <a:off x="8616960" y="3908570"/>
            <a:ext cx="407040" cy="969222"/>
          </a:xfrm>
          <a:prstGeom prst="ellipse">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104" name="Picture 337"/>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73120" y="393162"/>
            <a:ext cx="215040" cy="6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Picture 33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5920" y="38164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33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6241" y="383081"/>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34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7521" y="390282"/>
            <a:ext cx="211200" cy="5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8" name="Picture 34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83361" y="393162"/>
            <a:ext cx="215040" cy="6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342"/>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79201" y="401803"/>
            <a:ext cx="211200"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34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9681" y="1394067"/>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344"/>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2481" y="1381106"/>
            <a:ext cx="213119"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34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72801" y="1383986"/>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34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74081" y="1389747"/>
            <a:ext cx="211200" cy="5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347"/>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69920" y="1394066"/>
            <a:ext cx="213121"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348"/>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5761" y="1401268"/>
            <a:ext cx="211200"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34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3521" y="2013332"/>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7" name="Picture 3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6321" y="200037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8" name="Picture 35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76641" y="2003251"/>
            <a:ext cx="220799"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9" name="Picture 35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77921" y="2009012"/>
            <a:ext cx="211200" cy="5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0" name="Picture 353"/>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73760" y="2013331"/>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1" name="Picture 354"/>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9600" y="2020533"/>
            <a:ext cx="213121" cy="5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2" name="Picture 35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2721" y="2757891"/>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3" name="Picture 35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3600" y="2744928"/>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4" name="Picture 35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5841" y="2747809"/>
            <a:ext cx="21888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5" name="Picture 358"/>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95201" y="2753570"/>
            <a:ext cx="213119" cy="5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6" name="Picture 359"/>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1041" y="2757891"/>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7" name="Picture 36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6561" y="3377156"/>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8" name="Picture 36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9361" y="3364193"/>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9" name="Picture 36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9681" y="3367074"/>
            <a:ext cx="220799"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0" name="Picture 36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6800" y="3377156"/>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1" name="Picture 367"/>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6561" y="3993540"/>
            <a:ext cx="215040" cy="6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2" name="Picture 36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9361" y="3982019"/>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3" name="Picture 37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6800" y="3993540"/>
            <a:ext cx="215040" cy="6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37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2320" y="4785623"/>
            <a:ext cx="215040" cy="6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37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3201" y="4772661"/>
            <a:ext cx="215040" cy="60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 name="Picture 37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00640" y="4785623"/>
            <a:ext cx="215040" cy="60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7819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285" grpId="0"/>
      <p:bldP spid="286"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99203" y="1490497"/>
            <a:ext cx="11134451" cy="448266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1"/>
            <a:r>
              <a:rPr lang="en-US" sz="2400" dirty="0" smtClean="0"/>
              <a:t>In 2015, the Precision Medicine Initiative was launched by the US government through the National Institute of Health with a US$215M budget to accelerate implementation of precision medicine into standard clinical practice</a:t>
            </a:r>
          </a:p>
          <a:p>
            <a:pPr lvl="1"/>
            <a:endParaRPr lang="en-US" sz="2400" dirty="0" smtClean="0"/>
          </a:p>
          <a:p>
            <a:pPr lvl="1"/>
            <a:r>
              <a:rPr lang="en-US" sz="2400" dirty="0" smtClean="0"/>
              <a:t>In 2018, the Australian Genomics Health Futures Mission was launched by the with a AU$500M budget as part of the National Health and Medical Industry Growth Plan and the aim to enable practitioners to tailor treatment for each patients through genomics technology and precision medicine innovation</a:t>
            </a:r>
          </a:p>
        </p:txBody>
      </p:sp>
      <p:sp>
        <p:nvSpPr>
          <p:cNvPr id="3" name="Title 2"/>
          <p:cNvSpPr>
            <a:spLocks noGrp="1"/>
          </p:cNvSpPr>
          <p:nvPr>
            <p:ph type="title"/>
          </p:nvPr>
        </p:nvSpPr>
        <p:spPr>
          <a:xfrm>
            <a:off x="856087" y="78909"/>
            <a:ext cx="10515600" cy="1325563"/>
          </a:xfrm>
        </p:spPr>
        <p:txBody>
          <a:bodyPr/>
          <a:lstStyle/>
          <a:p>
            <a:pPr algn="ctr"/>
            <a:r>
              <a:rPr lang="en-US" dirty="0"/>
              <a:t>Why Precision Medicine</a:t>
            </a:r>
            <a:r>
              <a:rPr lang="en-US" dirty="0" smtClean="0"/>
              <a:t>?</a:t>
            </a:r>
            <a:endParaRPr lang="en-US" dirty="0"/>
          </a:p>
        </p:txBody>
      </p:sp>
    </p:spTree>
    <p:extLst>
      <p:ext uri="{BB962C8B-B14F-4D97-AF65-F5344CB8AC3E}">
        <p14:creationId xmlns:p14="http://schemas.microsoft.com/office/powerpoint/2010/main" val="20792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415" y="33424"/>
            <a:ext cx="8158327" cy="60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8915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928" y="1745095"/>
            <a:ext cx="10450559" cy="3416320"/>
          </a:xfrm>
          <a:prstGeom prst="rect">
            <a:avLst/>
          </a:prstGeom>
        </p:spPr>
        <p:txBody>
          <a:bodyPr>
            <a:spAutoFit/>
          </a:bodyPr>
          <a:lstStyle/>
          <a:p>
            <a:pPr>
              <a:defRPr/>
            </a:pPr>
            <a:r>
              <a:rPr lang="en-US" altLang="en-US" sz="2400" dirty="0"/>
              <a:t>Prospect of PM improved by:</a:t>
            </a:r>
          </a:p>
          <a:p>
            <a:pPr>
              <a:defRPr/>
            </a:pPr>
            <a:endParaRPr lang="en-US" altLang="en-US" sz="2400" dirty="0"/>
          </a:p>
          <a:p>
            <a:pPr marL="342900" indent="-342900">
              <a:buFont typeface="Wingdings" pitchFamily="2" charset="2"/>
              <a:buChar char="ü"/>
              <a:defRPr/>
            </a:pPr>
            <a:r>
              <a:rPr lang="en-US" altLang="en-US" sz="2400" dirty="0"/>
              <a:t>Large-scale biologic databases (such as the human genome sequence)</a:t>
            </a:r>
          </a:p>
          <a:p>
            <a:pPr marL="342900" indent="-342900">
              <a:buFont typeface="Wingdings" pitchFamily="2" charset="2"/>
              <a:buChar char="ü"/>
              <a:defRPr/>
            </a:pPr>
            <a:endParaRPr lang="en-US" altLang="en-US" sz="2400" dirty="0"/>
          </a:p>
          <a:p>
            <a:pPr marL="342900" indent="-342900">
              <a:buFont typeface="Wingdings" pitchFamily="2" charset="2"/>
              <a:buChar char="ü"/>
              <a:defRPr/>
            </a:pPr>
            <a:r>
              <a:rPr lang="en-US" altLang="en-US" sz="2400" dirty="0"/>
              <a:t>Patient characterization: proteomics, metabolomics, genomics, cellular assays</a:t>
            </a:r>
          </a:p>
          <a:p>
            <a:pPr marL="342900" indent="-342900">
              <a:buFont typeface="Wingdings" pitchFamily="2" charset="2"/>
              <a:buChar char="ü"/>
              <a:defRPr/>
            </a:pPr>
            <a:endParaRPr lang="en-US" altLang="en-US" sz="2400" dirty="0"/>
          </a:p>
          <a:p>
            <a:pPr marL="342900" indent="-342900">
              <a:buFont typeface="Wingdings" pitchFamily="2" charset="2"/>
              <a:buChar char="ü"/>
              <a:defRPr/>
            </a:pPr>
            <a:r>
              <a:rPr lang="en-US" altLang="en-US" sz="2400" dirty="0"/>
              <a:t>Health technology</a:t>
            </a:r>
          </a:p>
          <a:p>
            <a:pPr marL="342900" indent="-342900">
              <a:buFont typeface="Wingdings" pitchFamily="2" charset="2"/>
              <a:buChar char="ü"/>
              <a:defRPr/>
            </a:pPr>
            <a:endParaRPr lang="en-US" altLang="en-US" sz="2400" dirty="0"/>
          </a:p>
          <a:p>
            <a:pPr marL="342900" indent="-342900">
              <a:buFont typeface="Wingdings" pitchFamily="2" charset="2"/>
              <a:buChar char="ü"/>
              <a:defRPr/>
            </a:pPr>
            <a:r>
              <a:rPr lang="en-US" altLang="en-US" sz="2400" dirty="0"/>
              <a:t>Computational tools/ large data sets</a:t>
            </a:r>
          </a:p>
        </p:txBody>
      </p:sp>
      <p:sp>
        <p:nvSpPr>
          <p:cNvPr id="3" name="Title 2"/>
          <p:cNvSpPr>
            <a:spLocks noGrp="1"/>
          </p:cNvSpPr>
          <p:nvPr>
            <p:ph type="title"/>
          </p:nvPr>
        </p:nvSpPr>
        <p:spPr/>
        <p:txBody>
          <a:bodyPr/>
          <a:lstStyle/>
          <a:p>
            <a:pPr algn="ctr" defTabSz="1007943" fontAlgn="auto">
              <a:spcAft>
                <a:spcPts val="0"/>
              </a:spcAft>
              <a:defRPr/>
            </a:pPr>
            <a:r>
              <a:rPr lang="en-AU" dirty="0"/>
              <a:t>Precision Medicine</a:t>
            </a:r>
          </a:p>
        </p:txBody>
      </p:sp>
    </p:spTree>
    <p:extLst>
      <p:ext uri="{BB962C8B-B14F-4D97-AF65-F5344CB8AC3E}">
        <p14:creationId xmlns:p14="http://schemas.microsoft.com/office/powerpoint/2010/main" val="434097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8516" y="173073"/>
            <a:ext cx="7218516" cy="59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180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33921" y="381640"/>
            <a:ext cx="1132416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buFont typeface="Wingdings" charset="0"/>
              <a:buNone/>
              <a:defRPr/>
            </a:pPr>
            <a:endParaRPr lang="en-GB" sz="1600" b="1" dirty="0">
              <a:latin typeface="Arial" charset="0"/>
            </a:endParaRPr>
          </a:p>
        </p:txBody>
      </p:sp>
      <p:pic>
        <p:nvPicPr>
          <p:cNvPr id="3075" name="Picture 3"/>
          <p:cNvPicPr>
            <a:picLocks noChangeAspect="1" noChangeArrowheads="1"/>
          </p:cNvPicPr>
          <p:nvPr/>
        </p:nvPicPr>
        <p:blipFill>
          <a:blip r:embed="rId3"/>
          <a:srcRect/>
          <a:stretch>
            <a:fillRect/>
          </a:stretch>
        </p:blipFill>
        <p:spPr bwMode="auto">
          <a:xfrm>
            <a:off x="894720" y="1013866"/>
            <a:ext cx="10406400" cy="4823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94720" y="5972308"/>
            <a:ext cx="522432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buFont typeface="Wingdings" charset="0"/>
              <a:buNone/>
              <a:defRPr/>
            </a:pPr>
            <a:r>
              <a:rPr lang="en-GB" sz="1200" b="1">
                <a:latin typeface="Arial" charset="0"/>
              </a:rPr>
              <a:t>Hugo Fitipaldi et al. Diabetes 2018;67:1911-1922</a:t>
            </a:r>
          </a:p>
        </p:txBody>
      </p:sp>
      <p:sp>
        <p:nvSpPr>
          <p:cNvPr id="2" name="Title 1"/>
          <p:cNvSpPr>
            <a:spLocks noGrp="1"/>
          </p:cNvSpPr>
          <p:nvPr>
            <p:ph type="title"/>
          </p:nvPr>
        </p:nvSpPr>
        <p:spPr/>
        <p:txBody>
          <a:bodyPr>
            <a:normAutofit/>
          </a:bodyPr>
          <a:lstStyle/>
          <a:p>
            <a:pPr algn="r" defTabSz="1007943" fontAlgn="auto">
              <a:spcAft>
                <a:spcPts val="0"/>
              </a:spcAft>
              <a:defRPr/>
            </a:pPr>
            <a:r>
              <a:rPr lang="en-GB" b="1" dirty="0"/>
              <a:t>PM in type 2 DM</a:t>
            </a:r>
            <a:br>
              <a:rPr lang="en-GB" b="1" dirty="0"/>
            </a:br>
            <a:endParaRPr lang="en-AU" dirty="0"/>
          </a:p>
        </p:txBody>
      </p:sp>
    </p:spTree>
    <p:extLst>
      <p:ext uri="{BB962C8B-B14F-4D97-AF65-F5344CB8AC3E}">
        <p14:creationId xmlns:p14="http://schemas.microsoft.com/office/powerpoint/2010/main" val="4242455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35841" y="1337901"/>
            <a:ext cx="1132032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a:defRPr sz="2400">
                <a:solidFill>
                  <a:schemeClr val="tx1"/>
                </a:solidFill>
                <a:latin typeface="Times New Roman" pitchFamily="18" charset="0"/>
                <a:ea typeface="MS PGothic" pitchFamily="34" charset="-128"/>
              </a:defRPr>
            </a:lvl1pPr>
            <a:lvl2pPr eaLnBrk="0">
              <a:defRPr sz="2400">
                <a:solidFill>
                  <a:schemeClr val="tx1"/>
                </a:solidFill>
                <a:latin typeface="Times New Roman" pitchFamily="18" charset="0"/>
                <a:ea typeface="MS PGothic" pitchFamily="34" charset="-128"/>
              </a:defRPr>
            </a:lvl2pPr>
            <a:lvl3pPr eaLnBrk="0">
              <a:defRPr sz="2400">
                <a:solidFill>
                  <a:schemeClr val="tx1"/>
                </a:solidFill>
                <a:latin typeface="Times New Roman" pitchFamily="18" charset="0"/>
                <a:ea typeface="MS PGothic" pitchFamily="34" charset="-128"/>
              </a:defRPr>
            </a:lvl3pPr>
            <a:lvl4pPr eaLnBrk="0">
              <a:defRPr sz="2400">
                <a:solidFill>
                  <a:schemeClr val="tx1"/>
                </a:solidFill>
                <a:latin typeface="Times New Roman" pitchFamily="18" charset="0"/>
                <a:ea typeface="MS PGothic" pitchFamily="34" charset="-128"/>
              </a:defRPr>
            </a:lvl4pPr>
            <a:lvl5pPr eaLnBrk="0">
              <a:defRPr sz="2400">
                <a:solidFill>
                  <a:schemeClr val="tx1"/>
                </a:solidFill>
                <a:latin typeface="Times New Roman" pitchFamily="18" charset="0"/>
                <a:ea typeface="MS PGothic" pitchFamily="34" charset="-128"/>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 PGothic" pitchFamily="34" charset="-128"/>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 PGothic" pitchFamily="34" charset="-128"/>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 PGothic" pitchFamily="34" charset="-128"/>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 PGothic" pitchFamily="34" charset="-128"/>
              </a:defRPr>
            </a:lvl9pPr>
          </a:lstStyle>
          <a:p>
            <a:pPr eaLnBrk="1">
              <a:buSzPct val="52000"/>
              <a:buFont typeface="Adobe Caslon Pro Bold" pitchFamily="18" charset="0"/>
              <a:buChar char="?"/>
            </a:pPr>
            <a:r>
              <a:rPr lang="en-US" altLang="en-US" sz="2000" dirty="0"/>
              <a:t>Many cancers driven by molecular aberrations? </a:t>
            </a:r>
          </a:p>
          <a:p>
            <a:pPr eaLnBrk="1">
              <a:buSzPct val="52000"/>
              <a:buFont typeface="Adobe Caslon Pro Bold" pitchFamily="18" charset="0"/>
              <a:buChar char="?"/>
            </a:pPr>
            <a:endParaRPr lang="en-US" altLang="en-US" sz="2000" dirty="0"/>
          </a:p>
          <a:p>
            <a:pPr eaLnBrk="1">
              <a:buSzPct val="52000"/>
              <a:buFont typeface="Adobe Caslon Pro Bold" pitchFamily="18" charset="0"/>
              <a:buChar char="?"/>
            </a:pPr>
            <a:r>
              <a:rPr lang="en-US" altLang="en-US" sz="2000" dirty="0"/>
              <a:t>Each cancer has own signature, with tumor-specific features and features common to multiple tumors?</a:t>
            </a:r>
          </a:p>
          <a:p>
            <a:pPr eaLnBrk="1">
              <a:buSzPct val="52000"/>
              <a:buFont typeface="Adobe Caslon Pro Bold" pitchFamily="18" charset="0"/>
              <a:buChar char="?"/>
            </a:pPr>
            <a:endParaRPr lang="en-US" altLang="en-US" sz="2000" dirty="0"/>
          </a:p>
          <a:p>
            <a:pPr eaLnBrk="1">
              <a:buSzPct val="52000"/>
              <a:buFont typeface="Adobe Caslon Pro Bold" pitchFamily="18" charset="0"/>
              <a:buChar char="?"/>
            </a:pPr>
            <a:r>
              <a:rPr lang="en-US" altLang="en-US" sz="2000" dirty="0"/>
              <a:t>Cancers are a consequence of accumulating genomic damage?</a:t>
            </a:r>
          </a:p>
          <a:p>
            <a:pPr eaLnBrk="1">
              <a:buSzPct val="52000"/>
              <a:buFont typeface="Adobe Caslon Pro Bold" pitchFamily="18" charset="0"/>
              <a:buChar char="?"/>
            </a:pPr>
            <a:endParaRPr lang="en-US" altLang="en-US" sz="2000" dirty="0"/>
          </a:p>
          <a:p>
            <a:pPr eaLnBrk="1">
              <a:buSzPct val="52000"/>
              <a:buFont typeface="Adobe Caslon Pro Bold" pitchFamily="18" charset="0"/>
              <a:buChar char="?"/>
            </a:pPr>
            <a:r>
              <a:rPr lang="en-US" altLang="en-US" sz="2000" dirty="0"/>
              <a:t>Inherited genetic variations contribute to cancer risk?</a:t>
            </a:r>
          </a:p>
          <a:p>
            <a:pPr eaLnBrk="1">
              <a:buSzPct val="52000"/>
              <a:buFont typeface="Adobe Caslon Pro Bold" pitchFamily="18" charset="0"/>
              <a:buChar char="?"/>
            </a:pPr>
            <a:endParaRPr lang="en-US" altLang="en-US" sz="2000" dirty="0"/>
          </a:p>
          <a:p>
            <a:pPr eaLnBrk="1">
              <a:buSzPct val="52000"/>
              <a:buFont typeface="Adobe Caslon Pro Bold" pitchFamily="18" charset="0"/>
              <a:buChar char="?"/>
            </a:pPr>
            <a:r>
              <a:rPr lang="en-US" altLang="en-US" sz="2000" dirty="0"/>
              <a:t>This understanding has influenced risk assessment, diagnostic categories, and therapeutic strategies?</a:t>
            </a:r>
          </a:p>
          <a:p>
            <a:pPr eaLnBrk="1">
              <a:buSzPct val="52000"/>
              <a:buFont typeface="Adobe Caslon Pro Bold" pitchFamily="18" charset="0"/>
              <a:buChar char="?"/>
            </a:pPr>
            <a:endParaRPr lang="en-US" altLang="en-US" sz="2000" dirty="0"/>
          </a:p>
          <a:p>
            <a:pPr eaLnBrk="1">
              <a:buSzPct val="52000"/>
              <a:buFont typeface="Adobe Caslon Pro Bold" pitchFamily="18" charset="0"/>
              <a:buChar char="?"/>
            </a:pPr>
            <a:r>
              <a:rPr lang="en-US" altLang="en-US" sz="2000" dirty="0"/>
              <a:t>Drugs and antibodies have been developed designed to counter specific molecular drivers?</a:t>
            </a:r>
          </a:p>
          <a:p>
            <a:pPr eaLnBrk="1">
              <a:buSzPct val="52000"/>
              <a:buFont typeface="Adobe Caslon Pro Bold" pitchFamily="18" charset="0"/>
              <a:buChar char="?"/>
            </a:pPr>
            <a:endParaRPr lang="en-US" altLang="en-US" sz="2000" dirty="0"/>
          </a:p>
          <a:p>
            <a:pPr eaLnBrk="1">
              <a:buSzPct val="52000"/>
              <a:buFont typeface="Adobe Caslon Pro Bold" pitchFamily="18" charset="0"/>
              <a:buChar char="?"/>
            </a:pPr>
            <a:r>
              <a:rPr lang="en-US" altLang="en-US" sz="2000" dirty="0"/>
              <a:t>Molecular signatures may be strong predictors of benefit?</a:t>
            </a:r>
          </a:p>
        </p:txBody>
      </p:sp>
      <p:sp>
        <p:nvSpPr>
          <p:cNvPr id="3" name="Title 2"/>
          <p:cNvSpPr>
            <a:spLocks noGrp="1"/>
          </p:cNvSpPr>
          <p:nvPr>
            <p:ph type="title"/>
          </p:nvPr>
        </p:nvSpPr>
        <p:spPr>
          <a:xfrm>
            <a:off x="608641" y="532856"/>
            <a:ext cx="11322239" cy="990824"/>
          </a:xfrm>
        </p:spPr>
        <p:txBody>
          <a:bodyPr>
            <a:normAutofit fontScale="90000"/>
          </a:bodyPr>
          <a:lstStyle/>
          <a:p>
            <a:pPr defTabSz="1007943" fontAlgn="auto">
              <a:spcAft>
                <a:spcPts val="0"/>
              </a:spcAft>
              <a:defRPr/>
            </a:pPr>
            <a:r>
              <a:rPr lang="en-US" altLang="en-US" dirty="0"/>
              <a:t>Oncology is well suited for PM?</a:t>
            </a:r>
            <a:br>
              <a:rPr lang="en-US" altLang="en-US" dirty="0"/>
            </a:br>
            <a:endParaRPr lang="en-AU" dirty="0"/>
          </a:p>
        </p:txBody>
      </p:sp>
    </p:spTree>
    <p:extLst>
      <p:ext uri="{BB962C8B-B14F-4D97-AF65-F5344CB8AC3E}">
        <p14:creationId xmlns:p14="http://schemas.microsoft.com/office/powerpoint/2010/main" val="215950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9" y="268470"/>
            <a:ext cx="8810889" cy="530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714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8606118" y="5988424"/>
            <a:ext cx="3585882" cy="8079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289" y="6447585"/>
            <a:ext cx="3098030"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ChangeArrowheads="1"/>
          </p:cNvSpPr>
          <p:nvPr>
            <p:ph type="title"/>
          </p:nvPr>
        </p:nvSpPr>
        <p:spPr bwMode="auto">
          <a:xfrm>
            <a:off x="217441" y="6429375"/>
            <a:ext cx="8509000"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p>
            <a:pPr algn="l">
              <a:tabLst>
                <a:tab pos="723900" algn="l"/>
                <a:tab pos="1447800" algn="l"/>
                <a:tab pos="2171700" algn="l"/>
                <a:tab pos="2895600" algn="l"/>
                <a:tab pos="3619500" algn="l"/>
                <a:tab pos="4343400" algn="l"/>
                <a:tab pos="5067300" algn="l"/>
                <a:tab pos="5791200" algn="l"/>
                <a:tab pos="6515100" algn="l"/>
              </a:tabLst>
            </a:pPr>
            <a:r>
              <a:rPr lang="en-US" altLang="en-US" sz="1200" b="1">
                <a:cs typeface="Arial Unicode MS" pitchFamily="32" charset="0"/>
              </a:rPr>
              <a:t>Karapetis CS et al. N Engl J Med 2008;359:1757-1765.</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988" y="709387"/>
            <a:ext cx="4592103" cy="5391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554182" y="77601"/>
            <a:ext cx="11083636"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9pPr>
          </a:lstStyle>
          <a:p>
            <a:pPr algn="ctr">
              <a:lnSpc>
                <a:spcPct val="97000"/>
              </a:lnSpc>
            </a:pPr>
            <a:r>
              <a:rPr lang="en-US" altLang="en-US" b="1" dirty="0">
                <a:cs typeface="Arial Unicode MS" pitchFamily="32" charset="0"/>
              </a:rPr>
              <a:t>Kaplan–Meier Curves for Overall Survival According to Treatment.</a:t>
            </a:r>
          </a:p>
        </p:txBody>
      </p:sp>
    </p:spTree>
    <p:extLst>
      <p:ext uri="{BB962C8B-B14F-4D97-AF65-F5344CB8AC3E}">
        <p14:creationId xmlns:p14="http://schemas.microsoft.com/office/powerpoint/2010/main" val="289621912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1038</Words>
  <Application>Microsoft Office PowerPoint</Application>
  <PresentationFormat>Custom</PresentationFormat>
  <Paragraphs>264</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Molecular &amp; Genomic driven trials  Precision Medicine</vt:lpstr>
      <vt:lpstr>Precision Medicine (PM) </vt:lpstr>
      <vt:lpstr>Why Precision Medicine?</vt:lpstr>
      <vt:lpstr>Precision Medicine</vt:lpstr>
      <vt:lpstr>PowerPoint Presentation</vt:lpstr>
      <vt:lpstr>PM in type 2 DM </vt:lpstr>
      <vt:lpstr>Oncology is well suited for PM? </vt:lpstr>
      <vt:lpstr>PowerPoint Presentation</vt:lpstr>
      <vt:lpstr>Karapetis CS et al. N Engl J Med 2008;359:1757-1765.</vt:lpstr>
      <vt:lpstr>PowerPoint Presentation</vt:lpstr>
      <vt:lpstr>PowerPoint Presentation</vt:lpstr>
      <vt:lpstr>PowerPoint Presentation</vt:lpstr>
      <vt:lpstr>Precision and The Person</vt:lpstr>
      <vt:lpstr>Precision and The Person</vt:lpstr>
      <vt:lpstr>Goals of PM?</vt:lpstr>
      <vt:lpstr>PowerPoint Presentation</vt:lpstr>
      <vt:lpstr>Woodcock J, LaVange LM. N Engl J Med 2017;377:62-70.</vt:lpstr>
      <vt:lpstr>Standard protocol vs Common Control</vt:lpstr>
      <vt:lpstr>Master protocol: provides additional efficiencies (especially if harmonization of endpoints)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NHMRC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Munro</dc:creator>
  <cp:lastModifiedBy>Mustafa Khasraw</cp:lastModifiedBy>
  <cp:revision>24</cp:revision>
  <dcterms:created xsi:type="dcterms:W3CDTF">2019-02-25T02:36:25Z</dcterms:created>
  <dcterms:modified xsi:type="dcterms:W3CDTF">2019-02-28T23:51:44Z</dcterms:modified>
</cp:coreProperties>
</file>