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3.xml" ContentType="application/vnd.openxmlformats-officedocument.presentationml.comments+xml"/>
  <Override PartName="/ppt/notesSlides/notesSlide16.xml" ContentType="application/vnd.openxmlformats-officedocument.presentationml.notesSlide+xml"/>
  <Override PartName="/ppt/comments/comment4.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8"/>
  </p:notesMasterIdLst>
  <p:handoutMasterIdLst>
    <p:handoutMasterId r:id="rId29"/>
  </p:handoutMasterIdLst>
  <p:sldIdLst>
    <p:sldId id="417" r:id="rId2"/>
    <p:sldId id="378" r:id="rId3"/>
    <p:sldId id="570" r:id="rId4"/>
    <p:sldId id="510" r:id="rId5"/>
    <p:sldId id="580" r:id="rId6"/>
    <p:sldId id="383" r:id="rId7"/>
    <p:sldId id="349" r:id="rId8"/>
    <p:sldId id="370" r:id="rId9"/>
    <p:sldId id="395" r:id="rId10"/>
    <p:sldId id="371" r:id="rId11"/>
    <p:sldId id="396" r:id="rId12"/>
    <p:sldId id="397" r:id="rId13"/>
    <p:sldId id="424" r:id="rId14"/>
    <p:sldId id="372" r:id="rId15"/>
    <p:sldId id="413" r:id="rId16"/>
    <p:sldId id="414" r:id="rId17"/>
    <p:sldId id="578" r:id="rId18"/>
    <p:sldId id="507" r:id="rId19"/>
    <p:sldId id="511" r:id="rId20"/>
    <p:sldId id="392" r:id="rId21"/>
    <p:sldId id="425" r:id="rId22"/>
    <p:sldId id="356" r:id="rId23"/>
    <p:sldId id="377" r:id="rId24"/>
    <p:sldId id="577" r:id="rId25"/>
    <p:sldId id="579" r:id="rId26"/>
    <p:sldId id="581" r:id="rId27"/>
  </p:sldIdLst>
  <p:sldSz cx="12192000" cy="6858000"/>
  <p:notesSz cx="6811963" cy="9942513"/>
  <p:defaultTex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2">
          <p15:clr>
            <a:srgbClr val="A4A3A4"/>
          </p15:clr>
        </p15:guide>
        <p15:guide id="2" pos="214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cruz" initials="m"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A9E"/>
    <a:srgbClr val="333399"/>
    <a:srgbClr val="FF6699"/>
    <a:srgbClr val="FF66CC"/>
    <a:srgbClr val="00808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249" autoAdjust="0"/>
  </p:normalViewPr>
  <p:slideViewPr>
    <p:cSldViewPr>
      <p:cViewPr varScale="1">
        <p:scale>
          <a:sx n="55" d="100"/>
          <a:sy n="55" d="100"/>
        </p:scale>
        <p:origin x="28" y="200"/>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3882"/>
    </p:cViewPr>
  </p:sorterViewPr>
  <p:notesViewPr>
    <p:cSldViewPr>
      <p:cViewPr varScale="1">
        <p:scale>
          <a:sx n="56" d="100"/>
          <a:sy n="56" d="100"/>
        </p:scale>
        <p:origin x="-2808" y="-102"/>
      </p:cViewPr>
      <p:guideLst>
        <p:guide orient="horz" pos="3132"/>
        <p:guide pos="214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09-05T05:41:03.307" idx="3">
    <p:pos x="10" y="10"/>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2-09-05T05:41:03.307" idx="9">
    <p:pos x="10" y="10"/>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2-09-05T05:41:03.307" idx="9">
    <p:pos x="10" y="10"/>
    <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2-09-05T05:41:03.307" idx="9">
    <p:pos x="10" y="10"/>
    <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2-09-05T05:41:03.307" idx="6">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8536" y="0"/>
            <a:ext cx="2951851" cy="497126"/>
          </a:xfrm>
          <a:prstGeom prst="rect">
            <a:avLst/>
          </a:prstGeom>
        </p:spPr>
        <p:txBody>
          <a:bodyPr vert="horz" lIns="91440" tIns="45720" rIns="91440" bIns="45720" rtlCol="0"/>
          <a:lstStyle>
            <a:lvl1pPr algn="r">
              <a:defRPr sz="1200"/>
            </a:lvl1pPr>
          </a:lstStyle>
          <a:p>
            <a:fld id="{9439E83F-1F6D-4C0A-B079-D11BE84A5317}" type="datetimeFigureOut">
              <a:rPr lang="en-AU" smtClean="0"/>
              <a:pPr/>
              <a:t>1/03/2019</a:t>
            </a:fld>
            <a:endParaRPr lang="en-AU"/>
          </a:p>
        </p:txBody>
      </p:sp>
      <p:sp>
        <p:nvSpPr>
          <p:cNvPr id="4" name="Footer Placeholder 3"/>
          <p:cNvSpPr>
            <a:spLocks noGrp="1"/>
          </p:cNvSpPr>
          <p:nvPr>
            <p:ph type="ftr" sz="quarter" idx="2"/>
          </p:nvPr>
        </p:nvSpPr>
        <p:spPr>
          <a:xfrm>
            <a:off x="0" y="9443662"/>
            <a:ext cx="2951851" cy="497126"/>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8536" y="9443662"/>
            <a:ext cx="2951851" cy="497126"/>
          </a:xfrm>
          <a:prstGeom prst="rect">
            <a:avLst/>
          </a:prstGeom>
        </p:spPr>
        <p:txBody>
          <a:bodyPr vert="horz" lIns="91440" tIns="45720" rIns="91440" bIns="45720" rtlCol="0" anchor="b"/>
          <a:lstStyle>
            <a:lvl1pPr algn="r">
              <a:defRPr sz="1200"/>
            </a:lvl1pPr>
          </a:lstStyle>
          <a:p>
            <a:fld id="{E15D486B-22C3-4637-ACD2-E6A16B5927A3}" type="slidenum">
              <a:rPr lang="en-AU" smtClean="0"/>
              <a:pPr/>
              <a:t>‹#›</a:t>
            </a:fld>
            <a:endParaRPr lang="en-AU"/>
          </a:p>
        </p:txBody>
      </p:sp>
    </p:spTree>
    <p:extLst>
      <p:ext uri="{BB962C8B-B14F-4D97-AF65-F5344CB8AC3E}">
        <p14:creationId xmlns:p14="http://schemas.microsoft.com/office/powerpoint/2010/main" val="2419215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8536" y="0"/>
            <a:ext cx="2951851" cy="497126"/>
          </a:xfrm>
          <a:prstGeom prst="rect">
            <a:avLst/>
          </a:prstGeom>
        </p:spPr>
        <p:txBody>
          <a:bodyPr vert="horz" lIns="91440" tIns="45720" rIns="91440" bIns="45720" rtlCol="0"/>
          <a:lstStyle>
            <a:lvl1pPr algn="r">
              <a:defRPr sz="1200"/>
            </a:lvl1pPr>
          </a:lstStyle>
          <a:p>
            <a:fld id="{778E73CD-1950-43D9-A3E1-E17DFB2288DC}" type="datetimeFigureOut">
              <a:rPr lang="en-AU" smtClean="0"/>
              <a:pPr/>
              <a:t>1/03/2019</a:t>
            </a:fld>
            <a:endParaRPr lang="en-AU"/>
          </a:p>
        </p:txBody>
      </p:sp>
      <p:sp>
        <p:nvSpPr>
          <p:cNvPr id="4" name="Slide Image Placeholder 3"/>
          <p:cNvSpPr>
            <a:spLocks noGrp="1" noRot="1" noChangeAspect="1"/>
          </p:cNvSpPr>
          <p:nvPr>
            <p:ph type="sldImg" idx="2"/>
          </p:nvPr>
        </p:nvSpPr>
        <p:spPr>
          <a:xfrm>
            <a:off x="93663" y="746125"/>
            <a:ext cx="6624637" cy="372745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1197" y="4722694"/>
            <a:ext cx="5449570" cy="44741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3662"/>
            <a:ext cx="2951851" cy="497126"/>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8536" y="9443662"/>
            <a:ext cx="2951851" cy="497126"/>
          </a:xfrm>
          <a:prstGeom prst="rect">
            <a:avLst/>
          </a:prstGeom>
        </p:spPr>
        <p:txBody>
          <a:bodyPr vert="horz" lIns="91440" tIns="45720" rIns="91440" bIns="45720" rtlCol="0" anchor="b"/>
          <a:lstStyle>
            <a:lvl1pPr algn="r">
              <a:defRPr sz="1200"/>
            </a:lvl1pPr>
          </a:lstStyle>
          <a:p>
            <a:fld id="{39279E2C-4E53-49E6-A788-5CFB6A82E731}" type="slidenum">
              <a:rPr lang="en-AU" smtClean="0"/>
              <a:pPr/>
              <a:t>‹#›</a:t>
            </a:fld>
            <a:endParaRPr lang="en-AU"/>
          </a:p>
        </p:txBody>
      </p:sp>
    </p:spTree>
    <p:extLst>
      <p:ext uri="{BB962C8B-B14F-4D97-AF65-F5344CB8AC3E}">
        <p14:creationId xmlns:p14="http://schemas.microsoft.com/office/powerpoint/2010/main" val="3396696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93663" y="746125"/>
            <a:ext cx="6624637" cy="3727450"/>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dirty="0"/>
          </a:p>
          <a:p>
            <a:pPr eaLnBrk="1" hangingPunct="1">
              <a:spcBef>
                <a:spcPct val="0"/>
              </a:spcBef>
            </a:pPr>
            <a:endParaRPr lang="en-AU" dirty="0"/>
          </a:p>
          <a:p>
            <a:pPr eaLnBrk="1" hangingPunct="1">
              <a:spcBef>
                <a:spcPct val="0"/>
              </a:spcBef>
            </a:pPr>
            <a:endParaRPr lang="en-AU" dirty="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6C4316-C63F-4F1A-9D82-00A1AE889659}" type="slidenum">
              <a:rPr lang="en-AU" smtClean="0"/>
              <a:pPr/>
              <a:t>1</a:t>
            </a:fld>
            <a:endParaRPr lang="en-AU"/>
          </a:p>
        </p:txBody>
      </p:sp>
    </p:spTree>
    <p:extLst>
      <p:ext uri="{BB962C8B-B14F-4D97-AF65-F5344CB8AC3E}">
        <p14:creationId xmlns:p14="http://schemas.microsoft.com/office/powerpoint/2010/main" val="3121436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93663" y="746125"/>
            <a:ext cx="6624637"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At a workshop being run by Anne McKenzie that I was invited to speak at</a:t>
            </a:r>
          </a:p>
          <a:p>
            <a:pPr eaLnBrk="1" hangingPunct="1">
              <a:spcBef>
                <a:spcPct val="0"/>
              </a:spcBef>
            </a:pPr>
            <a:endParaRPr lang="en-US" altLang="en-US" dirty="0"/>
          </a:p>
          <a:p>
            <a:pPr algn="ctr" eaLnBrk="1" hangingPunct="1">
              <a:spcBef>
                <a:spcPct val="0"/>
              </a:spcBef>
              <a:buFontTx/>
              <a:buNone/>
            </a:pPr>
            <a:r>
              <a:rPr lang="en-AU" altLang="en-US" dirty="0">
                <a:solidFill>
                  <a:schemeClr val="tx1">
                    <a:lumMod val="65000"/>
                    <a:lumOff val="35000"/>
                  </a:schemeClr>
                </a:solidFill>
                <a:latin typeface="+mn-lt"/>
              </a:rPr>
              <a:t>Researcher</a:t>
            </a:r>
          </a:p>
          <a:p>
            <a:pPr algn="ctr" eaLnBrk="1" hangingPunct="1">
              <a:spcBef>
                <a:spcPct val="0"/>
              </a:spcBef>
              <a:buFontTx/>
              <a:buNone/>
            </a:pPr>
            <a:r>
              <a:rPr lang="en-AU" altLang="en-US" i="1" dirty="0">
                <a:solidFill>
                  <a:schemeClr val="tx1">
                    <a:lumMod val="65000"/>
                    <a:lumOff val="35000"/>
                  </a:schemeClr>
                </a:solidFill>
                <a:latin typeface="+mn-lt"/>
              </a:rPr>
              <a:t>“I’m ashamed to admit that the first time I think about consumers in the entire process is at the end when I need their consent and not before”</a:t>
            </a:r>
          </a:p>
          <a:p>
            <a:pPr eaLnBrk="1" hangingPunct="1">
              <a:spcBef>
                <a:spcPct val="0"/>
              </a:spcBef>
            </a:pPr>
            <a:endParaRPr lang="en-US" altLang="en-US" dirty="0"/>
          </a:p>
          <a:p>
            <a:pPr eaLnBrk="1" hangingPunct="1">
              <a:spcBef>
                <a:spcPct val="0"/>
              </a:spcBef>
            </a:pPr>
            <a:r>
              <a:rPr lang="en-US" altLang="en-US" dirty="0"/>
              <a:t>Anne McKenzie stated this week,</a:t>
            </a:r>
            <a:r>
              <a:rPr lang="en-US" altLang="en-US" baseline="0" dirty="0"/>
              <a:t> that they felt they were training the wrong people and have developed an amazing training program for researchers. I don’t think it is the wrong people and its both sides of the same coin and both are equally important.</a:t>
            </a:r>
            <a:endParaRPr lang="en-US" altLang="en-US" dirty="0"/>
          </a:p>
        </p:txBody>
      </p:sp>
      <p:sp>
        <p:nvSpPr>
          <p:cNvPr id="716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DB9D19A4-3B11-4F0E-B3AA-02850E45A9EC}" type="slidenum">
              <a:rPr lang="en-AU" altLang="en-US" smtClean="0"/>
              <a:pPr eaLnBrk="1" hangingPunct="1">
                <a:defRPr/>
              </a:pPr>
              <a:t>11</a:t>
            </a:fld>
            <a:endParaRPr lang="en-AU"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93663" y="746125"/>
            <a:ext cx="6624637"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We use social media a</a:t>
            </a:r>
            <a:r>
              <a:rPr lang="en-US" altLang="en-US" baseline="0" dirty="0"/>
              <a:t> lot – here are some examples and ways we can help you access your audience. </a:t>
            </a:r>
            <a:endParaRPr lang="en-US" altLang="en-US" dirty="0"/>
          </a:p>
        </p:txBody>
      </p:sp>
      <p:sp>
        <p:nvSpPr>
          <p:cNvPr id="716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DB9D19A4-3B11-4F0E-B3AA-02850E45A9EC}" type="slidenum">
              <a:rPr lang="en-AU" altLang="en-US" smtClean="0"/>
              <a:pPr eaLnBrk="1" hangingPunct="1">
                <a:defRPr/>
              </a:pPr>
              <a:t>12</a:t>
            </a:fld>
            <a:endParaRPr lang="en-AU"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xfrm>
            <a:off x="93663" y="746125"/>
            <a:ext cx="6624637"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DBDCF0-3756-4BA0-A425-A63E875CD725}" type="slidenum">
              <a:rPr lang="en-AU" altLang="en-US">
                <a:solidFill>
                  <a:srgbClr val="000000"/>
                </a:solidFill>
              </a:rPr>
              <a:pPr eaLnBrk="1" hangingPunct="1"/>
              <a:t>14</a:t>
            </a:fld>
            <a:endParaRPr lang="en-AU" alt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4637" cy="3727450"/>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B4C30556-9C53-46D7-922C-C5CB910139BB}" type="slidenum">
              <a:rPr lang="en-AU" smtClean="0"/>
              <a:pPr/>
              <a:t>15</a:t>
            </a:fld>
            <a:endParaRPr lang="en-AU" dirty="0"/>
          </a:p>
        </p:txBody>
      </p:sp>
    </p:spTree>
    <p:extLst>
      <p:ext uri="{BB962C8B-B14F-4D97-AF65-F5344CB8AC3E}">
        <p14:creationId xmlns:p14="http://schemas.microsoft.com/office/powerpoint/2010/main" val="3998547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4637" cy="3727450"/>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B4C30556-9C53-46D7-922C-C5CB910139BB}" type="slidenum">
              <a:rPr lang="en-AU" smtClean="0"/>
              <a:pPr/>
              <a:t>16</a:t>
            </a:fld>
            <a:endParaRPr lang="en-AU" dirty="0"/>
          </a:p>
        </p:txBody>
      </p:sp>
    </p:spTree>
    <p:extLst>
      <p:ext uri="{BB962C8B-B14F-4D97-AF65-F5344CB8AC3E}">
        <p14:creationId xmlns:p14="http://schemas.microsoft.com/office/powerpoint/2010/main" val="1868646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4637" cy="3727450"/>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B4C30556-9C53-46D7-922C-C5CB910139BB}" type="slidenum">
              <a:rPr lang="en-AU" smtClean="0"/>
              <a:pPr/>
              <a:t>18</a:t>
            </a:fld>
            <a:endParaRPr lang="en-AU" dirty="0"/>
          </a:p>
        </p:txBody>
      </p:sp>
    </p:spTree>
    <p:extLst>
      <p:ext uri="{BB962C8B-B14F-4D97-AF65-F5344CB8AC3E}">
        <p14:creationId xmlns:p14="http://schemas.microsoft.com/office/powerpoint/2010/main" val="4123432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4637" cy="3727450"/>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B4C30556-9C53-46D7-922C-C5CB910139BB}" type="slidenum">
              <a:rPr lang="en-AU" smtClean="0"/>
              <a:pPr/>
              <a:t>19</a:t>
            </a:fld>
            <a:endParaRPr lang="en-AU" dirty="0"/>
          </a:p>
        </p:txBody>
      </p:sp>
    </p:spTree>
    <p:extLst>
      <p:ext uri="{BB962C8B-B14F-4D97-AF65-F5344CB8AC3E}">
        <p14:creationId xmlns:p14="http://schemas.microsoft.com/office/powerpoint/2010/main" val="3106534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4637" cy="3727450"/>
          </a:xfrm>
        </p:spPr>
      </p:sp>
      <p:sp>
        <p:nvSpPr>
          <p:cNvPr id="3" name="Notes Placeholder 2"/>
          <p:cNvSpPr>
            <a:spLocks noGrp="1"/>
          </p:cNvSpPr>
          <p:nvPr>
            <p:ph type="body" idx="1"/>
          </p:nvPr>
        </p:nvSpPr>
        <p:spPr/>
        <p:txBody>
          <a:bodyPr/>
          <a:lstStyle/>
          <a:p>
            <a:r>
              <a:rPr lang="en-AU" dirty="0"/>
              <a:t>We conducted an online survey in</a:t>
            </a:r>
            <a:r>
              <a:rPr lang="en-AU" baseline="0" dirty="0"/>
              <a:t> the lead up to the conference and found that from 400 responses:</a:t>
            </a:r>
          </a:p>
          <a:p>
            <a:endParaRPr lang="en-AU" baseline="0" dirty="0"/>
          </a:p>
          <a:p>
            <a:pPr eaLnBrk="1" hangingPunct="1"/>
            <a:r>
              <a:rPr lang="en-AU" baseline="0" dirty="0"/>
              <a:t> </a:t>
            </a:r>
            <a:r>
              <a:rPr lang="en-AU" altLang="en-US" sz="1200" dirty="0">
                <a:solidFill>
                  <a:srgbClr val="00AA9E"/>
                </a:solidFill>
              </a:rPr>
              <a:t>almost 90 per cent of parents wanted more parent-friendly resources to explain what perinatal trials are</a:t>
            </a:r>
            <a:r>
              <a:rPr lang="en-AU" altLang="en-US" sz="1200" dirty="0"/>
              <a:t>. </a:t>
            </a:r>
          </a:p>
          <a:p>
            <a:pPr eaLnBrk="1" hangingPunct="1"/>
            <a:endParaRPr lang="en-AU" altLang="en-US" sz="1200" dirty="0"/>
          </a:p>
          <a:p>
            <a:pPr eaLnBrk="1" hangingPunct="1"/>
            <a:r>
              <a:rPr lang="en-AU" altLang="en-US" sz="1200" dirty="0"/>
              <a:t>The survey also found more </a:t>
            </a:r>
            <a:r>
              <a:rPr lang="en-AU" altLang="en-US" sz="1200" dirty="0">
                <a:solidFill>
                  <a:srgbClr val="00AA9E"/>
                </a:solidFill>
              </a:rPr>
              <a:t>than 80 per cent wanted hospitals to report the number of babies and women enrolled in these trials each year.</a:t>
            </a:r>
          </a:p>
          <a:p>
            <a:endParaRPr lang="en-AU" dirty="0"/>
          </a:p>
        </p:txBody>
      </p:sp>
      <p:sp>
        <p:nvSpPr>
          <p:cNvPr id="4" name="Slide Number Placeholder 3"/>
          <p:cNvSpPr>
            <a:spLocks noGrp="1"/>
          </p:cNvSpPr>
          <p:nvPr>
            <p:ph type="sldNum" sz="quarter" idx="10"/>
          </p:nvPr>
        </p:nvSpPr>
        <p:spPr/>
        <p:txBody>
          <a:bodyPr/>
          <a:lstStyle/>
          <a:p>
            <a:fld id="{0FA641D3-C976-4E93-9334-3F091E260F40}" type="slidenum">
              <a:rPr lang="en-AU" smtClean="0"/>
              <a:t>20</a:t>
            </a:fld>
            <a:endParaRPr lang="en-AU" dirty="0"/>
          </a:p>
        </p:txBody>
      </p:sp>
    </p:spTree>
    <p:extLst>
      <p:ext uri="{BB962C8B-B14F-4D97-AF65-F5344CB8AC3E}">
        <p14:creationId xmlns:p14="http://schemas.microsoft.com/office/powerpoint/2010/main" val="9817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4637" cy="372745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801726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93663" y="746125"/>
            <a:ext cx="6624637"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a:spcBef>
                <a:spcPct val="0"/>
              </a:spcBef>
            </a:pPr>
            <a:r>
              <a:rPr lang="en-US" altLang="en-US" dirty="0"/>
              <a:t>I really believe and listening today that what we need is a complete</a:t>
            </a:r>
            <a:r>
              <a:rPr lang="en-US" altLang="en-US" baseline="0" dirty="0"/>
              <a:t> shift in mindset.</a:t>
            </a:r>
          </a:p>
          <a:p>
            <a:pPr>
              <a:spcBef>
                <a:spcPct val="0"/>
              </a:spcBef>
            </a:pPr>
            <a:endParaRPr lang="en-US" altLang="en-US" baseline="0" dirty="0"/>
          </a:p>
          <a:p>
            <a:pPr>
              <a:spcBef>
                <a:spcPct val="0"/>
              </a:spcBef>
            </a:pPr>
            <a:r>
              <a:rPr lang="en-US" altLang="en-US" baseline="0" dirty="0"/>
              <a:t>Across all areas – clinicians , consumers and the general public. </a:t>
            </a:r>
          </a:p>
          <a:p>
            <a:pPr>
              <a:spcBef>
                <a:spcPct val="0"/>
              </a:spcBef>
            </a:pPr>
            <a:endParaRPr lang="en-US" altLang="en-US" baseline="0" dirty="0"/>
          </a:p>
          <a:p>
            <a:pPr>
              <a:spcBef>
                <a:spcPct val="0"/>
              </a:spcBef>
            </a:pPr>
            <a:r>
              <a:rPr lang="en-US" altLang="en-US" baseline="0" dirty="0"/>
              <a:t>This is a major road block. We need more awareness in general about the importance of trials. I don’t’ understand why we don’t.</a:t>
            </a:r>
          </a:p>
          <a:p>
            <a:pPr>
              <a:spcBef>
                <a:spcPct val="0"/>
              </a:spcBef>
            </a:pPr>
            <a:endParaRPr lang="en-US" altLang="en-US" baseline="0" dirty="0"/>
          </a:p>
          <a:p>
            <a:pPr>
              <a:spcBef>
                <a:spcPct val="0"/>
              </a:spcBef>
            </a:pPr>
            <a:r>
              <a:rPr lang="en-US" altLang="en-US" baseline="0" dirty="0"/>
              <a:t>Think back to the at school comment.</a:t>
            </a:r>
          </a:p>
          <a:p>
            <a:pPr>
              <a:spcBef>
                <a:spcPct val="0"/>
              </a:spcBef>
            </a:pPr>
            <a:endParaRPr lang="en-US" altLang="en-US" baseline="0" dirty="0"/>
          </a:p>
          <a:p>
            <a:pPr>
              <a:spcBef>
                <a:spcPct val="0"/>
              </a:spcBef>
            </a:pPr>
            <a:r>
              <a:rPr lang="en-US" altLang="en-US" baseline="0" dirty="0"/>
              <a:t>We should all know this. </a:t>
            </a:r>
          </a:p>
          <a:p>
            <a:pPr>
              <a:spcBef>
                <a:spcPct val="0"/>
              </a:spcBef>
            </a:pPr>
            <a:endParaRPr lang="en-US" altLang="en-US" baseline="0" dirty="0"/>
          </a:p>
          <a:p>
            <a:pPr>
              <a:spcBef>
                <a:spcPct val="0"/>
              </a:spcBef>
            </a:pPr>
            <a:r>
              <a:rPr lang="en-US" altLang="en-US" baseline="0" dirty="0"/>
              <a:t>You know, I don’t smoke, never have, never will. But I know of the QUIT campaign and I don’t need it. If you sat with me at dinner last night, you would learn that I don’t drink either but I know of the effects of say drinking and driving and it doesn’t directly apply to me. Yet at some stage I am, and do and have just like each one of us use the health system …. So how come I don’t know about trials?????????</a:t>
            </a:r>
          </a:p>
          <a:p>
            <a:pPr>
              <a:spcBef>
                <a:spcPct val="0"/>
              </a:spcBef>
            </a:pPr>
            <a:endParaRPr lang="en-US" altLang="en-US" baseline="0" dirty="0"/>
          </a:p>
          <a:p>
            <a:pPr>
              <a:spcBef>
                <a:spcPct val="0"/>
              </a:spcBef>
            </a:pPr>
            <a:r>
              <a:rPr lang="en-US" altLang="en-US" baseline="0" dirty="0"/>
              <a:t>My husband is a GM at Syd Trains and he was brought is as a change agent to change culture. They do it elsewhere …. Not impossible here and I think ACTA will play a vital part of that.</a:t>
            </a:r>
          </a:p>
          <a:p>
            <a:pPr>
              <a:spcBef>
                <a:spcPct val="0"/>
              </a:spcBef>
            </a:pPr>
            <a:endParaRPr lang="en-US" altLang="en-US" baseline="0" dirty="0"/>
          </a:p>
          <a:p>
            <a:pPr>
              <a:spcBef>
                <a:spcPct val="0"/>
              </a:spcBef>
            </a:pPr>
            <a:endParaRPr lang="en-US" altLang="en-US" baseline="0" dirty="0"/>
          </a:p>
          <a:p>
            <a:pPr>
              <a:spcBef>
                <a:spcPct val="0"/>
              </a:spcBef>
            </a:pPr>
            <a:r>
              <a:rPr lang="en-US" altLang="en-US" baseline="0" dirty="0"/>
              <a:t>So just quickly a couple of this when talking awareness. At the entrance to Liverpool Hospital is this sign. </a:t>
            </a:r>
          </a:p>
          <a:p>
            <a:pPr>
              <a:spcBef>
                <a:spcPct val="0"/>
              </a:spcBef>
            </a:pPr>
            <a:endParaRPr lang="en-US" altLang="en-US" baseline="0" dirty="0"/>
          </a:p>
          <a:p>
            <a:pPr>
              <a:spcBef>
                <a:spcPct val="0"/>
              </a:spcBef>
            </a:pPr>
            <a:r>
              <a:rPr lang="en-US" altLang="en-US" baseline="0" dirty="0"/>
              <a:t>And what is the ideal goal. Could it be asking this question?</a:t>
            </a:r>
          </a:p>
          <a:p>
            <a:pPr>
              <a:spcBef>
                <a:spcPct val="0"/>
              </a:spcBef>
            </a:pPr>
            <a:endParaRPr lang="en-US" altLang="en-US" baseline="0" dirty="0"/>
          </a:p>
          <a:p>
            <a:pPr>
              <a:spcBef>
                <a:spcPct val="0"/>
              </a:spcBef>
            </a:pPr>
            <a:r>
              <a:rPr lang="en-US" altLang="en-US" baseline="0" dirty="0"/>
              <a:t>The is you </a:t>
            </a:r>
            <a:r>
              <a:rPr lang="en-US" altLang="en-US" baseline="0" dirty="0" err="1"/>
              <a:t>betcha</a:t>
            </a:r>
            <a:r>
              <a:rPr lang="en-US" altLang="en-US" baseline="0" dirty="0"/>
              <a:t>. At one of our workshops…… </a:t>
            </a:r>
          </a:p>
          <a:p>
            <a:pPr>
              <a:spcBef>
                <a:spcPct val="0"/>
              </a:spcBef>
            </a:pPr>
            <a:endParaRPr lang="en-US" altLang="en-US" baseline="0" dirty="0"/>
          </a:p>
          <a:p>
            <a:pPr>
              <a:spcBef>
                <a:spcPct val="0"/>
              </a:spcBef>
            </a:pPr>
            <a:r>
              <a:rPr lang="en-US" altLang="en-US" baseline="0" dirty="0"/>
              <a:t>The sad thing was, the hospital never asked them and they were eligible but he was aware and influenced his partner .. Roll on effect. </a:t>
            </a:r>
          </a:p>
          <a:p>
            <a:pPr>
              <a:spcBef>
                <a:spcPct val="0"/>
              </a:spcBef>
            </a:pPr>
            <a:r>
              <a:rPr lang="en-US" altLang="en-US" baseline="0" dirty="0"/>
              <a:t>  </a:t>
            </a:r>
            <a:endParaRPr lang="en-US" altLang="en-US" dirty="0"/>
          </a:p>
          <a:p>
            <a:pPr>
              <a:spcBef>
                <a:spcPct val="0"/>
              </a:spcBef>
            </a:pPr>
            <a:endParaRPr lang="en-US" altLang="en-US" dirty="0"/>
          </a:p>
          <a:p>
            <a:pPr>
              <a:spcBef>
                <a:spcPct val="0"/>
              </a:spcBef>
            </a:pPr>
            <a:endParaRPr lang="en-US" altLang="en-US" dirty="0"/>
          </a:p>
          <a:p>
            <a:pPr>
              <a:spcBef>
                <a:spcPct val="0"/>
              </a:spcBef>
            </a:pPr>
            <a:endParaRPr lang="en-US" altLang="en-US" dirty="0"/>
          </a:p>
          <a:p>
            <a:pPr>
              <a:spcBef>
                <a:spcPct val="0"/>
              </a:spcBef>
            </a:pPr>
            <a:endParaRPr lang="en-US" altLang="en-US" dirty="0"/>
          </a:p>
          <a:p>
            <a:pPr>
              <a:spcBef>
                <a:spcPct val="0"/>
              </a:spcBef>
            </a:pPr>
            <a:endParaRPr lang="en-US" altLang="en-US" dirty="0"/>
          </a:p>
          <a:p>
            <a:pPr>
              <a:spcBef>
                <a:spcPct val="0"/>
              </a:spcBef>
            </a:pPr>
            <a:r>
              <a:rPr lang="en-US" altLang="en-US" dirty="0"/>
              <a:t>Why aren’t there</a:t>
            </a:r>
            <a:r>
              <a:rPr lang="en-US" altLang="en-US" baseline="0" dirty="0"/>
              <a:t> posters on the walls about </a:t>
            </a:r>
            <a:r>
              <a:rPr lang="en-US" altLang="en-US" baseline="0" dirty="0" err="1"/>
              <a:t>whats</a:t>
            </a:r>
            <a:r>
              <a:rPr lang="en-US" altLang="en-US" baseline="0" dirty="0"/>
              <a:t> going on?</a:t>
            </a:r>
            <a:endParaRPr lang="en-US" altLang="en-US" dirty="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48DEFF3-51C2-4158-8D04-5F649F9F325D}" type="slidenum">
              <a:rPr lang="en-AU" altLang="en-US">
                <a:solidFill>
                  <a:srgbClr val="000000"/>
                </a:solidFill>
              </a:rPr>
              <a:pPr eaLnBrk="1" hangingPunct="1"/>
              <a:t>22</a:t>
            </a:fld>
            <a:endParaRPr lang="en-AU"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4637" cy="3727450"/>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B4C30556-9C53-46D7-922C-C5CB910139BB}" type="slidenum">
              <a:rPr lang="en-AU" smtClean="0">
                <a:solidFill>
                  <a:prstClr val="black"/>
                </a:solidFill>
              </a:rPr>
              <a:pPr/>
              <a:t>2</a:t>
            </a:fld>
            <a:endParaRPr lang="en-AU">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4637" cy="3727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To address this we have held four workshops to explore feasible strategies to equip consumers and clinicians as effective partners.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One or two day workshops were held in Sydney in 2012, 2013, 2014 and 2015;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10-50% of attendees were parents or other non-health professionals.  Common themes and goals were identified.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One of</a:t>
            </a:r>
            <a:r>
              <a:rPr lang="en-AU" sz="1200" kern="1200" baseline="0" dirty="0">
                <a:solidFill>
                  <a:schemeClr val="tx1"/>
                </a:solidFill>
                <a:effectLst/>
                <a:latin typeface="+mn-lt"/>
                <a:ea typeface="+mn-ea"/>
                <a:cs typeface="+mn-cs"/>
              </a:rPr>
              <a:t> the most notable thing was the willingness of parents to want to help and ‘give back’ hear that a lot but not knowing how.</a:t>
            </a:r>
            <a:endParaRPr lang="en-A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97C30517-13BE-46E3-A0AE-C93A9E3A5595}" type="slidenum">
              <a:rPr lang="en-AU" smtClean="0"/>
              <a:t>23</a:t>
            </a:fld>
            <a:endParaRPr lang="en-AU"/>
          </a:p>
        </p:txBody>
      </p:sp>
    </p:spTree>
    <p:extLst>
      <p:ext uri="{BB962C8B-B14F-4D97-AF65-F5344CB8AC3E}">
        <p14:creationId xmlns:p14="http://schemas.microsoft.com/office/powerpoint/2010/main" val="405428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xfrm>
            <a:off x="93663" y="746125"/>
            <a:ext cx="6624637"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AU" dirty="0"/>
              <a:t>We also discussed when to inform parents.</a:t>
            </a:r>
          </a:p>
          <a:p>
            <a:pPr eaLnBrk="1" fontAlgn="auto" hangingPunct="1">
              <a:spcBef>
                <a:spcPts val="0"/>
              </a:spcBef>
              <a:spcAft>
                <a:spcPts val="0"/>
              </a:spcAft>
              <a:defRPr/>
            </a:pPr>
            <a:endParaRPr lang="en-AU" dirty="0"/>
          </a:p>
          <a:p>
            <a:pPr eaLnBrk="1" fontAlgn="auto" hangingPunct="1">
              <a:spcBef>
                <a:spcPts val="0"/>
              </a:spcBef>
              <a:spcAft>
                <a:spcPts val="0"/>
              </a:spcAft>
              <a:defRPr/>
            </a:pPr>
            <a:endParaRPr lang="en-AU" dirty="0"/>
          </a:p>
        </p:txBody>
      </p:sp>
      <p:sp>
        <p:nvSpPr>
          <p:cNvPr id="901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CDC2046-CD34-4F9C-A954-947367AA450C}" type="slidenum">
              <a:rPr lang="en-AU" altLang="en-US" smtClean="0"/>
              <a:pPr eaLnBrk="1" hangingPunct="1">
                <a:defRPr/>
              </a:pPr>
              <a:t>24</a:t>
            </a:fld>
            <a:endParaRPr lang="en-AU"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93663" y="746125"/>
            <a:ext cx="6624637"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a:spcBef>
                <a:spcPct val="0"/>
              </a:spcBef>
            </a:pPr>
            <a:r>
              <a:rPr lang="en-US" altLang="en-US" dirty="0"/>
              <a:t>I really believe and listening today that what we need is a complete</a:t>
            </a:r>
            <a:r>
              <a:rPr lang="en-US" altLang="en-US" baseline="0" dirty="0"/>
              <a:t> shift in mindset.</a:t>
            </a:r>
          </a:p>
          <a:p>
            <a:pPr>
              <a:spcBef>
                <a:spcPct val="0"/>
              </a:spcBef>
            </a:pPr>
            <a:endParaRPr lang="en-US" altLang="en-US" baseline="0" dirty="0"/>
          </a:p>
          <a:p>
            <a:pPr>
              <a:spcBef>
                <a:spcPct val="0"/>
              </a:spcBef>
            </a:pPr>
            <a:r>
              <a:rPr lang="en-US" altLang="en-US" baseline="0" dirty="0"/>
              <a:t>Across all areas – clinicians , consumers and the general public. </a:t>
            </a:r>
          </a:p>
          <a:p>
            <a:pPr>
              <a:spcBef>
                <a:spcPct val="0"/>
              </a:spcBef>
            </a:pPr>
            <a:endParaRPr lang="en-US" altLang="en-US" baseline="0" dirty="0"/>
          </a:p>
          <a:p>
            <a:pPr>
              <a:spcBef>
                <a:spcPct val="0"/>
              </a:spcBef>
            </a:pPr>
            <a:r>
              <a:rPr lang="en-US" altLang="en-US" baseline="0" dirty="0"/>
              <a:t>This is a major road block. We need more awareness in general about the importance of trials. I don’t’ understand why we don’t.</a:t>
            </a:r>
          </a:p>
          <a:p>
            <a:pPr>
              <a:spcBef>
                <a:spcPct val="0"/>
              </a:spcBef>
            </a:pPr>
            <a:endParaRPr lang="en-US" altLang="en-US" baseline="0" dirty="0"/>
          </a:p>
          <a:p>
            <a:pPr>
              <a:spcBef>
                <a:spcPct val="0"/>
              </a:spcBef>
            </a:pPr>
            <a:r>
              <a:rPr lang="en-US" altLang="en-US" baseline="0" dirty="0"/>
              <a:t>Think back to the at school comment.</a:t>
            </a:r>
          </a:p>
          <a:p>
            <a:pPr>
              <a:spcBef>
                <a:spcPct val="0"/>
              </a:spcBef>
            </a:pPr>
            <a:endParaRPr lang="en-US" altLang="en-US" baseline="0" dirty="0"/>
          </a:p>
          <a:p>
            <a:pPr>
              <a:spcBef>
                <a:spcPct val="0"/>
              </a:spcBef>
            </a:pPr>
            <a:r>
              <a:rPr lang="en-US" altLang="en-US" baseline="0" dirty="0"/>
              <a:t>We should all know this. </a:t>
            </a:r>
          </a:p>
          <a:p>
            <a:pPr>
              <a:spcBef>
                <a:spcPct val="0"/>
              </a:spcBef>
            </a:pPr>
            <a:endParaRPr lang="en-US" altLang="en-US" baseline="0" dirty="0"/>
          </a:p>
          <a:p>
            <a:pPr>
              <a:spcBef>
                <a:spcPct val="0"/>
              </a:spcBef>
            </a:pPr>
            <a:r>
              <a:rPr lang="en-US" altLang="en-US" baseline="0" dirty="0"/>
              <a:t>You know, I don’t smoke, never have, never will. But I know of the QUIT campaign and I don’t need it. If you sat with me at dinner last night, you would learn that I don’t drink either but I know of the effects of say drinking and driving and it doesn’t directly apply to me. Yet at some stage I am, and do and have just like each one of us use the health system …. So how come I don’t know about trials?????????</a:t>
            </a:r>
          </a:p>
          <a:p>
            <a:pPr>
              <a:spcBef>
                <a:spcPct val="0"/>
              </a:spcBef>
            </a:pPr>
            <a:endParaRPr lang="en-US" altLang="en-US" baseline="0" dirty="0"/>
          </a:p>
          <a:p>
            <a:pPr>
              <a:spcBef>
                <a:spcPct val="0"/>
              </a:spcBef>
            </a:pPr>
            <a:r>
              <a:rPr lang="en-US" altLang="en-US" baseline="0" dirty="0"/>
              <a:t>My husband is a GM at Syd Trains and he was brought is as a change agent to change culture. They do it elsewhere …. Not impossible here and I think ACTA will play a vital part of that.</a:t>
            </a:r>
          </a:p>
          <a:p>
            <a:pPr>
              <a:spcBef>
                <a:spcPct val="0"/>
              </a:spcBef>
            </a:pPr>
            <a:endParaRPr lang="en-US" altLang="en-US" baseline="0" dirty="0"/>
          </a:p>
          <a:p>
            <a:pPr>
              <a:spcBef>
                <a:spcPct val="0"/>
              </a:spcBef>
            </a:pPr>
            <a:endParaRPr lang="en-US" altLang="en-US" baseline="0" dirty="0"/>
          </a:p>
          <a:p>
            <a:pPr>
              <a:spcBef>
                <a:spcPct val="0"/>
              </a:spcBef>
            </a:pPr>
            <a:r>
              <a:rPr lang="en-US" altLang="en-US" baseline="0" dirty="0"/>
              <a:t>So just quickly a couple of this when talking awareness. At the entrance to Liverpool Hospital is this sign. </a:t>
            </a:r>
          </a:p>
          <a:p>
            <a:pPr>
              <a:spcBef>
                <a:spcPct val="0"/>
              </a:spcBef>
            </a:pPr>
            <a:endParaRPr lang="en-US" altLang="en-US" baseline="0" dirty="0"/>
          </a:p>
          <a:p>
            <a:pPr>
              <a:spcBef>
                <a:spcPct val="0"/>
              </a:spcBef>
            </a:pPr>
            <a:r>
              <a:rPr lang="en-US" altLang="en-US" baseline="0" dirty="0"/>
              <a:t>And what is the ideal goal. Could it be asking this question?</a:t>
            </a:r>
          </a:p>
          <a:p>
            <a:pPr>
              <a:spcBef>
                <a:spcPct val="0"/>
              </a:spcBef>
            </a:pPr>
            <a:endParaRPr lang="en-US" altLang="en-US" baseline="0" dirty="0"/>
          </a:p>
          <a:p>
            <a:pPr>
              <a:spcBef>
                <a:spcPct val="0"/>
              </a:spcBef>
            </a:pPr>
            <a:r>
              <a:rPr lang="en-US" altLang="en-US" baseline="0" dirty="0"/>
              <a:t>The is you </a:t>
            </a:r>
            <a:r>
              <a:rPr lang="en-US" altLang="en-US" baseline="0" dirty="0" err="1"/>
              <a:t>betcha</a:t>
            </a:r>
            <a:r>
              <a:rPr lang="en-US" altLang="en-US" baseline="0" dirty="0"/>
              <a:t>. At one of our workshops…… </a:t>
            </a:r>
          </a:p>
          <a:p>
            <a:pPr>
              <a:spcBef>
                <a:spcPct val="0"/>
              </a:spcBef>
            </a:pPr>
            <a:endParaRPr lang="en-US" altLang="en-US" baseline="0" dirty="0"/>
          </a:p>
          <a:p>
            <a:pPr>
              <a:spcBef>
                <a:spcPct val="0"/>
              </a:spcBef>
            </a:pPr>
            <a:r>
              <a:rPr lang="en-US" altLang="en-US" baseline="0" dirty="0"/>
              <a:t>The sad thing was, the hospital never asked them and they were eligible but he was aware and influenced his partner .. Roll on effect. </a:t>
            </a:r>
          </a:p>
          <a:p>
            <a:pPr>
              <a:spcBef>
                <a:spcPct val="0"/>
              </a:spcBef>
            </a:pPr>
            <a:r>
              <a:rPr lang="en-US" altLang="en-US" baseline="0" dirty="0"/>
              <a:t>  </a:t>
            </a:r>
            <a:endParaRPr lang="en-US" altLang="en-US" dirty="0"/>
          </a:p>
          <a:p>
            <a:pPr>
              <a:spcBef>
                <a:spcPct val="0"/>
              </a:spcBef>
            </a:pPr>
            <a:endParaRPr lang="en-US" altLang="en-US" dirty="0"/>
          </a:p>
          <a:p>
            <a:pPr>
              <a:spcBef>
                <a:spcPct val="0"/>
              </a:spcBef>
            </a:pPr>
            <a:endParaRPr lang="en-US" altLang="en-US" dirty="0"/>
          </a:p>
          <a:p>
            <a:pPr>
              <a:spcBef>
                <a:spcPct val="0"/>
              </a:spcBef>
            </a:pPr>
            <a:endParaRPr lang="en-US" altLang="en-US" dirty="0"/>
          </a:p>
          <a:p>
            <a:pPr>
              <a:spcBef>
                <a:spcPct val="0"/>
              </a:spcBef>
            </a:pPr>
            <a:endParaRPr lang="en-US" altLang="en-US" dirty="0"/>
          </a:p>
          <a:p>
            <a:pPr>
              <a:spcBef>
                <a:spcPct val="0"/>
              </a:spcBef>
            </a:pPr>
            <a:endParaRPr lang="en-US" altLang="en-US" dirty="0"/>
          </a:p>
          <a:p>
            <a:pPr>
              <a:spcBef>
                <a:spcPct val="0"/>
              </a:spcBef>
            </a:pPr>
            <a:r>
              <a:rPr lang="en-US" altLang="en-US" dirty="0"/>
              <a:t>Why aren’t there</a:t>
            </a:r>
            <a:r>
              <a:rPr lang="en-US" altLang="en-US" baseline="0" dirty="0"/>
              <a:t> posters on the walls about </a:t>
            </a:r>
            <a:r>
              <a:rPr lang="en-US" altLang="en-US" baseline="0" dirty="0" err="1"/>
              <a:t>whats</a:t>
            </a:r>
            <a:r>
              <a:rPr lang="en-US" altLang="en-US" baseline="0" dirty="0"/>
              <a:t> going on?</a:t>
            </a:r>
            <a:endParaRPr lang="en-US" altLang="en-US" dirty="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48DEFF3-51C2-4158-8D04-5F649F9F325D}" type="slidenum">
              <a:rPr lang="en-AU" altLang="en-US">
                <a:solidFill>
                  <a:srgbClr val="000000"/>
                </a:solidFill>
              </a:rPr>
              <a:pPr eaLnBrk="1" hangingPunct="1"/>
              <a:t>25</a:t>
            </a:fld>
            <a:endParaRPr lang="en-AU" altLang="en-US">
              <a:solidFill>
                <a:srgbClr val="000000"/>
              </a:solidFill>
            </a:endParaRPr>
          </a:p>
        </p:txBody>
      </p:sp>
    </p:spTree>
    <p:extLst>
      <p:ext uri="{BB962C8B-B14F-4D97-AF65-F5344CB8AC3E}">
        <p14:creationId xmlns:p14="http://schemas.microsoft.com/office/powerpoint/2010/main" val="938236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4637" cy="3727450"/>
          </a:xfrm>
        </p:spPr>
      </p:sp>
      <p:sp>
        <p:nvSpPr>
          <p:cNvPr id="3" name="Notes Placeholder 2"/>
          <p:cNvSpPr>
            <a:spLocks noGrp="1"/>
          </p:cNvSpPr>
          <p:nvPr>
            <p:ph type="body" idx="1"/>
          </p:nvPr>
        </p:nvSpPr>
        <p:spPr/>
        <p:txBody>
          <a:bodyPr>
            <a:normAutofit/>
          </a:bodyPr>
          <a:lstStyle/>
          <a:p>
            <a:r>
              <a:rPr lang="en-AU" dirty="0"/>
              <a:t>And it needs to happen….. For 3 bigger reasons. </a:t>
            </a:r>
          </a:p>
        </p:txBody>
      </p:sp>
      <p:sp>
        <p:nvSpPr>
          <p:cNvPr id="4" name="Slide Number Placeholder 3"/>
          <p:cNvSpPr>
            <a:spLocks noGrp="1"/>
          </p:cNvSpPr>
          <p:nvPr>
            <p:ph type="sldNum" sz="quarter" idx="10"/>
          </p:nvPr>
        </p:nvSpPr>
        <p:spPr/>
        <p:txBody>
          <a:bodyPr/>
          <a:lstStyle/>
          <a:p>
            <a:fld id="{B4C30556-9C53-46D7-922C-C5CB910139BB}" type="slidenum">
              <a:rPr lang="en-AU" smtClean="0"/>
              <a:pPr/>
              <a:t>26</a:t>
            </a:fld>
            <a:endParaRPr lang="en-AU" dirty="0"/>
          </a:p>
        </p:txBody>
      </p:sp>
    </p:spTree>
    <p:extLst>
      <p:ext uri="{BB962C8B-B14F-4D97-AF65-F5344CB8AC3E}">
        <p14:creationId xmlns:p14="http://schemas.microsoft.com/office/powerpoint/2010/main" val="4292410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4637" cy="372745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A641D3-C976-4E93-9334-3F091E260F40}"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5201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4637" cy="372745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A641D3-C976-4E93-9334-3F091E260F40}"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6367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93663" y="746125"/>
            <a:ext cx="6624637"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a:t>
            </a:r>
            <a:r>
              <a:rPr lang="en-US" altLang="en-US" baseline="0" dirty="0"/>
              <a:t> think one of the thing that become apparent to me, particularly when talking clinical trials, is that there are 2 types of consumers.</a:t>
            </a:r>
          </a:p>
          <a:p>
            <a:pPr eaLnBrk="1" hangingPunct="1">
              <a:spcBef>
                <a:spcPct val="0"/>
              </a:spcBef>
            </a:pPr>
            <a:endParaRPr lang="en-US" altLang="en-US" baseline="0" dirty="0"/>
          </a:p>
          <a:p>
            <a:pPr eaLnBrk="1" hangingPunct="1">
              <a:spcBef>
                <a:spcPct val="0"/>
              </a:spcBef>
            </a:pPr>
            <a:r>
              <a:rPr lang="en-US" altLang="en-US" baseline="0" dirty="0"/>
              <a:t>The ones we invite to participate in trials (the patients) and the ones we engage in the design or on the outset of trials (the consumer)</a:t>
            </a:r>
          </a:p>
          <a:p>
            <a:pPr eaLnBrk="1" hangingPunct="1">
              <a:spcBef>
                <a:spcPct val="0"/>
              </a:spcBef>
            </a:pPr>
            <a:endParaRPr lang="en-US" altLang="en-US" baseline="0" dirty="0"/>
          </a:p>
          <a:p>
            <a:pPr eaLnBrk="1" hangingPunct="1">
              <a:spcBef>
                <a:spcPct val="0"/>
              </a:spcBef>
            </a:pPr>
            <a:r>
              <a:rPr lang="en-US" altLang="en-US" baseline="0" dirty="0"/>
              <a:t>And these 2 really intertwine. One leads to the other, which leads back to the other. If we do this well, we’ll do that one well and if we do that well, we’ll do that one well.   </a:t>
            </a:r>
            <a:endParaRPr lang="en-US" altLang="en-US" dirty="0"/>
          </a:p>
        </p:txBody>
      </p:sp>
      <p:sp>
        <p:nvSpPr>
          <p:cNvPr id="716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DB9D19A4-3B11-4F0E-B3AA-02850E45A9EC}" type="slidenum">
              <a:rPr lang="en-AU" altLang="en-US" smtClean="0"/>
              <a:pPr eaLnBrk="1" hangingPunct="1">
                <a:defRPr/>
              </a:pPr>
              <a:t>6</a:t>
            </a:fld>
            <a:endParaRPr lang="en-AU"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4637" cy="3727450"/>
          </a:xfrm>
        </p:spPr>
      </p:sp>
      <p:sp>
        <p:nvSpPr>
          <p:cNvPr id="3" name="Notes Placeholder 2"/>
          <p:cNvSpPr>
            <a:spLocks noGrp="1"/>
          </p:cNvSpPr>
          <p:nvPr>
            <p:ph type="body" idx="1"/>
          </p:nvPr>
        </p:nvSpPr>
        <p:spPr/>
        <p:txBody>
          <a:bodyPr>
            <a:normAutofit fontScale="92500" lnSpcReduction="10000"/>
          </a:bodyPr>
          <a:lstStyle/>
          <a:p>
            <a:r>
              <a:rPr lang="en-AU" sz="1200" dirty="0">
                <a:solidFill>
                  <a:schemeClr val="tx1">
                    <a:lumMod val="75000"/>
                    <a:lumOff val="25000"/>
                  </a:schemeClr>
                </a:solidFill>
              </a:rPr>
              <a:t>So what is so great about consumers in health???</a:t>
            </a:r>
          </a:p>
          <a:p>
            <a:endParaRPr lang="en-AU" sz="1200" dirty="0">
              <a:solidFill>
                <a:schemeClr val="tx1">
                  <a:lumMod val="75000"/>
                  <a:lumOff val="25000"/>
                </a:schemeClr>
              </a:solidFill>
            </a:endParaRPr>
          </a:p>
          <a:p>
            <a:r>
              <a:rPr lang="en-AU" sz="1200" dirty="0">
                <a:solidFill>
                  <a:schemeClr val="tx1">
                    <a:lumMod val="75000"/>
                    <a:lumOff val="25000"/>
                  </a:schemeClr>
                </a:solidFill>
              </a:rPr>
              <a:t>This</a:t>
            </a:r>
            <a:r>
              <a:rPr lang="en-AU" sz="1200" baseline="0" dirty="0">
                <a:solidFill>
                  <a:schemeClr val="tx1">
                    <a:lumMod val="75000"/>
                    <a:lumOff val="25000"/>
                  </a:schemeClr>
                </a:solidFill>
              </a:rPr>
              <a:t> is my point of view…but part of the reason we are unique is that we bring the emotional viewpoint. </a:t>
            </a:r>
            <a:endParaRPr lang="en-AU" sz="1200" dirty="0">
              <a:solidFill>
                <a:schemeClr val="tx1">
                  <a:lumMod val="75000"/>
                  <a:lumOff val="25000"/>
                </a:schemeClr>
              </a:solidFill>
            </a:endParaRPr>
          </a:p>
          <a:p>
            <a:endParaRPr lang="en-AU" sz="1200" dirty="0">
              <a:solidFill>
                <a:schemeClr val="tx1">
                  <a:lumMod val="75000"/>
                  <a:lumOff val="25000"/>
                </a:schemeClr>
              </a:solidFill>
            </a:endParaRPr>
          </a:p>
          <a:p>
            <a:r>
              <a:rPr lang="en-AU" sz="1200" dirty="0">
                <a:solidFill>
                  <a:schemeClr val="tx1">
                    <a:lumMod val="75000"/>
                    <a:lumOff val="25000"/>
                  </a:schemeClr>
                </a:solidFill>
              </a:rPr>
              <a:t>Let me tell you ….</a:t>
            </a:r>
          </a:p>
          <a:p>
            <a:endParaRPr lang="en-AU" sz="1200" dirty="0">
              <a:solidFill>
                <a:schemeClr val="tx1">
                  <a:lumMod val="75000"/>
                  <a:lumOff val="25000"/>
                </a:schemeClr>
              </a:solidFill>
            </a:endParaRPr>
          </a:p>
          <a:p>
            <a:r>
              <a:rPr lang="en-AU" sz="1200" dirty="0">
                <a:solidFill>
                  <a:schemeClr val="tx1">
                    <a:lumMod val="75000"/>
                    <a:lumOff val="25000"/>
                  </a:schemeClr>
                </a:solidFill>
              </a:rPr>
              <a:t>It…. SUCKED having premature babies</a:t>
            </a:r>
            <a:r>
              <a:rPr lang="en-AU" sz="1200" baseline="0" dirty="0">
                <a:solidFill>
                  <a:schemeClr val="tx1">
                    <a:lumMod val="75000"/>
                    <a:lumOff val="25000"/>
                  </a:schemeClr>
                </a:solidFill>
              </a:rPr>
              <a:t> ….</a:t>
            </a:r>
            <a:r>
              <a:rPr lang="en-AU" sz="1200" dirty="0">
                <a:solidFill>
                  <a:schemeClr val="tx1">
                    <a:lumMod val="75000"/>
                    <a:lumOff val="25000"/>
                  </a:schemeClr>
                </a:solidFill>
              </a:rPr>
              <a:t> not 1,</a:t>
            </a:r>
            <a:r>
              <a:rPr lang="en-AU" sz="1200" baseline="0" dirty="0">
                <a:solidFill>
                  <a:schemeClr val="tx1">
                    <a:lumMod val="75000"/>
                    <a:lumOff val="25000"/>
                  </a:schemeClr>
                </a:solidFill>
              </a:rPr>
              <a:t> 2, but 3 times when I did everything right.</a:t>
            </a:r>
          </a:p>
          <a:p>
            <a:endParaRPr lang="en-AU" sz="1200" baseline="0" dirty="0">
              <a:solidFill>
                <a:schemeClr val="tx1">
                  <a:lumMod val="75000"/>
                  <a:lumOff val="25000"/>
                </a:schemeClr>
              </a:solidFill>
            </a:endParaRPr>
          </a:p>
          <a:p>
            <a:r>
              <a:rPr lang="en-AU" sz="1200" baseline="0" dirty="0">
                <a:solidFill>
                  <a:schemeClr val="tx1">
                    <a:lumMod val="75000"/>
                    <a:lumOff val="25000"/>
                  </a:schemeClr>
                </a:solidFill>
              </a:rPr>
              <a:t>It was horrible watching my dad battle bowel cancer, it is so upsetting to see my father in law basically exist after the effects of a terrible stroke, it was devastating to lose my cousin, when we were both 18 to </a:t>
            </a:r>
            <a:r>
              <a:rPr lang="en-AU" sz="1200" baseline="0" dirty="0" err="1">
                <a:solidFill>
                  <a:schemeClr val="tx1">
                    <a:lumMod val="75000"/>
                    <a:lumOff val="25000"/>
                  </a:schemeClr>
                </a:solidFill>
              </a:rPr>
              <a:t>leukeumia</a:t>
            </a:r>
            <a:r>
              <a:rPr lang="en-AU" sz="1200" baseline="0" dirty="0">
                <a:solidFill>
                  <a:schemeClr val="tx1">
                    <a:lumMod val="75000"/>
                    <a:lumOff val="25000"/>
                  </a:schemeClr>
                </a:solidFill>
              </a:rPr>
              <a:t>.</a:t>
            </a:r>
          </a:p>
          <a:p>
            <a:endParaRPr lang="en-AU" sz="1200" baseline="0" dirty="0">
              <a:solidFill>
                <a:schemeClr val="tx1">
                  <a:lumMod val="75000"/>
                  <a:lumOff val="25000"/>
                </a:schemeClr>
              </a:solidFill>
            </a:endParaRPr>
          </a:p>
          <a:p>
            <a:r>
              <a:rPr lang="en-AU" sz="1200" baseline="0" dirty="0">
                <a:solidFill>
                  <a:schemeClr val="tx1">
                    <a:lumMod val="75000"/>
                    <a:lumOff val="25000"/>
                  </a:schemeClr>
                </a:solidFill>
              </a:rPr>
              <a:t>Really bad shitty traumatic stuff that we don’t ask for and instead of saying well that’s it then, you know my boys are out of hospital and doing well or my dad recovered from his surgery, my father in law just now needs constant care or Carmel died,</a:t>
            </a:r>
          </a:p>
          <a:p>
            <a:endParaRPr lang="en-AU" sz="1200" baseline="0" dirty="0">
              <a:solidFill>
                <a:schemeClr val="tx1">
                  <a:lumMod val="75000"/>
                  <a:lumOff val="25000"/>
                </a:schemeClr>
              </a:solidFill>
            </a:endParaRPr>
          </a:p>
          <a:p>
            <a:r>
              <a:rPr lang="en-AU" sz="1200" baseline="0" dirty="0">
                <a:solidFill>
                  <a:schemeClr val="tx1">
                    <a:lumMod val="75000"/>
                    <a:lumOff val="25000"/>
                  </a:schemeClr>
                </a:solidFill>
              </a:rPr>
              <a:t>We are putting our hand up …and saying…… how can I use what I went through to make it easier for the next person, the next baby, the next family?</a:t>
            </a:r>
          </a:p>
          <a:p>
            <a:endParaRPr lang="en-AU" sz="1200" baseline="0" dirty="0">
              <a:solidFill>
                <a:schemeClr val="tx1">
                  <a:lumMod val="75000"/>
                  <a:lumOff val="25000"/>
                </a:schemeClr>
              </a:solidFill>
            </a:endParaRPr>
          </a:p>
          <a:p>
            <a:r>
              <a:rPr lang="en-AU" sz="1200" dirty="0">
                <a:solidFill>
                  <a:schemeClr val="tx1">
                    <a:lumMod val="75000"/>
                    <a:lumOff val="25000"/>
                  </a:schemeClr>
                </a:solidFill>
              </a:rPr>
              <a:t>I think it is an amazing part of the human function, an incredible quality to want to give back</a:t>
            </a:r>
            <a:r>
              <a:rPr lang="en-AU" sz="1200" baseline="0" dirty="0">
                <a:solidFill>
                  <a:schemeClr val="tx1">
                    <a:lumMod val="75000"/>
                    <a:lumOff val="25000"/>
                  </a:schemeClr>
                </a:solidFill>
              </a:rPr>
              <a:t> to others, likely to be people you’ll never met and say I want to change the experience for you. </a:t>
            </a:r>
          </a:p>
          <a:p>
            <a:endParaRPr lang="en-AU" sz="1200" baseline="0" dirty="0">
              <a:solidFill>
                <a:schemeClr val="tx1">
                  <a:lumMod val="75000"/>
                  <a:lumOff val="25000"/>
                </a:schemeClr>
              </a:solidFill>
            </a:endParaRPr>
          </a:p>
          <a:p>
            <a:r>
              <a:rPr lang="en-AU" sz="1200" baseline="0" dirty="0">
                <a:solidFill>
                  <a:schemeClr val="tx1">
                    <a:lumMod val="75000"/>
                    <a:lumOff val="25000"/>
                  </a:schemeClr>
                </a:solidFill>
              </a:rPr>
              <a:t>And it is exactly what happened to us.</a:t>
            </a:r>
            <a:endParaRPr lang="en-AU" sz="1200" dirty="0">
              <a:solidFill>
                <a:schemeClr val="tx1">
                  <a:lumMod val="75000"/>
                  <a:lumOff val="25000"/>
                </a:schemeClr>
              </a:solidFill>
            </a:endParaRPr>
          </a:p>
          <a:p>
            <a:endParaRPr lang="en-AU" sz="1200" dirty="0">
              <a:solidFill>
                <a:schemeClr val="tx1">
                  <a:lumMod val="75000"/>
                  <a:lumOff val="25000"/>
                </a:schemeClr>
              </a:solidFill>
            </a:endParaRPr>
          </a:p>
          <a:p>
            <a:endParaRPr lang="en-AU" sz="1200" dirty="0">
              <a:solidFill>
                <a:schemeClr val="tx1">
                  <a:lumMod val="75000"/>
                  <a:lumOff val="25000"/>
                </a:schemeClr>
              </a:solidFill>
            </a:endParaRPr>
          </a:p>
          <a:p>
            <a:r>
              <a:rPr lang="en-AU" sz="1200" dirty="0">
                <a:solidFill>
                  <a:schemeClr val="tx1">
                    <a:lumMod val="75000"/>
                    <a:lumOff val="25000"/>
                  </a:schemeClr>
                </a:solidFill>
              </a:rPr>
              <a:t>…. and instead of saying that’s it then, they are putting their hand up and saying “how can I use what I went through to make it easier for the next person?”  </a:t>
            </a:r>
            <a:endParaRPr lang="en-AU" dirty="0">
              <a:solidFill>
                <a:schemeClr val="tx1">
                  <a:lumMod val="75000"/>
                  <a:lumOff val="25000"/>
                </a:schemeClr>
              </a:solidFill>
            </a:endParaRPr>
          </a:p>
          <a:p>
            <a:endParaRPr lang="en-AU" dirty="0"/>
          </a:p>
        </p:txBody>
      </p:sp>
      <p:sp>
        <p:nvSpPr>
          <p:cNvPr id="4" name="Slide Number Placeholder 3"/>
          <p:cNvSpPr>
            <a:spLocks noGrp="1"/>
          </p:cNvSpPr>
          <p:nvPr>
            <p:ph type="sldNum" sz="quarter" idx="10"/>
          </p:nvPr>
        </p:nvSpPr>
        <p:spPr/>
        <p:txBody>
          <a:bodyPr/>
          <a:lstStyle/>
          <a:p>
            <a:fld id="{B4C30556-9C53-46D7-922C-C5CB910139BB}" type="slidenum">
              <a:rPr lang="en-AU" smtClean="0"/>
              <a:pPr/>
              <a:t>7</a:t>
            </a:fld>
            <a:endParaRPr lang="en-A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xfrm>
            <a:off x="93663" y="746125"/>
            <a:ext cx="6624637"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a:spcBef>
                <a:spcPct val="20000"/>
              </a:spcBef>
              <a:defRPr/>
            </a:pPr>
            <a:r>
              <a:rPr lang="en-AU" sz="4000" kern="0" dirty="0">
                <a:solidFill>
                  <a:schemeClr val="tx1">
                    <a:lumMod val="75000"/>
                    <a:lumOff val="25000"/>
                  </a:schemeClr>
                </a:solidFill>
                <a:latin typeface="Source Sans Pro ExtraLight" pitchFamily="34" charset="0"/>
              </a:rPr>
              <a:t>Benefits Parents Can Offer</a:t>
            </a:r>
          </a:p>
          <a:p>
            <a:pPr marL="514350" indent="-514350">
              <a:spcBef>
                <a:spcPts val="600"/>
              </a:spcBef>
              <a:buFontTx/>
              <a:buAutoNum type="arabicPeriod"/>
              <a:defRPr/>
            </a:pPr>
            <a:r>
              <a:rPr lang="en-US" sz="2400" dirty="0">
                <a:solidFill>
                  <a:schemeClr val="tx1">
                    <a:lumMod val="85000"/>
                    <a:lumOff val="15000"/>
                  </a:schemeClr>
                </a:solidFill>
                <a:latin typeface="Calibri" pitchFamily="34" charset="0"/>
                <a:cs typeface="+mn-cs"/>
              </a:rPr>
              <a:t>The personal perspective of the NICU experience</a:t>
            </a:r>
          </a:p>
          <a:p>
            <a:pPr marL="514350" indent="-514350">
              <a:spcBef>
                <a:spcPts val="600"/>
              </a:spcBef>
              <a:buFontTx/>
              <a:buAutoNum type="arabicPeriod"/>
              <a:defRPr/>
            </a:pPr>
            <a:r>
              <a:rPr lang="en-US" sz="2400" dirty="0">
                <a:solidFill>
                  <a:schemeClr val="tx1">
                    <a:lumMod val="85000"/>
                    <a:lumOff val="15000"/>
                  </a:schemeClr>
                </a:solidFill>
                <a:latin typeface="Calibri" pitchFamily="34" charset="0"/>
                <a:cs typeface="+mn-cs"/>
              </a:rPr>
              <a:t>Help set joint priorities, in agreement with researchers and clinicians (as in the James Lind Alliance, UK NIHR)</a:t>
            </a:r>
          </a:p>
          <a:p>
            <a:pPr marL="514350" indent="-514350">
              <a:spcBef>
                <a:spcPts val="600"/>
              </a:spcBef>
              <a:buFontTx/>
              <a:buAutoNum type="arabicPeriod"/>
              <a:defRPr/>
            </a:pPr>
            <a:r>
              <a:rPr lang="en-US" sz="2400" dirty="0">
                <a:solidFill>
                  <a:schemeClr val="tx1">
                    <a:lumMod val="85000"/>
                    <a:lumOff val="15000"/>
                  </a:schemeClr>
                </a:solidFill>
                <a:latin typeface="Calibri" pitchFamily="34" charset="0"/>
                <a:cs typeface="+mn-cs"/>
              </a:rPr>
              <a:t>Design information material for other parents and researchers</a:t>
            </a:r>
          </a:p>
          <a:p>
            <a:pPr marL="514350" indent="-514350">
              <a:spcBef>
                <a:spcPts val="600"/>
              </a:spcBef>
              <a:buFontTx/>
              <a:buAutoNum type="arabicPeriod"/>
              <a:defRPr/>
            </a:pPr>
            <a:r>
              <a:rPr lang="en-US" sz="2400" dirty="0">
                <a:solidFill>
                  <a:schemeClr val="tx1">
                    <a:lumMod val="85000"/>
                    <a:lumOff val="15000"/>
                  </a:schemeClr>
                </a:solidFill>
                <a:latin typeface="Calibri" pitchFamily="34" charset="0"/>
                <a:cs typeface="+mn-cs"/>
              </a:rPr>
              <a:t>Endorse the research or trial - and recruitment to it</a:t>
            </a:r>
          </a:p>
          <a:p>
            <a:pPr marL="514350" indent="-514350">
              <a:spcBef>
                <a:spcPts val="600"/>
              </a:spcBef>
              <a:buFont typeface="+mj-lt"/>
              <a:buAutoNum type="arabicPeriod"/>
              <a:defRPr/>
            </a:pPr>
            <a:r>
              <a:rPr lang="en-US" sz="2400" dirty="0">
                <a:solidFill>
                  <a:schemeClr val="tx1">
                    <a:lumMod val="85000"/>
                    <a:lumOff val="15000"/>
                  </a:schemeClr>
                </a:solidFill>
                <a:latin typeface="Calibri" pitchFamily="34" charset="0"/>
                <a:cs typeface="+mn-cs"/>
              </a:rPr>
              <a:t>Skills that complement those of clinicians, e.g. </a:t>
            </a:r>
          </a:p>
          <a:p>
            <a:pPr marL="971550" lvl="1" indent="-514350">
              <a:spcBef>
                <a:spcPts val="600"/>
              </a:spcBef>
              <a:buFont typeface="Arial" pitchFamily="34" charset="0"/>
              <a:buChar char="•"/>
              <a:defRPr/>
            </a:pPr>
            <a:r>
              <a:rPr lang="en-US" sz="2400" dirty="0">
                <a:solidFill>
                  <a:schemeClr val="tx1">
                    <a:lumMod val="85000"/>
                    <a:lumOff val="15000"/>
                  </a:schemeClr>
                </a:solidFill>
                <a:latin typeface="Calibri" pitchFamily="34" charset="0"/>
                <a:cs typeface="+mn-cs"/>
              </a:rPr>
              <a:t>education and information technology</a:t>
            </a:r>
          </a:p>
          <a:p>
            <a:pPr marL="971550" lvl="1" indent="-514350">
              <a:spcBef>
                <a:spcPts val="600"/>
              </a:spcBef>
              <a:buFont typeface="Arial" pitchFamily="34" charset="0"/>
              <a:buChar char="•"/>
              <a:defRPr/>
            </a:pPr>
            <a:r>
              <a:rPr lang="en-US" sz="2400" dirty="0">
                <a:solidFill>
                  <a:schemeClr val="tx1">
                    <a:lumMod val="85000"/>
                    <a:lumOff val="15000"/>
                  </a:schemeClr>
                </a:solidFill>
                <a:latin typeface="Calibri" pitchFamily="34" charset="0"/>
                <a:cs typeface="+mn-cs"/>
              </a:rPr>
              <a:t>law, business, marketing and graphic design</a:t>
            </a:r>
          </a:p>
          <a:p>
            <a:pPr marL="971550" lvl="1" indent="-514350">
              <a:spcBef>
                <a:spcPts val="600"/>
              </a:spcBef>
              <a:buFont typeface="Arial" pitchFamily="34" charset="0"/>
              <a:buChar char="•"/>
              <a:defRPr/>
            </a:pPr>
            <a:r>
              <a:rPr lang="en-US" sz="2400" dirty="0">
                <a:solidFill>
                  <a:schemeClr val="tx1">
                    <a:lumMod val="85000"/>
                    <a:lumOff val="15000"/>
                  </a:schemeClr>
                </a:solidFill>
                <a:latin typeface="Calibri" pitchFamily="34" charset="0"/>
                <a:cs typeface="+mn-cs"/>
              </a:rPr>
              <a:t>public speaking and advocacy</a:t>
            </a:r>
          </a:p>
          <a:p>
            <a:pPr marL="514350" indent="-514350">
              <a:spcBef>
                <a:spcPts val="600"/>
              </a:spcBef>
              <a:buFontTx/>
              <a:buAutoNum type="arabicPeriod"/>
              <a:defRPr/>
            </a:pPr>
            <a:r>
              <a:rPr lang="en-US" sz="2400" kern="0" dirty="0">
                <a:solidFill>
                  <a:schemeClr val="tx1">
                    <a:lumMod val="85000"/>
                    <a:lumOff val="15000"/>
                  </a:schemeClr>
                </a:solidFill>
                <a:latin typeface="Calibri" pitchFamily="34" charset="0"/>
                <a:cs typeface="+mn-cs"/>
              </a:rPr>
              <a:t>Passion </a:t>
            </a:r>
            <a:r>
              <a:rPr lang="en-US" sz="2400" kern="0" dirty="0" err="1">
                <a:solidFill>
                  <a:schemeClr val="tx1">
                    <a:lumMod val="85000"/>
                    <a:lumOff val="15000"/>
                  </a:schemeClr>
                </a:solidFill>
                <a:latin typeface="Calibri" pitchFamily="34" charset="0"/>
                <a:cs typeface="+mn-cs"/>
              </a:rPr>
              <a:t>e.g</a:t>
            </a:r>
            <a:r>
              <a:rPr lang="en-US" sz="2400" kern="0" dirty="0">
                <a:solidFill>
                  <a:schemeClr val="tx1">
                    <a:lumMod val="85000"/>
                    <a:lumOff val="15000"/>
                  </a:schemeClr>
                </a:solidFill>
                <a:latin typeface="Calibri" pitchFamily="34" charset="0"/>
                <a:cs typeface="+mn-cs"/>
              </a:rPr>
              <a:t> as Parent Advocates</a:t>
            </a:r>
            <a:r>
              <a:rPr lang="en-US" sz="2400" kern="0" dirty="0">
                <a:solidFill>
                  <a:schemeClr val="tx1">
                    <a:lumMod val="85000"/>
                    <a:lumOff val="15000"/>
                  </a:schemeClr>
                </a:solidFill>
                <a:latin typeface="Calibri" pitchFamily="34" charset="0"/>
              </a:rPr>
              <a:t> and Consumer Groups</a:t>
            </a:r>
            <a:endParaRPr lang="en-AU" sz="2400" kern="0" dirty="0">
              <a:solidFill>
                <a:schemeClr val="tx1">
                  <a:lumMod val="85000"/>
                  <a:lumOff val="15000"/>
                </a:schemeClr>
              </a:solidFill>
              <a:latin typeface="Calibri" pitchFamily="34" charset="0"/>
              <a:cs typeface="+mn-cs"/>
            </a:endParaRPr>
          </a:p>
          <a:p>
            <a:pPr>
              <a:spcBef>
                <a:spcPct val="0"/>
              </a:spcBef>
            </a:pPr>
            <a:endParaRPr lang="en-US" altLang="en-US" dirty="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D0F29C6-033F-4018-AA22-340E1EF3954E}" type="slidenum">
              <a:rPr lang="en-AU" altLang="en-US"/>
              <a:pPr eaLnBrk="1" hangingPunct="1"/>
              <a:t>8</a:t>
            </a:fld>
            <a:endParaRPr lang="en-AU"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4637" cy="3727450"/>
          </a:xfrm>
        </p:spPr>
      </p:sp>
      <p:sp>
        <p:nvSpPr>
          <p:cNvPr id="3" name="Notes Placeholder 2"/>
          <p:cNvSpPr>
            <a:spLocks noGrp="1"/>
          </p:cNvSpPr>
          <p:nvPr>
            <p:ph type="body" idx="1"/>
          </p:nvPr>
        </p:nvSpPr>
        <p:spPr/>
        <p:txBody>
          <a:bodyPr>
            <a:normAutofit/>
          </a:bodyPr>
          <a:lstStyle/>
          <a:p>
            <a:r>
              <a:rPr lang="en-AU" sz="1200" dirty="0">
                <a:solidFill>
                  <a:schemeClr val="tx1">
                    <a:lumMod val="75000"/>
                    <a:lumOff val="25000"/>
                  </a:schemeClr>
                </a:solidFill>
              </a:rPr>
              <a:t>What do we want? Here are the leading themes. </a:t>
            </a:r>
          </a:p>
          <a:p>
            <a:endParaRPr lang="en-AU" sz="1200" dirty="0">
              <a:solidFill>
                <a:schemeClr val="tx1">
                  <a:lumMod val="75000"/>
                  <a:lumOff val="25000"/>
                </a:schemeClr>
              </a:solidFill>
            </a:endParaRPr>
          </a:p>
          <a:p>
            <a:r>
              <a:rPr lang="en-AU" sz="1200" dirty="0">
                <a:solidFill>
                  <a:schemeClr val="tx1">
                    <a:lumMod val="75000"/>
                    <a:lumOff val="25000"/>
                  </a:schemeClr>
                </a:solidFill>
              </a:rPr>
              <a:t>We want to be educated enough to make contributions that are meaningful and valuable. NOT token.</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a:solidFill>
                  <a:schemeClr val="tx1">
                    <a:lumMod val="75000"/>
                    <a:lumOff val="25000"/>
                  </a:schemeClr>
                </a:solidFill>
              </a:rPr>
              <a:t>  </a:t>
            </a:r>
            <a:r>
              <a:rPr lang="en-AU" altLang="en-US" i="1" dirty="0">
                <a:solidFill>
                  <a:schemeClr val="tx1">
                    <a:lumMod val="65000"/>
                    <a:lumOff val="35000"/>
                  </a:schemeClr>
                </a:solidFill>
                <a:latin typeface="+mn-lt"/>
              </a:rPr>
              <a:t>Systematic approach to finding, engaging and upskilling consumers</a:t>
            </a:r>
          </a:p>
          <a:p>
            <a:r>
              <a:rPr lang="en-AU" sz="1200" dirty="0">
                <a:solidFill>
                  <a:schemeClr val="tx1">
                    <a:lumMod val="75000"/>
                    <a:lumOff val="25000"/>
                  </a:schemeClr>
                </a:solidFill>
              </a:rPr>
              <a:t>Training course </a:t>
            </a:r>
            <a:r>
              <a:rPr lang="en-AU" sz="1200" dirty="0">
                <a:solidFill>
                  <a:schemeClr val="tx1">
                    <a:lumMod val="75000"/>
                    <a:lumOff val="25000"/>
                  </a:schemeClr>
                </a:solidFill>
                <a:sym typeface="Wingdings" panose="05000000000000000000" pitchFamily="2" charset="2"/>
              </a:rPr>
              <a:t> National Register of willing and,</a:t>
            </a:r>
            <a:r>
              <a:rPr lang="en-AU" sz="1200" baseline="0" dirty="0">
                <a:solidFill>
                  <a:schemeClr val="tx1">
                    <a:lumMod val="75000"/>
                    <a:lumOff val="25000"/>
                  </a:schemeClr>
                </a:solidFill>
                <a:sym typeface="Wingdings" panose="05000000000000000000" pitchFamily="2" charset="2"/>
              </a:rPr>
              <a:t> educated consumers for researchers to find and engage with.  </a:t>
            </a:r>
            <a:endParaRPr lang="en-AU" sz="1200" dirty="0">
              <a:solidFill>
                <a:schemeClr val="tx1">
                  <a:lumMod val="75000"/>
                  <a:lumOff val="25000"/>
                </a:schemeClr>
              </a:solidFill>
            </a:endParaRPr>
          </a:p>
          <a:p>
            <a:endParaRPr lang="en-AU" sz="1200" dirty="0">
              <a:solidFill>
                <a:schemeClr val="tx1">
                  <a:lumMod val="75000"/>
                  <a:lumOff val="25000"/>
                </a:schemeClr>
              </a:solidFill>
            </a:endParaRPr>
          </a:p>
          <a:p>
            <a:r>
              <a:rPr lang="en-AU" sz="1200" dirty="0">
                <a:solidFill>
                  <a:schemeClr val="tx1">
                    <a:lumMod val="75000"/>
                    <a:lumOff val="25000"/>
                  </a:schemeClr>
                </a:solidFill>
              </a:rPr>
              <a:t>We want to assist in priority setting and to help ensure that research changes practice and contributes to a better world otherwise why do it? </a:t>
            </a:r>
          </a:p>
          <a:p>
            <a:endParaRPr lang="en-AU" sz="1200" dirty="0">
              <a:solidFill>
                <a:schemeClr val="tx1">
                  <a:lumMod val="75000"/>
                  <a:lumOff val="25000"/>
                </a:schemeClr>
              </a:solidFill>
            </a:endParaRPr>
          </a:p>
          <a:p>
            <a:r>
              <a:rPr lang="en-AU" sz="1200" dirty="0">
                <a:solidFill>
                  <a:schemeClr val="tx1">
                    <a:lumMod val="75000"/>
                    <a:lumOff val="25000"/>
                  </a:schemeClr>
                </a:solidFill>
              </a:rPr>
              <a:t>Have a say in where the funding should go</a:t>
            </a:r>
          </a:p>
          <a:p>
            <a:endParaRPr lang="en-AU" sz="1200" dirty="0">
              <a:solidFill>
                <a:schemeClr val="tx1">
                  <a:lumMod val="75000"/>
                  <a:lumOff val="25000"/>
                </a:schemeClr>
              </a:solidFill>
            </a:endParaRPr>
          </a:p>
          <a:p>
            <a:r>
              <a:rPr lang="en-AU" sz="1200" dirty="0">
                <a:solidFill>
                  <a:schemeClr val="tx1">
                    <a:lumMod val="75000"/>
                    <a:lumOff val="25000"/>
                  </a:schemeClr>
                </a:solidFill>
              </a:rPr>
              <a:t>Use us for our experience, our skills and our contacts</a:t>
            </a:r>
          </a:p>
          <a:p>
            <a:endParaRPr lang="en-AU" sz="1200" dirty="0">
              <a:solidFill>
                <a:schemeClr val="tx1">
                  <a:lumMod val="75000"/>
                  <a:lumOff val="25000"/>
                </a:schemeClr>
              </a:solidFill>
            </a:endParaRPr>
          </a:p>
          <a:p>
            <a:r>
              <a:rPr lang="en-AU" sz="1200" dirty="0">
                <a:solidFill>
                  <a:schemeClr val="tx1">
                    <a:lumMod val="75000"/>
                    <a:lumOff val="25000"/>
                  </a:schemeClr>
                </a:solidFill>
              </a:rPr>
              <a:t>Researchers to be receptive of our involvement</a:t>
            </a:r>
          </a:p>
          <a:p>
            <a:endParaRPr lang="en-AU" sz="1200" dirty="0">
              <a:solidFill>
                <a:schemeClr val="tx1">
                  <a:lumMod val="75000"/>
                  <a:lumOff val="25000"/>
                </a:schemeClr>
              </a:solidFill>
            </a:endParaRPr>
          </a:p>
          <a:p>
            <a:endParaRPr lang="en-AU" i="1" dirty="0">
              <a:solidFill>
                <a:schemeClr val="tx1">
                  <a:lumMod val="65000"/>
                  <a:lumOff val="35000"/>
                </a:schemeClr>
              </a:solidFill>
              <a:latin typeface="+mn-lt"/>
            </a:endParaRPr>
          </a:p>
          <a:p>
            <a:endParaRPr lang="en-AU" dirty="0"/>
          </a:p>
        </p:txBody>
      </p:sp>
      <p:sp>
        <p:nvSpPr>
          <p:cNvPr id="4" name="Slide Number Placeholder 3"/>
          <p:cNvSpPr>
            <a:spLocks noGrp="1"/>
          </p:cNvSpPr>
          <p:nvPr>
            <p:ph type="sldNum" sz="quarter" idx="10"/>
          </p:nvPr>
        </p:nvSpPr>
        <p:spPr/>
        <p:txBody>
          <a:bodyPr/>
          <a:lstStyle/>
          <a:p>
            <a:fld id="{B4C30556-9C53-46D7-922C-C5CB910139BB}" type="slidenum">
              <a:rPr lang="en-AU" smtClean="0"/>
              <a:pPr/>
              <a:t>9</a:t>
            </a:fld>
            <a:endParaRPr lang="en-A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xfrm>
            <a:off x="93663" y="746125"/>
            <a:ext cx="6624637"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20000"/>
              </a:spcBef>
              <a:defRPr/>
            </a:pPr>
            <a:r>
              <a:rPr lang="en-AU" sz="1600" b="1" kern="0" dirty="0">
                <a:solidFill>
                  <a:schemeClr val="tx1">
                    <a:lumMod val="75000"/>
                    <a:lumOff val="25000"/>
                  </a:schemeClr>
                </a:solidFill>
                <a:latin typeface="Source Sans Pro ExtraLight" pitchFamily="34" charset="0"/>
              </a:rPr>
              <a:t>Practical Points</a:t>
            </a:r>
            <a:endParaRPr lang="en-AU" sz="100" b="1" kern="0" dirty="0">
              <a:solidFill>
                <a:srgbClr val="00AA9E"/>
              </a:solidFill>
              <a:latin typeface="Calibri" pitchFamily="34" charset="0"/>
              <a:cs typeface="+mn-cs"/>
            </a:endParaRPr>
          </a:p>
          <a:p>
            <a:pPr algn="ctr">
              <a:spcBef>
                <a:spcPct val="20000"/>
              </a:spcBef>
              <a:defRPr/>
            </a:pPr>
            <a:endParaRPr lang="en-AU" sz="100" b="1" kern="0" dirty="0">
              <a:solidFill>
                <a:srgbClr val="00AA9E"/>
              </a:solidFill>
              <a:latin typeface="Calibri" pitchFamily="34" charset="0"/>
              <a:cs typeface="+mn-cs"/>
            </a:endParaRPr>
          </a:p>
          <a:p>
            <a:pPr marL="514350" indent="-514350">
              <a:spcBef>
                <a:spcPct val="20000"/>
              </a:spcBef>
              <a:buFontTx/>
              <a:buAutoNum type="arabicPeriod"/>
              <a:defRPr/>
            </a:pPr>
            <a:r>
              <a:rPr lang="en-US" sz="1200" dirty="0">
                <a:latin typeface="Calibri" pitchFamily="34" charset="0"/>
                <a:cs typeface="+mn-cs"/>
              </a:rPr>
              <a:t>Invite more than one parent to join a research or trial management committee, to support each other.</a:t>
            </a:r>
          </a:p>
          <a:p>
            <a:pPr marL="514350" indent="-514350">
              <a:spcBef>
                <a:spcPct val="20000"/>
              </a:spcBef>
              <a:buFontTx/>
              <a:buAutoNum type="arabicPeriod"/>
              <a:defRPr/>
            </a:pPr>
            <a:r>
              <a:rPr lang="en-US" sz="1200" dirty="0">
                <a:latin typeface="Calibri" pitchFamily="34" charset="0"/>
                <a:cs typeface="+mn-cs"/>
              </a:rPr>
              <a:t>Hold meetings at times when parents can attend</a:t>
            </a:r>
          </a:p>
          <a:p>
            <a:pPr marL="514350" indent="-514350">
              <a:spcBef>
                <a:spcPct val="20000"/>
              </a:spcBef>
              <a:buFontTx/>
              <a:buAutoNum type="arabicPeriod"/>
              <a:defRPr/>
            </a:pPr>
            <a:r>
              <a:rPr lang="en-US" sz="1200" dirty="0">
                <a:latin typeface="Calibri" pitchFamily="34" charset="0"/>
                <a:cs typeface="+mn-cs"/>
              </a:rPr>
              <a:t>Reimbursement for travel, car park, childcare</a:t>
            </a:r>
          </a:p>
          <a:p>
            <a:pPr marL="514350" indent="-514350">
              <a:spcBef>
                <a:spcPct val="20000"/>
              </a:spcBef>
              <a:buFontTx/>
              <a:buAutoNum type="arabicPeriod"/>
              <a:defRPr/>
            </a:pPr>
            <a:r>
              <a:rPr lang="en-US" sz="1200" dirty="0">
                <a:latin typeface="Calibri" pitchFamily="34" charset="0"/>
                <a:cs typeface="+mn-cs"/>
              </a:rPr>
              <a:t>Offer training/ education for parents about trials</a:t>
            </a:r>
          </a:p>
          <a:p>
            <a:pPr marL="514350" indent="-514350">
              <a:spcBef>
                <a:spcPct val="20000"/>
              </a:spcBef>
              <a:buFontTx/>
              <a:buAutoNum type="arabicPeriod"/>
              <a:defRPr/>
            </a:pPr>
            <a:r>
              <a:rPr lang="en-US" sz="1200" dirty="0">
                <a:latin typeface="Calibri" pitchFamily="34" charset="0"/>
                <a:cs typeface="+mn-cs"/>
              </a:rPr>
              <a:t>Avoid - or translate  -‘foreign’ professional language.</a:t>
            </a:r>
          </a:p>
          <a:p>
            <a:pPr marL="514350" indent="-514350">
              <a:spcBef>
                <a:spcPct val="20000"/>
              </a:spcBef>
              <a:buFontTx/>
              <a:buAutoNum type="arabicPeriod"/>
              <a:defRPr/>
            </a:pPr>
            <a:r>
              <a:rPr lang="en-US" sz="1200" dirty="0">
                <a:latin typeface="Calibri" pitchFamily="34" charset="0"/>
                <a:cs typeface="+mn-cs"/>
              </a:rPr>
              <a:t>Make parents feel welcome and free to ask about what they don’t understand.</a:t>
            </a:r>
            <a:endParaRPr lang="en-AU" sz="1200" dirty="0">
              <a:latin typeface="Calibri" pitchFamily="34" charset="0"/>
              <a:cs typeface="+mn-cs"/>
            </a:endParaRPr>
          </a:p>
          <a:p>
            <a:pPr>
              <a:spcBef>
                <a:spcPct val="0"/>
              </a:spcBef>
            </a:pPr>
            <a:endParaRPr lang="en-US" altLang="en-US" dirty="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286CF4D-F310-4A0B-84D1-D783085B3A7B}" type="slidenum">
              <a:rPr lang="en-AU" altLang="en-US"/>
              <a:pPr eaLnBrk="1" hangingPunct="1"/>
              <a:t>10</a:t>
            </a:fld>
            <a:endParaRPr lang="en-AU"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FBC9BB2A-79F9-4035-8E7E-D0E78A4B60A6}" type="datetimeFigureOut">
              <a:rPr lang="en-AU" smtClean="0">
                <a:solidFill>
                  <a:prstClr val="black">
                    <a:tint val="75000"/>
                  </a:prstClr>
                </a:solidFill>
              </a:rPr>
              <a:pPr/>
              <a:t>1/03/2019</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50F343B-7BE2-43AB-B7AA-D079B4C14A5E}"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28411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BC9BB2A-79F9-4035-8E7E-D0E78A4B60A6}" type="datetimeFigureOut">
              <a:rPr lang="en-AU" smtClean="0">
                <a:solidFill>
                  <a:prstClr val="black">
                    <a:tint val="75000"/>
                  </a:prstClr>
                </a:solidFill>
              </a:rPr>
              <a:pPr/>
              <a:t>1/03/2019</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50F343B-7BE2-43AB-B7AA-D079B4C14A5E}"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741592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BC9BB2A-79F9-4035-8E7E-D0E78A4B60A6}" type="datetimeFigureOut">
              <a:rPr lang="en-AU" smtClean="0">
                <a:solidFill>
                  <a:prstClr val="black">
                    <a:tint val="75000"/>
                  </a:prstClr>
                </a:solidFill>
              </a:rPr>
              <a:pPr/>
              <a:t>1/03/2019</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50F343B-7BE2-43AB-B7AA-D079B4C14A5E}"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430629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3" name="Shape 13"/>
          <p:cNvSpPr/>
          <p:nvPr/>
        </p:nvSpPr>
        <p:spPr>
          <a:xfrm>
            <a:off x="381001" y="6063259"/>
            <a:ext cx="11430001" cy="89"/>
          </a:xfrm>
          <a:prstGeom prst="line">
            <a:avLst/>
          </a:prstGeom>
          <a:ln w="12700">
            <a:solidFill>
              <a:schemeClr val="accent1">
                <a:hueOff val="109193"/>
                <a:satOff val="-4874"/>
                <a:lumOff val="12971"/>
              </a:schemeClr>
            </a:solidFill>
            <a:miter lim="400000"/>
          </a:ln>
        </p:spPr>
        <p:txBody>
          <a:bodyPr lIns="35719" tIns="35719" rIns="35719" bIns="35719" anchor="ctr"/>
          <a:lstStyle/>
          <a:p>
            <a:pPr algn="l" defTabSz="321457">
              <a:defRPr sz="1200">
                <a:solidFill>
                  <a:srgbClr val="000000"/>
                </a:solidFill>
                <a:latin typeface="Helvetica"/>
                <a:ea typeface="Helvetica"/>
                <a:cs typeface="Helvetica"/>
                <a:sym typeface="Helvetica"/>
              </a:defRPr>
            </a:pPr>
            <a:endParaRPr sz="844"/>
          </a:p>
        </p:txBody>
      </p:sp>
      <p:sp>
        <p:nvSpPr>
          <p:cNvPr id="14" name="Shape 14"/>
          <p:cNvSpPr/>
          <p:nvPr/>
        </p:nvSpPr>
        <p:spPr>
          <a:xfrm>
            <a:off x="381001" y="6098978"/>
            <a:ext cx="11430001" cy="89"/>
          </a:xfrm>
          <a:prstGeom prst="line">
            <a:avLst/>
          </a:prstGeom>
          <a:ln w="12700">
            <a:solidFill>
              <a:schemeClr val="accent1">
                <a:hueOff val="109193"/>
                <a:satOff val="-4874"/>
                <a:lumOff val="12971"/>
              </a:schemeClr>
            </a:solidFill>
            <a:miter lim="400000"/>
          </a:ln>
        </p:spPr>
        <p:txBody>
          <a:bodyPr lIns="35719" tIns="35719" rIns="35719" bIns="35719" anchor="ctr"/>
          <a:lstStyle/>
          <a:p>
            <a:pPr algn="l" defTabSz="321457">
              <a:defRPr sz="1200">
                <a:solidFill>
                  <a:srgbClr val="000000"/>
                </a:solidFill>
                <a:latin typeface="Helvetica"/>
                <a:ea typeface="Helvetica"/>
                <a:cs typeface="Helvetica"/>
                <a:sym typeface="Helvetica"/>
              </a:defRPr>
            </a:pPr>
            <a:endParaRPr sz="844"/>
          </a:p>
        </p:txBody>
      </p:sp>
      <p:sp>
        <p:nvSpPr>
          <p:cNvPr id="15" name="Shape 15"/>
          <p:cNvSpPr>
            <a:spLocks noGrp="1"/>
          </p:cNvSpPr>
          <p:nvPr>
            <p:ph type="body" sz="quarter" idx="13"/>
          </p:nvPr>
        </p:nvSpPr>
        <p:spPr>
          <a:xfrm>
            <a:off x="346334" y="6192738"/>
            <a:ext cx="11489532" cy="285750"/>
          </a:xfrm>
          <a:prstGeom prst="rect">
            <a:avLst/>
          </a:prstGeom>
        </p:spPr>
        <p:txBody>
          <a:bodyPr>
            <a:spAutoFit/>
          </a:bodyPr>
          <a:lstStyle>
            <a:lvl1pPr marL="0" indent="0">
              <a:spcBef>
                <a:spcPts val="0"/>
              </a:spcBef>
              <a:buClrTx/>
              <a:buSzTx/>
              <a:buFontTx/>
              <a:buNone/>
              <a:defRPr sz="1266" i="1">
                <a:solidFill>
                  <a:srgbClr val="5C86B9"/>
                </a:solidFill>
              </a:defRPr>
            </a:lvl1pPr>
          </a:lstStyle>
          <a:p>
            <a:r>
              <a:t>Date</a:t>
            </a:r>
          </a:p>
        </p:txBody>
      </p:sp>
      <p:sp>
        <p:nvSpPr>
          <p:cNvPr id="16" name="Shape 16"/>
          <p:cNvSpPr>
            <a:spLocks noGrp="1"/>
          </p:cNvSpPr>
          <p:nvPr>
            <p:ph type="title"/>
          </p:nvPr>
        </p:nvSpPr>
        <p:spPr>
          <a:xfrm>
            <a:off x="333375" y="4152305"/>
            <a:ext cx="11525251" cy="1482328"/>
          </a:xfrm>
          <a:prstGeom prst="rect">
            <a:avLst/>
          </a:prstGeom>
        </p:spPr>
        <p:txBody>
          <a:bodyPr anchor="b"/>
          <a:lstStyle/>
          <a:p>
            <a:r>
              <a:t>Title Text</a:t>
            </a:r>
          </a:p>
        </p:txBody>
      </p:sp>
      <p:sp>
        <p:nvSpPr>
          <p:cNvPr id="17" name="Shape 17"/>
          <p:cNvSpPr>
            <a:spLocks noGrp="1"/>
          </p:cNvSpPr>
          <p:nvPr>
            <p:ph type="body" sz="quarter" idx="1"/>
          </p:nvPr>
        </p:nvSpPr>
        <p:spPr>
          <a:xfrm>
            <a:off x="333375" y="5625703"/>
            <a:ext cx="11525251" cy="357188"/>
          </a:xfrm>
          <a:prstGeom prst="rect">
            <a:avLst/>
          </a:prstGeom>
        </p:spPr>
        <p:txBody>
          <a:bodyPr anchor="t"/>
          <a:lstStyle>
            <a:lvl1pPr marL="0" indent="0">
              <a:spcBef>
                <a:spcPts val="703"/>
              </a:spcBef>
              <a:buClrTx/>
              <a:buSzTx/>
              <a:buFontTx/>
              <a:buNone/>
              <a:defRPr sz="1687">
                <a:solidFill>
                  <a:srgbClr val="5C86B9"/>
                </a:solidFill>
              </a:defRPr>
            </a:lvl1pPr>
            <a:lvl2pPr marL="0" indent="160729">
              <a:spcBef>
                <a:spcPts val="703"/>
              </a:spcBef>
              <a:buClrTx/>
              <a:buSzTx/>
              <a:buFontTx/>
              <a:buNone/>
              <a:defRPr sz="1687">
                <a:solidFill>
                  <a:srgbClr val="5C86B9"/>
                </a:solidFill>
              </a:defRPr>
            </a:lvl2pPr>
            <a:lvl3pPr marL="0" indent="321457">
              <a:spcBef>
                <a:spcPts val="703"/>
              </a:spcBef>
              <a:buClrTx/>
              <a:buSzTx/>
              <a:buFontTx/>
              <a:buNone/>
              <a:defRPr sz="1687">
                <a:solidFill>
                  <a:srgbClr val="5C86B9"/>
                </a:solidFill>
              </a:defRPr>
            </a:lvl3pPr>
            <a:lvl4pPr marL="0" indent="482186">
              <a:spcBef>
                <a:spcPts val="703"/>
              </a:spcBef>
              <a:buClrTx/>
              <a:buSzTx/>
              <a:buFontTx/>
              <a:buNone/>
              <a:defRPr sz="1687">
                <a:solidFill>
                  <a:srgbClr val="5C86B9"/>
                </a:solidFill>
              </a:defRPr>
            </a:lvl4pPr>
            <a:lvl5pPr marL="0" indent="642915">
              <a:spcBef>
                <a:spcPts val="703"/>
              </a:spcBef>
              <a:buClrTx/>
              <a:buSzTx/>
              <a:buFontTx/>
              <a:buNone/>
              <a:defRPr sz="1687">
                <a:solidFill>
                  <a:srgbClr val="5C86B9"/>
                </a:solidFill>
              </a:defRPr>
            </a:lvl5pPr>
          </a:lstStyle>
          <a:p>
            <a:r>
              <a:t>Body Level One</a:t>
            </a:r>
          </a:p>
          <a:p>
            <a:pPr lvl="1"/>
            <a:r>
              <a:t>Body Level Two</a:t>
            </a:r>
          </a:p>
          <a:p>
            <a:pPr lvl="2"/>
            <a:r>
              <a:t>Body Level Three</a:t>
            </a:r>
          </a:p>
          <a:p>
            <a:pPr lvl="3"/>
            <a:r>
              <a:t>Body Level Four</a:t>
            </a:r>
          </a:p>
          <a:p>
            <a:pPr lvl="4"/>
            <a:r>
              <a:t>Body Level Five</a:t>
            </a:r>
          </a:p>
        </p:txBody>
      </p:sp>
      <p:sp>
        <p:nvSpPr>
          <p:cNvPr id="18" name="Shape 18"/>
          <p:cNvSpPr>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a:t>
            </a:fld>
            <a:endParaRPr/>
          </a:p>
        </p:txBody>
      </p:sp>
    </p:spTree>
    <p:extLst>
      <p:ext uri="{BB962C8B-B14F-4D97-AF65-F5344CB8AC3E}">
        <p14:creationId xmlns:p14="http://schemas.microsoft.com/office/powerpoint/2010/main" val="194624599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8" name="Shape 68"/>
          <p:cNvSpPr>
            <a:spLocks noGrp="1"/>
          </p:cNvSpPr>
          <p:nvPr>
            <p:ph type="title"/>
          </p:nvPr>
        </p:nvSpPr>
        <p:spPr>
          <a:prstGeom prst="rect">
            <a:avLst/>
          </a:prstGeom>
        </p:spPr>
        <p:txBody>
          <a:bodyPr/>
          <a:lstStyle/>
          <a:p>
            <a:r>
              <a:t>Title Text</a:t>
            </a:r>
          </a:p>
        </p:txBody>
      </p:sp>
      <p:sp>
        <p:nvSpPr>
          <p:cNvPr id="69" name="Shape 69"/>
          <p:cNvSpPr>
            <a:spLocks noGrp="1"/>
          </p:cNvSpPr>
          <p:nvPr>
            <p:ph type="body" idx="1"/>
          </p:nvPr>
        </p:nvSpPr>
        <p:spPr>
          <a:prstGeom prst="rect">
            <a:avLst/>
          </a:prstGeom>
        </p:spPr>
        <p:txBody>
          <a:bodyPr/>
          <a:lstStyle>
            <a:lvl1pPr>
              <a:spcBef>
                <a:spcPts val="2953"/>
              </a:spcBef>
            </a:lvl1pPr>
            <a:lvl2pPr>
              <a:spcBef>
                <a:spcPts val="2953"/>
              </a:spcBef>
            </a:lvl2pPr>
            <a:lvl3pPr>
              <a:spcBef>
                <a:spcPts val="2953"/>
              </a:spcBef>
            </a:lvl3pPr>
            <a:lvl4pPr>
              <a:spcBef>
                <a:spcPts val="2953"/>
              </a:spcBef>
            </a:lvl4pPr>
            <a:lvl5pPr>
              <a:spcBef>
                <a:spcPts val="2953"/>
              </a:spcBef>
            </a:lvl5pPr>
          </a:lstStyle>
          <a:p>
            <a:r>
              <a:t>Body Level One</a:t>
            </a:r>
          </a:p>
          <a:p>
            <a:pPr lvl="1"/>
            <a:r>
              <a:t>Body Level Two</a:t>
            </a:r>
          </a:p>
          <a:p>
            <a:pPr lvl="2"/>
            <a:r>
              <a:t>Body Level Three</a:t>
            </a:r>
          </a:p>
          <a:p>
            <a:pPr lvl="3"/>
            <a:r>
              <a:t>Body Level Four</a:t>
            </a:r>
          </a:p>
          <a:p>
            <a:pPr lvl="4"/>
            <a:r>
              <a:t>Body Level Five</a:t>
            </a:r>
          </a:p>
        </p:txBody>
      </p:sp>
      <p:sp>
        <p:nvSpPr>
          <p:cNvPr id="70" name="Shape 7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4840692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77" name="Shape 77"/>
          <p:cNvSpPr/>
          <p:nvPr/>
        </p:nvSpPr>
        <p:spPr>
          <a:xfrm>
            <a:off x="381000" y="1803798"/>
            <a:ext cx="5334000" cy="89"/>
          </a:xfrm>
          <a:prstGeom prst="line">
            <a:avLst/>
          </a:prstGeom>
          <a:ln w="12700">
            <a:solidFill>
              <a:schemeClr val="accent1">
                <a:hueOff val="109193"/>
                <a:satOff val="-4874"/>
                <a:lumOff val="12971"/>
              </a:schemeClr>
            </a:solidFill>
            <a:miter lim="400000"/>
          </a:ln>
        </p:spPr>
        <p:txBody>
          <a:bodyPr lIns="35719" tIns="35719" rIns="35719" bIns="35719" anchor="ctr"/>
          <a:lstStyle/>
          <a:p>
            <a:pPr algn="l" defTabSz="321457">
              <a:defRPr sz="1200">
                <a:solidFill>
                  <a:srgbClr val="000000"/>
                </a:solidFill>
                <a:latin typeface="Helvetica"/>
                <a:ea typeface="Helvetica"/>
                <a:cs typeface="Helvetica"/>
                <a:sym typeface="Helvetica"/>
              </a:defRPr>
            </a:pPr>
            <a:endParaRPr sz="844"/>
          </a:p>
        </p:txBody>
      </p:sp>
      <p:sp>
        <p:nvSpPr>
          <p:cNvPr id="78" name="Shape 78"/>
          <p:cNvSpPr/>
          <p:nvPr/>
        </p:nvSpPr>
        <p:spPr>
          <a:xfrm>
            <a:off x="381000" y="1839516"/>
            <a:ext cx="5334000" cy="89"/>
          </a:xfrm>
          <a:prstGeom prst="line">
            <a:avLst/>
          </a:prstGeom>
          <a:ln w="12700">
            <a:solidFill>
              <a:schemeClr val="accent1">
                <a:hueOff val="109193"/>
                <a:satOff val="-4874"/>
                <a:lumOff val="12971"/>
              </a:schemeClr>
            </a:solidFill>
            <a:miter lim="400000"/>
          </a:ln>
        </p:spPr>
        <p:txBody>
          <a:bodyPr lIns="35719" tIns="35719" rIns="35719" bIns="35719" anchor="ctr"/>
          <a:lstStyle/>
          <a:p>
            <a:pPr algn="l" defTabSz="321457">
              <a:defRPr sz="1200">
                <a:solidFill>
                  <a:srgbClr val="000000"/>
                </a:solidFill>
                <a:latin typeface="Helvetica"/>
                <a:ea typeface="Helvetica"/>
                <a:cs typeface="Helvetica"/>
                <a:sym typeface="Helvetica"/>
              </a:defRPr>
            </a:pPr>
            <a:endParaRPr sz="844"/>
          </a:p>
        </p:txBody>
      </p:sp>
      <p:sp>
        <p:nvSpPr>
          <p:cNvPr id="79" name="Shape 79"/>
          <p:cNvSpPr>
            <a:spLocks noGrp="1"/>
          </p:cNvSpPr>
          <p:nvPr>
            <p:ph type="pic" idx="13"/>
          </p:nvPr>
        </p:nvSpPr>
        <p:spPr>
          <a:xfrm>
            <a:off x="6096000" y="0"/>
            <a:ext cx="6096000" cy="6858000"/>
          </a:xfrm>
          <a:prstGeom prst="rect">
            <a:avLst/>
          </a:prstGeom>
        </p:spPr>
        <p:txBody>
          <a:bodyPr lIns="91439" tIns="45719" rIns="91439" bIns="45719" anchor="t">
            <a:noAutofit/>
          </a:bodyPr>
          <a:lstStyle/>
          <a:p>
            <a:endParaRPr/>
          </a:p>
        </p:txBody>
      </p:sp>
      <p:sp>
        <p:nvSpPr>
          <p:cNvPr id="80" name="Shape 80"/>
          <p:cNvSpPr>
            <a:spLocks noGrp="1"/>
          </p:cNvSpPr>
          <p:nvPr>
            <p:ph type="title"/>
          </p:nvPr>
        </p:nvSpPr>
        <p:spPr>
          <a:xfrm>
            <a:off x="333375" y="312539"/>
            <a:ext cx="5453063" cy="1437680"/>
          </a:xfrm>
          <a:prstGeom prst="rect">
            <a:avLst/>
          </a:prstGeom>
        </p:spPr>
        <p:txBody>
          <a:bodyPr/>
          <a:lstStyle/>
          <a:p>
            <a:r>
              <a:t>Title Text</a:t>
            </a:r>
          </a:p>
        </p:txBody>
      </p:sp>
      <p:sp>
        <p:nvSpPr>
          <p:cNvPr id="81" name="Shape 81"/>
          <p:cNvSpPr>
            <a:spLocks noGrp="1"/>
          </p:cNvSpPr>
          <p:nvPr>
            <p:ph type="body" sz="half" idx="1"/>
          </p:nvPr>
        </p:nvSpPr>
        <p:spPr>
          <a:xfrm>
            <a:off x="333375" y="2098477"/>
            <a:ext cx="5453063" cy="4446984"/>
          </a:xfrm>
          <a:prstGeom prst="rect">
            <a:avLst/>
          </a:prstGeom>
        </p:spPr>
        <p:txBody>
          <a:bodyPr/>
          <a:lstStyle>
            <a:lvl1pPr marL="267881" indent="-267881">
              <a:defRPr sz="2109"/>
            </a:lvl1pPr>
            <a:lvl2pPr marL="535762" indent="-267881">
              <a:defRPr sz="2109"/>
            </a:lvl2pPr>
            <a:lvl3pPr marL="803643" indent="-267881">
              <a:defRPr sz="2109"/>
            </a:lvl3pPr>
            <a:lvl4pPr marL="1071524" indent="-267881">
              <a:defRPr sz="2109"/>
            </a:lvl4pPr>
            <a:lvl5pPr marL="1339406" indent="-267881">
              <a:defRPr sz="2109"/>
            </a:lvl5pPr>
          </a:lstStyle>
          <a:p>
            <a:r>
              <a:t>Body Level One</a:t>
            </a:r>
          </a:p>
          <a:p>
            <a:pPr lvl="1"/>
            <a:r>
              <a:t>Body Level Two</a:t>
            </a:r>
          </a:p>
          <a:p>
            <a:pPr lvl="2"/>
            <a:r>
              <a:t>Body Level Three</a:t>
            </a:r>
          </a:p>
          <a:p>
            <a:pPr lvl="3"/>
            <a:r>
              <a:t>Body Level Four</a:t>
            </a:r>
          </a:p>
          <a:p>
            <a:pPr lvl="4"/>
            <a:r>
              <a:t>Body Level Five</a:t>
            </a:r>
          </a:p>
        </p:txBody>
      </p:sp>
      <p:sp>
        <p:nvSpPr>
          <p:cNvPr id="82" name="Shape 82"/>
          <p:cNvSpPr>
            <a:spLocks noGrp="1"/>
          </p:cNvSpPr>
          <p:nvPr>
            <p:ph type="sldNum" sz="quarter" idx="2"/>
          </p:nvPr>
        </p:nvSpPr>
        <p:spPr>
          <a:prstGeom prst="rect">
            <a:avLst/>
          </a:prstGeom>
        </p:spPr>
        <p:txBody>
          <a:bodyPr/>
          <a:lstStyle>
            <a:lvl1pPr>
              <a:defRPr>
                <a:solidFill>
                  <a:srgbClr val="FFFFFF"/>
                </a:solidFill>
                <a:effectLst>
                  <a:outerShdw blurRad="38100" dist="15537" dir="5392174" rotWithShape="0">
                    <a:srgbClr val="000000">
                      <a:alpha val="78421"/>
                    </a:srgbClr>
                  </a:outerShdw>
                </a:effectLst>
              </a:defRPr>
            </a:lvl1pPr>
          </a:lstStyle>
          <a:p>
            <a:fld id="{86CB4B4D-7CA3-9044-876B-883B54F8677D}" type="slidenum">
              <a:t>‹#›</a:t>
            </a:fld>
            <a:endParaRPr/>
          </a:p>
        </p:txBody>
      </p:sp>
    </p:spTree>
    <p:extLst>
      <p:ext uri="{BB962C8B-B14F-4D97-AF65-F5344CB8AC3E}">
        <p14:creationId xmlns:p14="http://schemas.microsoft.com/office/powerpoint/2010/main" val="352387116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BC9BB2A-79F9-4035-8E7E-D0E78A4B60A6}" type="datetimeFigureOut">
              <a:rPr lang="en-AU" smtClean="0">
                <a:solidFill>
                  <a:prstClr val="black">
                    <a:tint val="75000"/>
                  </a:prstClr>
                </a:solidFill>
              </a:rPr>
              <a:pPr/>
              <a:t>1/03/2019</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50F343B-7BE2-43AB-B7AA-D079B4C14A5E}"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810822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C9BB2A-79F9-4035-8E7E-D0E78A4B60A6}" type="datetimeFigureOut">
              <a:rPr lang="en-AU" smtClean="0">
                <a:solidFill>
                  <a:prstClr val="black">
                    <a:tint val="75000"/>
                  </a:prstClr>
                </a:solidFill>
              </a:rPr>
              <a:pPr/>
              <a:t>1/03/2019</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50F343B-7BE2-43AB-B7AA-D079B4C14A5E}"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375908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FBC9BB2A-79F9-4035-8E7E-D0E78A4B60A6}" type="datetimeFigureOut">
              <a:rPr lang="en-AU" smtClean="0">
                <a:solidFill>
                  <a:prstClr val="black">
                    <a:tint val="75000"/>
                  </a:prstClr>
                </a:solidFill>
              </a:rPr>
              <a:pPr/>
              <a:t>1/03/2019</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50F343B-7BE2-43AB-B7AA-D079B4C14A5E}"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40495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FBC9BB2A-79F9-4035-8E7E-D0E78A4B60A6}" type="datetimeFigureOut">
              <a:rPr lang="en-AU" smtClean="0">
                <a:solidFill>
                  <a:prstClr val="black">
                    <a:tint val="75000"/>
                  </a:prstClr>
                </a:solidFill>
              </a:rPr>
              <a:pPr/>
              <a:t>1/03/2019</a:t>
            </a:fld>
            <a:endParaRPr lang="en-AU"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AU"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50F343B-7BE2-43AB-B7AA-D079B4C14A5E}"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599178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FBC9BB2A-79F9-4035-8E7E-D0E78A4B60A6}" type="datetimeFigureOut">
              <a:rPr lang="en-AU" smtClean="0">
                <a:solidFill>
                  <a:prstClr val="black">
                    <a:tint val="75000"/>
                  </a:prstClr>
                </a:solidFill>
              </a:rPr>
              <a:pPr/>
              <a:t>1/03/2019</a:t>
            </a:fld>
            <a:endParaRPr lang="en-AU"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AU"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50F343B-7BE2-43AB-B7AA-D079B4C14A5E}"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227115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C9BB2A-79F9-4035-8E7E-D0E78A4B60A6}" type="datetimeFigureOut">
              <a:rPr lang="en-AU" smtClean="0">
                <a:solidFill>
                  <a:prstClr val="black">
                    <a:tint val="75000"/>
                  </a:prstClr>
                </a:solidFill>
              </a:rPr>
              <a:pPr/>
              <a:t>1/03/2019</a:t>
            </a:fld>
            <a:endParaRPr lang="en-AU"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AU"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50F343B-7BE2-43AB-B7AA-D079B4C14A5E}"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959464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C9BB2A-79F9-4035-8E7E-D0E78A4B60A6}" type="datetimeFigureOut">
              <a:rPr lang="en-AU" smtClean="0">
                <a:solidFill>
                  <a:prstClr val="black">
                    <a:tint val="75000"/>
                  </a:prstClr>
                </a:solidFill>
              </a:rPr>
              <a:pPr/>
              <a:t>1/03/2019</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50F343B-7BE2-43AB-B7AA-D079B4C14A5E}"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746781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C9BB2A-79F9-4035-8E7E-D0E78A4B60A6}" type="datetimeFigureOut">
              <a:rPr lang="en-AU" smtClean="0">
                <a:solidFill>
                  <a:prstClr val="black">
                    <a:tint val="75000"/>
                  </a:prstClr>
                </a:solidFill>
              </a:rPr>
              <a:pPr/>
              <a:t>1/03/2019</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50F343B-7BE2-43AB-B7AA-D079B4C14A5E}"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335892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BC9BB2A-79F9-4035-8E7E-D0E78A4B60A6}" type="datetimeFigureOut">
              <a:rPr lang="en-AU" smtClean="0">
                <a:solidFill>
                  <a:prstClr val="black">
                    <a:tint val="75000"/>
                  </a:prstClr>
                </a:solidFill>
                <a:latin typeface="Calibri"/>
              </a:rPr>
              <a:pPr fontAlgn="auto">
                <a:spcBef>
                  <a:spcPts val="0"/>
                </a:spcBef>
                <a:spcAft>
                  <a:spcPts val="0"/>
                </a:spcAft>
              </a:pPr>
              <a:t>1/03/2019</a:t>
            </a:fld>
            <a:endParaRPr lang="en-AU" dirty="0">
              <a:solidFill>
                <a:prstClr val="black">
                  <a:tint val="75000"/>
                </a:prstClr>
              </a:solidFill>
              <a:latin typeface="Calibri"/>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AU" dirty="0">
              <a:solidFill>
                <a:prstClr val="black">
                  <a:tint val="75000"/>
                </a:prstClr>
              </a:solidFill>
              <a:latin typeface="Calibri"/>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50F343B-7BE2-43AB-B7AA-D079B4C14A5E}" type="slidenum">
              <a:rPr lang="en-AU" smtClean="0">
                <a:solidFill>
                  <a:prstClr val="black">
                    <a:tint val="75000"/>
                  </a:prstClr>
                </a:solidFill>
                <a:latin typeface="Calibri"/>
              </a:rPr>
              <a:pPr fontAlgn="auto">
                <a:spcBef>
                  <a:spcPts val="0"/>
                </a:spcBef>
                <a:spcAft>
                  <a:spcPts val="0"/>
                </a:spcAft>
              </a:pPr>
              <a:t>‹#›</a:t>
            </a:fld>
            <a:endParaRPr lang="en-AU" dirty="0">
              <a:solidFill>
                <a:prstClr val="black">
                  <a:tint val="75000"/>
                </a:prstClr>
              </a:solidFill>
              <a:latin typeface="Calibri"/>
            </a:endParaRPr>
          </a:p>
        </p:txBody>
      </p:sp>
    </p:spTree>
    <p:extLst>
      <p:ext uri="{BB962C8B-B14F-4D97-AF65-F5344CB8AC3E}">
        <p14:creationId xmlns:p14="http://schemas.microsoft.com/office/powerpoint/2010/main" val="110258601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jpeg"/><Relationship Id="rId7" Type="http://schemas.openxmlformats.org/officeDocument/2006/relationships/image" Target="../media/image17.png"/><Relationship Id="rId2" Type="http://schemas.openxmlformats.org/officeDocument/2006/relationships/image" Target="../media/image1.emf"/><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comments" Target="../comments/comment3.xml"/><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comments" Target="../comments/comment4.xm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comments" Target="../comments/comment1.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1.emf"/><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comments" Target="../comments/comment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comments" Target="../comments/commen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311582" y="152399"/>
            <a:ext cx="9074150" cy="1470025"/>
          </a:xfrm>
        </p:spPr>
        <p:txBody>
          <a:bodyPr>
            <a:normAutofit fontScale="90000"/>
          </a:bodyPr>
          <a:lstStyle/>
          <a:p>
            <a:pPr algn="l"/>
            <a:r>
              <a:rPr lang="en-AU" sz="4800" b="1" dirty="0">
                <a:solidFill>
                  <a:srgbClr val="00AA9E"/>
                </a:solidFill>
              </a:rPr>
              <a:t>Prioritising Research – </a:t>
            </a:r>
            <a:br>
              <a:rPr lang="en-AU" sz="4800" b="1" dirty="0">
                <a:solidFill>
                  <a:srgbClr val="00AA9E"/>
                </a:solidFill>
              </a:rPr>
            </a:br>
            <a:r>
              <a:rPr lang="en-AU" sz="4800" b="1" dirty="0">
                <a:solidFill>
                  <a:srgbClr val="00AA9E"/>
                </a:solidFill>
              </a:rPr>
              <a:t>A Consumer Perspective</a:t>
            </a:r>
            <a:endParaRPr lang="en-AU" sz="3600" i="1" dirty="0">
              <a:solidFill>
                <a:srgbClr val="00AA9E"/>
              </a:solidFill>
              <a:latin typeface="Calibri" pitchFamily="34" charset="0"/>
            </a:endParaRPr>
          </a:p>
        </p:txBody>
      </p:sp>
      <p:sp>
        <p:nvSpPr>
          <p:cNvPr id="2051" name="Rectangle 3"/>
          <p:cNvSpPr>
            <a:spLocks noGrp="1" noChangeArrowheads="1"/>
          </p:cNvSpPr>
          <p:nvPr>
            <p:ph type="subTitle" idx="1"/>
          </p:nvPr>
        </p:nvSpPr>
        <p:spPr>
          <a:xfrm>
            <a:off x="2276657" y="1622424"/>
            <a:ext cx="9144000" cy="2230437"/>
          </a:xfrm>
        </p:spPr>
        <p:txBody>
          <a:bodyPr/>
          <a:lstStyle/>
          <a:p>
            <a:pPr algn="l" eaLnBrk="1" hangingPunct="1">
              <a:lnSpc>
                <a:spcPct val="80000"/>
              </a:lnSpc>
              <a:defRPr/>
            </a:pPr>
            <a:r>
              <a:rPr lang="en-AU" sz="2600" b="1" dirty="0">
                <a:solidFill>
                  <a:schemeClr val="tx1">
                    <a:lumMod val="85000"/>
                    <a:lumOff val="15000"/>
                  </a:schemeClr>
                </a:solidFill>
                <a:latin typeface="Calibri" pitchFamily="34" charset="0"/>
              </a:rPr>
              <a:t>Melinda Cruz</a:t>
            </a:r>
          </a:p>
          <a:p>
            <a:pPr algn="l" eaLnBrk="1" hangingPunct="1">
              <a:lnSpc>
                <a:spcPct val="80000"/>
              </a:lnSpc>
              <a:defRPr/>
            </a:pPr>
            <a:r>
              <a:rPr lang="en-AU" sz="2000" dirty="0">
                <a:solidFill>
                  <a:schemeClr val="tx1">
                    <a:lumMod val="85000"/>
                    <a:lumOff val="15000"/>
                  </a:schemeClr>
                </a:solidFill>
                <a:latin typeface="Calibri" pitchFamily="34" charset="0"/>
              </a:rPr>
              <a:t>Founder,  Miracle Babies Foundation</a:t>
            </a:r>
          </a:p>
          <a:p>
            <a:pPr algn="l" eaLnBrk="1" hangingPunct="1">
              <a:lnSpc>
                <a:spcPct val="80000"/>
              </a:lnSpc>
              <a:defRPr/>
            </a:pPr>
            <a:r>
              <a:rPr lang="en-AU" sz="2000" dirty="0">
                <a:solidFill>
                  <a:schemeClr val="tx1">
                    <a:lumMod val="85000"/>
                    <a:lumOff val="15000"/>
                  </a:schemeClr>
                </a:solidFill>
                <a:latin typeface="Calibri" pitchFamily="34" charset="0"/>
              </a:rPr>
              <a:t>Mum to 3 miracles </a:t>
            </a:r>
          </a:p>
          <a:p>
            <a:pPr algn="l" eaLnBrk="1" hangingPunct="1">
              <a:lnSpc>
                <a:spcPct val="80000"/>
              </a:lnSpc>
              <a:defRPr/>
            </a:pPr>
            <a:endParaRPr lang="en-AU" sz="2000" dirty="0">
              <a:solidFill>
                <a:schemeClr val="tx1">
                  <a:lumMod val="85000"/>
                  <a:lumOff val="15000"/>
                </a:schemeClr>
              </a:solidFill>
              <a:latin typeface="Calibri" pitchFamily="34" charset="0"/>
            </a:endParaRPr>
          </a:p>
          <a:p>
            <a:pPr algn="l" eaLnBrk="1" hangingPunct="1">
              <a:lnSpc>
                <a:spcPct val="80000"/>
              </a:lnSpc>
              <a:defRPr/>
            </a:pPr>
            <a:endParaRPr lang="en-AU" sz="2200" dirty="0">
              <a:solidFill>
                <a:schemeClr val="tx1">
                  <a:lumMod val="95000"/>
                  <a:lumOff val="5000"/>
                </a:schemeClr>
              </a:solidFill>
              <a:latin typeface="Calibri" pitchFamily="34" charset="0"/>
            </a:endParaRPr>
          </a:p>
        </p:txBody>
      </p:sp>
      <p:sp>
        <p:nvSpPr>
          <p:cNvPr id="2053" name="TextBox 13"/>
          <p:cNvSpPr txBox="1">
            <a:spLocks noChangeArrowheads="1"/>
          </p:cNvSpPr>
          <p:nvPr/>
        </p:nvSpPr>
        <p:spPr bwMode="auto">
          <a:xfrm>
            <a:off x="15832138" y="5464175"/>
            <a:ext cx="2081212" cy="236538"/>
          </a:xfrm>
          <a:prstGeom prst="rect">
            <a:avLst/>
          </a:prstGeom>
          <a:noFill/>
          <a:ln w="9525">
            <a:noFill/>
            <a:miter lim="800000"/>
            <a:headEnd/>
            <a:tailEnd/>
          </a:ln>
        </p:spPr>
        <p:txBody>
          <a:bodyPr>
            <a:spAutoFit/>
          </a:bodyPr>
          <a:lstStyle/>
          <a:p>
            <a:r>
              <a:rPr lang="en-GB" sz="1400" b="1" baseline="30000">
                <a:solidFill>
                  <a:schemeClr val="bg1"/>
                </a:solidFill>
                <a:latin typeface="Helvetica" pitchFamily="34" charset="0"/>
              </a:rPr>
              <a:t>www.miraclebabies.org.au</a:t>
            </a:r>
          </a:p>
        </p:txBody>
      </p:sp>
      <p:grpSp>
        <p:nvGrpSpPr>
          <p:cNvPr id="2" name="Group 39"/>
          <p:cNvGrpSpPr>
            <a:grpSpLocks/>
          </p:cNvGrpSpPr>
          <p:nvPr/>
        </p:nvGrpSpPr>
        <p:grpSpPr bwMode="auto">
          <a:xfrm>
            <a:off x="0" y="-420688"/>
            <a:ext cx="10668000" cy="7699376"/>
            <a:chOff x="0" y="-420713"/>
            <a:chExt cx="9144000" cy="7699425"/>
          </a:xfrm>
        </p:grpSpPr>
        <p:pic>
          <p:nvPicPr>
            <p:cNvPr id="2055" name="Picture 4"/>
            <p:cNvPicPr>
              <a:picLocks noChangeAspect="1"/>
            </p:cNvPicPr>
            <p:nvPr/>
          </p:nvPicPr>
          <p:blipFill>
            <a:blip r:embed="rId3" cstate="print"/>
            <a:srcRect/>
            <a:stretch>
              <a:fillRect/>
            </a:stretch>
          </p:blipFill>
          <p:spPr bwMode="auto">
            <a:xfrm flipH="1">
              <a:off x="0" y="6237312"/>
              <a:ext cx="9144000" cy="1041400"/>
            </a:xfrm>
            <a:prstGeom prst="rect">
              <a:avLst/>
            </a:prstGeom>
            <a:noFill/>
            <a:ln w="9525">
              <a:noFill/>
              <a:miter lim="800000"/>
              <a:headEnd/>
              <a:tailEnd/>
            </a:ln>
          </p:spPr>
        </p:pic>
        <p:pic>
          <p:nvPicPr>
            <p:cNvPr id="2059" name="Picture 36" descr="MB_Logo_Long_CMYK.jpg"/>
            <p:cNvPicPr>
              <a:picLocks noChangeAspect="1"/>
            </p:cNvPicPr>
            <p:nvPr/>
          </p:nvPicPr>
          <p:blipFill>
            <a:blip r:embed="rId4" cstate="print">
              <a:clrChange>
                <a:clrFrom>
                  <a:srgbClr val="FDFDFD"/>
                </a:clrFrom>
                <a:clrTo>
                  <a:srgbClr val="FDFDFD">
                    <a:alpha val="0"/>
                  </a:srgbClr>
                </a:clrTo>
              </a:clrChange>
            </a:blip>
            <a:srcRect/>
            <a:stretch>
              <a:fillRect/>
            </a:stretch>
          </p:blipFill>
          <p:spPr bwMode="auto">
            <a:xfrm>
              <a:off x="6058408" y="6093296"/>
              <a:ext cx="2211760" cy="516221"/>
            </a:xfrm>
            <a:prstGeom prst="rect">
              <a:avLst/>
            </a:prstGeom>
            <a:noFill/>
            <a:ln w="9525">
              <a:noFill/>
              <a:miter lim="800000"/>
              <a:headEnd/>
              <a:tailEnd/>
            </a:ln>
          </p:spPr>
        </p:pic>
        <p:pic>
          <p:nvPicPr>
            <p:cNvPr id="2060" name="Picture 4"/>
            <p:cNvPicPr>
              <a:picLocks noChangeAspect="1"/>
            </p:cNvPicPr>
            <p:nvPr/>
          </p:nvPicPr>
          <p:blipFill>
            <a:blip r:embed="rId3" cstate="print"/>
            <a:srcRect/>
            <a:stretch>
              <a:fillRect/>
            </a:stretch>
          </p:blipFill>
          <p:spPr bwMode="auto">
            <a:xfrm rot="10800000" flipH="1">
              <a:off x="0" y="-420713"/>
              <a:ext cx="9144000" cy="1041400"/>
            </a:xfrm>
            <a:prstGeom prst="rect">
              <a:avLst/>
            </a:prstGeom>
            <a:noFill/>
            <a:ln w="9525">
              <a:noFill/>
              <a:miter lim="800000"/>
              <a:headEnd/>
              <a:tailEnd/>
            </a:ln>
          </p:spPr>
        </p:pic>
      </p:grpSp>
      <p:pic>
        <p:nvPicPr>
          <p:cNvPr id="3" name="Picture 2">
            <a:extLst>
              <a:ext uri="{FF2B5EF4-FFF2-40B4-BE49-F238E27FC236}">
                <a16:creationId xmlns:a16="http://schemas.microsoft.com/office/drawing/2014/main" id="{516FC246-5F32-4A82-85FA-43DBADB4CD51}"/>
              </a:ext>
            </a:extLst>
          </p:cNvPr>
          <p:cNvPicPr>
            <a:picLocks noChangeAspect="1"/>
          </p:cNvPicPr>
          <p:nvPr/>
        </p:nvPicPr>
        <p:blipFill>
          <a:blip r:embed="rId5"/>
          <a:stretch>
            <a:fillRect/>
          </a:stretch>
        </p:blipFill>
        <p:spPr>
          <a:xfrm>
            <a:off x="2276658" y="2670474"/>
            <a:ext cx="7638685" cy="3350799"/>
          </a:xfrm>
          <a:prstGeom prst="rect">
            <a:avLst/>
          </a:prstGeom>
        </p:spPr>
      </p:pic>
    </p:spTree>
    <p:extLst>
      <p:ext uri="{BB962C8B-B14F-4D97-AF65-F5344CB8AC3E}">
        <p14:creationId xmlns:p14="http://schemas.microsoft.com/office/powerpoint/2010/main" val="967798275"/>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99514" y="4149725"/>
            <a:ext cx="18684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bwMode="auto">
          <a:xfrm>
            <a:off x="1666876" y="404814"/>
            <a:ext cx="8983663" cy="5184427"/>
          </a:xfrm>
          <a:prstGeom prst="rect">
            <a:avLst/>
          </a:prstGeom>
          <a:noFill/>
          <a:ln w="9525">
            <a:noFill/>
            <a:miter lim="800000"/>
            <a:headEnd/>
            <a:tailEnd/>
          </a:ln>
          <a:effectLst/>
        </p:spPr>
        <p:txBody>
          <a:bodyPr/>
          <a:lstStyle/>
          <a:p>
            <a:pPr>
              <a:spcBef>
                <a:spcPct val="20000"/>
              </a:spcBef>
              <a:defRPr/>
            </a:pPr>
            <a:r>
              <a:rPr lang="en-AU" sz="4000" b="1" kern="0" dirty="0">
                <a:solidFill>
                  <a:schemeClr val="tx1">
                    <a:lumMod val="75000"/>
                    <a:lumOff val="25000"/>
                  </a:schemeClr>
                </a:solidFill>
                <a:latin typeface="Source Sans Pro ExtraLight" pitchFamily="34" charset="0"/>
              </a:rPr>
              <a:t>Practical Points</a:t>
            </a:r>
          </a:p>
          <a:p>
            <a:pPr algn="ctr">
              <a:spcBef>
                <a:spcPct val="20000"/>
              </a:spcBef>
              <a:defRPr/>
            </a:pPr>
            <a:endParaRPr lang="en-AU" sz="100" b="1" kern="0" dirty="0">
              <a:solidFill>
                <a:srgbClr val="00AA9E"/>
              </a:solidFill>
              <a:latin typeface="Calibri" pitchFamily="34" charset="0"/>
            </a:endParaRPr>
          </a:p>
          <a:p>
            <a:pPr algn="ctr">
              <a:spcBef>
                <a:spcPct val="20000"/>
              </a:spcBef>
              <a:defRPr/>
            </a:pPr>
            <a:endParaRPr lang="en-AU" sz="100" b="1" kern="0" dirty="0">
              <a:solidFill>
                <a:srgbClr val="00AA9E"/>
              </a:solidFill>
              <a:latin typeface="Calibri" pitchFamily="34" charset="0"/>
            </a:endParaRPr>
          </a:p>
          <a:p>
            <a:pPr algn="ctr">
              <a:spcBef>
                <a:spcPct val="20000"/>
              </a:spcBef>
              <a:defRPr/>
            </a:pPr>
            <a:endParaRPr lang="en-AU" sz="100" b="1" kern="0" dirty="0">
              <a:solidFill>
                <a:srgbClr val="00AA9E"/>
              </a:solidFill>
              <a:latin typeface="Calibri" pitchFamily="34" charset="0"/>
            </a:endParaRPr>
          </a:p>
          <a:p>
            <a:pPr algn="ctr">
              <a:spcBef>
                <a:spcPct val="20000"/>
              </a:spcBef>
              <a:defRPr/>
            </a:pPr>
            <a:endParaRPr lang="en-AU" sz="100" b="1" kern="0" dirty="0">
              <a:solidFill>
                <a:srgbClr val="00AA9E"/>
              </a:solidFill>
              <a:latin typeface="Calibri" pitchFamily="34" charset="0"/>
            </a:endParaRPr>
          </a:p>
          <a:p>
            <a:pPr algn="ctr">
              <a:spcBef>
                <a:spcPct val="20000"/>
              </a:spcBef>
              <a:defRPr/>
            </a:pPr>
            <a:endParaRPr lang="en-AU" sz="100" b="1" kern="0" dirty="0">
              <a:solidFill>
                <a:srgbClr val="00AA9E"/>
              </a:solidFill>
              <a:latin typeface="Calibri" pitchFamily="34" charset="0"/>
            </a:endParaRPr>
          </a:p>
          <a:p>
            <a:pPr algn="ctr">
              <a:spcBef>
                <a:spcPct val="20000"/>
              </a:spcBef>
              <a:defRPr/>
            </a:pPr>
            <a:endParaRPr lang="en-AU" sz="100" b="1" kern="0" dirty="0">
              <a:solidFill>
                <a:srgbClr val="00AA9E"/>
              </a:solidFill>
              <a:latin typeface="Calibri" pitchFamily="34" charset="0"/>
            </a:endParaRPr>
          </a:p>
          <a:p>
            <a:pPr algn="ctr">
              <a:spcBef>
                <a:spcPct val="20000"/>
              </a:spcBef>
              <a:defRPr/>
            </a:pPr>
            <a:endParaRPr lang="en-AU" sz="100" b="1" kern="0" dirty="0">
              <a:solidFill>
                <a:srgbClr val="00AA9E"/>
              </a:solidFill>
              <a:latin typeface="Calibri" pitchFamily="34" charset="0"/>
            </a:endParaRPr>
          </a:p>
          <a:p>
            <a:pPr algn="ctr">
              <a:spcBef>
                <a:spcPct val="20000"/>
              </a:spcBef>
              <a:defRPr/>
            </a:pPr>
            <a:endParaRPr lang="en-AU" sz="100" b="1" kern="0" dirty="0">
              <a:solidFill>
                <a:srgbClr val="00AA9E"/>
              </a:solidFill>
              <a:latin typeface="Calibri" pitchFamily="34" charset="0"/>
            </a:endParaRPr>
          </a:p>
          <a:p>
            <a:pPr algn="ctr">
              <a:spcBef>
                <a:spcPct val="20000"/>
              </a:spcBef>
              <a:defRPr/>
            </a:pPr>
            <a:endParaRPr lang="en-AU" sz="100" b="1" kern="0" dirty="0">
              <a:solidFill>
                <a:srgbClr val="00AA9E"/>
              </a:solidFill>
              <a:latin typeface="Calibri" pitchFamily="34" charset="0"/>
            </a:endParaRPr>
          </a:p>
          <a:p>
            <a:pPr marL="514350" indent="-514350">
              <a:spcBef>
                <a:spcPct val="20000"/>
              </a:spcBef>
              <a:buFontTx/>
              <a:buAutoNum type="arabicPeriod"/>
              <a:defRPr/>
            </a:pPr>
            <a:r>
              <a:rPr lang="en-US" sz="2900" dirty="0">
                <a:latin typeface="Calibri" pitchFamily="34" charset="0"/>
              </a:rPr>
              <a:t>Invite more than one consumer to join a research or trial management committee, to support each other.</a:t>
            </a:r>
          </a:p>
          <a:p>
            <a:pPr marL="514350" indent="-514350">
              <a:spcBef>
                <a:spcPct val="20000"/>
              </a:spcBef>
              <a:buFontTx/>
              <a:buAutoNum type="arabicPeriod"/>
              <a:defRPr/>
            </a:pPr>
            <a:r>
              <a:rPr lang="en-US" sz="2900" dirty="0">
                <a:latin typeface="Calibri" pitchFamily="34" charset="0"/>
              </a:rPr>
              <a:t>Hold meetings at times when consumers can attend</a:t>
            </a:r>
          </a:p>
          <a:p>
            <a:pPr marL="514350" indent="-514350">
              <a:spcBef>
                <a:spcPct val="20000"/>
              </a:spcBef>
              <a:buFontTx/>
              <a:buAutoNum type="arabicPeriod"/>
              <a:defRPr/>
            </a:pPr>
            <a:r>
              <a:rPr lang="en-US" sz="2900" dirty="0">
                <a:latin typeface="Calibri" pitchFamily="34" charset="0"/>
              </a:rPr>
              <a:t>Reimbursement for time, travel, parking, childcare</a:t>
            </a:r>
          </a:p>
          <a:p>
            <a:pPr marL="514350" indent="-514350">
              <a:spcBef>
                <a:spcPct val="20000"/>
              </a:spcBef>
              <a:buFontTx/>
              <a:buAutoNum type="arabicPeriod"/>
              <a:defRPr/>
            </a:pPr>
            <a:r>
              <a:rPr lang="en-US" sz="2900" dirty="0">
                <a:latin typeface="Calibri" pitchFamily="34" charset="0"/>
              </a:rPr>
              <a:t>Offer some basic training/ education for consumers about trials &amp; avoid - or translate  -‘foreign’ professional language</a:t>
            </a:r>
          </a:p>
          <a:p>
            <a:pPr marL="514350" indent="-514350">
              <a:spcBef>
                <a:spcPct val="20000"/>
              </a:spcBef>
              <a:buFontTx/>
              <a:buAutoNum type="arabicPeriod"/>
              <a:defRPr/>
            </a:pPr>
            <a:r>
              <a:rPr lang="en-US" sz="2900" dirty="0">
                <a:latin typeface="Calibri" pitchFamily="34" charset="0"/>
              </a:rPr>
              <a:t>Make consumers feel welcome and free to ask about what they don’t understand</a:t>
            </a:r>
            <a:endParaRPr lang="en-AU" sz="2900" dirty="0">
              <a:latin typeface="Calibri" pitchFamily="34" charset="0"/>
            </a:endParaRPr>
          </a:p>
          <a:p>
            <a:pPr algn="ctr">
              <a:spcBef>
                <a:spcPct val="20000"/>
              </a:spcBef>
              <a:defRPr/>
            </a:pPr>
            <a:endParaRPr lang="en-AU" sz="4000" kern="0" dirty="0">
              <a:solidFill>
                <a:srgbClr val="00AA9E"/>
              </a:solidFill>
              <a:latin typeface="Calibri" pitchFamily="34" charset="0"/>
            </a:endParaRPr>
          </a:p>
          <a:p>
            <a:pPr algn="ctr">
              <a:spcBef>
                <a:spcPct val="20000"/>
              </a:spcBef>
              <a:defRPr/>
            </a:pPr>
            <a:endParaRPr lang="en-AU" sz="4000" b="1" kern="0" dirty="0">
              <a:solidFill>
                <a:srgbClr val="00AA9E"/>
              </a:solidFill>
              <a:latin typeface="Calibri" pitchFamily="34" charset="0"/>
            </a:endParaRPr>
          </a:p>
          <a:p>
            <a:pPr algn="ctr">
              <a:spcBef>
                <a:spcPct val="20000"/>
              </a:spcBef>
              <a:defRPr/>
            </a:pPr>
            <a:endParaRPr lang="en-AU" sz="4000" b="1" kern="0" dirty="0">
              <a:solidFill>
                <a:srgbClr val="00AA9E"/>
              </a:solidFill>
              <a:latin typeface="Calibri" pitchFamily="34" charset="0"/>
            </a:endParaRPr>
          </a:p>
          <a:p>
            <a:pPr algn="ctr">
              <a:spcBef>
                <a:spcPct val="20000"/>
              </a:spcBef>
              <a:defRPr/>
            </a:pPr>
            <a:endParaRPr lang="en-AU" sz="4000" b="1" kern="0" dirty="0">
              <a:solidFill>
                <a:srgbClr val="00AA9E"/>
              </a:solidFill>
              <a:latin typeface="Calibri" pitchFamily="34" charset="0"/>
            </a:endParaRPr>
          </a:p>
          <a:p>
            <a:pPr algn="ctr">
              <a:spcBef>
                <a:spcPct val="20000"/>
              </a:spcBef>
              <a:defRPr/>
            </a:pPr>
            <a:endParaRPr lang="en-AU" sz="4000" b="1" kern="0" dirty="0">
              <a:solidFill>
                <a:srgbClr val="00AA9E"/>
              </a:solidFill>
              <a:latin typeface="Calibri" pitchFamily="34" charset="0"/>
            </a:endParaRPr>
          </a:p>
        </p:txBody>
      </p:sp>
      <p:grpSp>
        <p:nvGrpSpPr>
          <p:cNvPr id="5" name="Group 21"/>
          <p:cNvGrpSpPr>
            <a:grpSpLocks/>
          </p:cNvGrpSpPr>
          <p:nvPr/>
        </p:nvGrpSpPr>
        <p:grpSpPr bwMode="auto">
          <a:xfrm>
            <a:off x="0" y="-420688"/>
            <a:ext cx="12192000" cy="7699376"/>
            <a:chOff x="0" y="-420713"/>
            <a:chExt cx="9144000" cy="7699425"/>
          </a:xfrm>
        </p:grpSpPr>
        <p:pic>
          <p:nvPicPr>
            <p:cNvPr id="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H="1">
              <a:off x="0" y="6237312"/>
              <a:ext cx="91440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0" y="-420713"/>
              <a:ext cx="91440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10572478"/>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
          <p:cNvSpPr txBox="1">
            <a:spLocks noChangeArrowheads="1"/>
          </p:cNvSpPr>
          <p:nvPr/>
        </p:nvSpPr>
        <p:spPr bwMode="auto">
          <a:xfrm>
            <a:off x="2363410" y="1052736"/>
            <a:ext cx="704495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AU" altLang="en-US" sz="100" dirty="0">
              <a:solidFill>
                <a:srgbClr val="00AA9E"/>
              </a:solidFill>
              <a:latin typeface="Arial" charset="0"/>
            </a:endParaRPr>
          </a:p>
          <a:p>
            <a:pPr algn="ctr" eaLnBrk="1" hangingPunct="1">
              <a:spcBef>
                <a:spcPct val="0"/>
              </a:spcBef>
              <a:buFontTx/>
              <a:buNone/>
            </a:pPr>
            <a:endParaRPr lang="en-AU" altLang="en-US" sz="100" dirty="0">
              <a:solidFill>
                <a:srgbClr val="00AA9E"/>
              </a:solidFill>
              <a:latin typeface="Arial" charset="0"/>
            </a:endParaRPr>
          </a:p>
          <a:p>
            <a:pPr algn="ctr" eaLnBrk="1" hangingPunct="1">
              <a:spcBef>
                <a:spcPct val="0"/>
              </a:spcBef>
              <a:buFontTx/>
              <a:buNone/>
            </a:pPr>
            <a:endParaRPr lang="en-AU" altLang="en-US" sz="100" dirty="0">
              <a:solidFill>
                <a:srgbClr val="00AA9E"/>
              </a:solidFill>
              <a:latin typeface="Arial" charset="0"/>
            </a:endParaRPr>
          </a:p>
          <a:p>
            <a:pPr algn="ctr" eaLnBrk="1" hangingPunct="1">
              <a:spcBef>
                <a:spcPct val="0"/>
              </a:spcBef>
              <a:buFontTx/>
              <a:buNone/>
            </a:pPr>
            <a:endParaRPr lang="en-AU" altLang="en-US" sz="100" dirty="0">
              <a:solidFill>
                <a:srgbClr val="00AA9E"/>
              </a:solidFill>
              <a:latin typeface="Arial" charset="0"/>
            </a:endParaRPr>
          </a:p>
          <a:p>
            <a:pPr algn="ctr" eaLnBrk="1" hangingPunct="1">
              <a:spcBef>
                <a:spcPct val="0"/>
              </a:spcBef>
              <a:buFontTx/>
              <a:buNone/>
            </a:pPr>
            <a:endParaRPr lang="en-AU" altLang="en-US" sz="100" dirty="0">
              <a:solidFill>
                <a:srgbClr val="00AA9E"/>
              </a:solidFill>
              <a:latin typeface="Arial" charset="0"/>
            </a:endParaRPr>
          </a:p>
          <a:p>
            <a:pPr algn="ctr" eaLnBrk="1" hangingPunct="1">
              <a:spcBef>
                <a:spcPct val="0"/>
              </a:spcBef>
              <a:buFontTx/>
              <a:buNone/>
            </a:pPr>
            <a:endParaRPr lang="en-AU" altLang="en-US" sz="100" i="1" dirty="0">
              <a:solidFill>
                <a:srgbClr val="00AA9E"/>
              </a:solidFill>
              <a:latin typeface="Arial" charset="0"/>
            </a:endParaRPr>
          </a:p>
          <a:p>
            <a:pPr algn="ctr" eaLnBrk="1" hangingPunct="1">
              <a:spcBef>
                <a:spcPct val="0"/>
              </a:spcBef>
              <a:buFontTx/>
              <a:buNone/>
            </a:pPr>
            <a:endParaRPr lang="en-AU" altLang="en-US" sz="100" i="1" dirty="0">
              <a:solidFill>
                <a:srgbClr val="00AA9E"/>
              </a:solidFill>
              <a:latin typeface="Arial" charset="0"/>
            </a:endParaRPr>
          </a:p>
          <a:p>
            <a:pPr algn="ctr" eaLnBrk="1" hangingPunct="1">
              <a:spcBef>
                <a:spcPct val="0"/>
              </a:spcBef>
              <a:buFontTx/>
              <a:buNone/>
            </a:pPr>
            <a:endParaRPr lang="en-AU" altLang="en-US" sz="100" i="1" dirty="0">
              <a:solidFill>
                <a:srgbClr val="00AA9E"/>
              </a:solidFill>
              <a:latin typeface="Arial" charset="0"/>
            </a:endParaRPr>
          </a:p>
          <a:p>
            <a:pPr algn="ctr" eaLnBrk="1" hangingPunct="1">
              <a:spcBef>
                <a:spcPct val="0"/>
              </a:spcBef>
              <a:buFontTx/>
              <a:buNone/>
            </a:pPr>
            <a:r>
              <a:rPr lang="en-AU" altLang="en-US" dirty="0">
                <a:solidFill>
                  <a:schemeClr val="tx1">
                    <a:lumMod val="65000"/>
                    <a:lumOff val="35000"/>
                  </a:schemeClr>
                </a:solidFill>
                <a:latin typeface="+mn-lt"/>
              </a:rPr>
              <a:t>Researcher Feedback</a:t>
            </a:r>
          </a:p>
          <a:p>
            <a:pPr algn="ctr" eaLnBrk="1" hangingPunct="1">
              <a:spcBef>
                <a:spcPct val="0"/>
              </a:spcBef>
              <a:buFontTx/>
              <a:buNone/>
            </a:pPr>
            <a:r>
              <a:rPr lang="en-AU" altLang="en-US" i="1" dirty="0">
                <a:solidFill>
                  <a:schemeClr val="tx1">
                    <a:lumMod val="65000"/>
                    <a:lumOff val="35000"/>
                  </a:schemeClr>
                </a:solidFill>
                <a:latin typeface="+mn-lt"/>
              </a:rPr>
              <a:t>“I’m ashamed to admit that the first time I think about consumers in the entire process is at the end when I need their consent and not before”</a:t>
            </a:r>
          </a:p>
        </p:txBody>
      </p:sp>
      <p:grpSp>
        <p:nvGrpSpPr>
          <p:cNvPr id="8" name="Group 21"/>
          <p:cNvGrpSpPr>
            <a:grpSpLocks/>
          </p:cNvGrpSpPr>
          <p:nvPr/>
        </p:nvGrpSpPr>
        <p:grpSpPr bwMode="auto">
          <a:xfrm>
            <a:off x="0" y="-391653"/>
            <a:ext cx="12192000" cy="7699376"/>
            <a:chOff x="0" y="-420713"/>
            <a:chExt cx="9144000" cy="7699425"/>
          </a:xfrm>
        </p:grpSpPr>
        <p:pic>
          <p:nvPicPr>
            <p:cNvPr id="1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6237312"/>
              <a:ext cx="91440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a:off x="0" y="-420713"/>
              <a:ext cx="91440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5177961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2243572" y="1484785"/>
            <a:ext cx="7704856" cy="2046089"/>
          </a:xfrm>
        </p:spPr>
        <p:txBody>
          <a:bodyPr>
            <a:normAutofit/>
          </a:bodyPr>
          <a:lstStyle/>
          <a:p>
            <a:pPr eaLnBrk="1" hangingPunct="1"/>
            <a:r>
              <a:rPr lang="en-AU" sz="4800" dirty="0">
                <a:solidFill>
                  <a:srgbClr val="00AA9E"/>
                </a:solidFill>
              </a:rPr>
              <a:t>Power of network</a:t>
            </a:r>
            <a:endParaRPr lang="en-AU" altLang="en-US" sz="3600" i="1" dirty="0">
              <a:solidFill>
                <a:srgbClr val="00AA9E"/>
              </a:solidFill>
              <a:latin typeface="Calibri" pitchFamily="34" charset="0"/>
            </a:endParaRPr>
          </a:p>
        </p:txBody>
      </p:sp>
      <p:grpSp>
        <p:nvGrpSpPr>
          <p:cNvPr id="10" name="Group 21"/>
          <p:cNvGrpSpPr>
            <a:grpSpLocks/>
          </p:cNvGrpSpPr>
          <p:nvPr/>
        </p:nvGrpSpPr>
        <p:grpSpPr bwMode="auto">
          <a:xfrm>
            <a:off x="0" y="-420688"/>
            <a:ext cx="12192000" cy="7699376"/>
            <a:chOff x="0" y="-420713"/>
            <a:chExt cx="9144000" cy="7699425"/>
          </a:xfrm>
        </p:grpSpPr>
        <p:pic>
          <p:nvPicPr>
            <p:cNvPr id="1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6237312"/>
              <a:ext cx="91440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a:off x="0" y="-420713"/>
              <a:ext cx="91440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16576227"/>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39">
            <a:extLst>
              <a:ext uri="{FF2B5EF4-FFF2-40B4-BE49-F238E27FC236}">
                <a16:creationId xmlns:a16="http://schemas.microsoft.com/office/drawing/2014/main" id="{19E41417-8BA4-4082-B73A-722FFC141F1F}"/>
              </a:ext>
            </a:extLst>
          </p:cNvPr>
          <p:cNvGrpSpPr>
            <a:grpSpLocks/>
          </p:cNvGrpSpPr>
          <p:nvPr/>
        </p:nvGrpSpPr>
        <p:grpSpPr bwMode="auto">
          <a:xfrm>
            <a:off x="0" y="-420688"/>
            <a:ext cx="12192000" cy="7699376"/>
            <a:chOff x="0" y="-420713"/>
            <a:chExt cx="9144000" cy="7699425"/>
          </a:xfrm>
        </p:grpSpPr>
        <p:pic>
          <p:nvPicPr>
            <p:cNvPr id="11" name="Picture 4">
              <a:extLst>
                <a:ext uri="{FF2B5EF4-FFF2-40B4-BE49-F238E27FC236}">
                  <a16:creationId xmlns:a16="http://schemas.microsoft.com/office/drawing/2014/main" id="{ABFA4D0C-1715-42E6-9D8C-2C8F30A44A01}"/>
                </a:ext>
              </a:extLst>
            </p:cNvPr>
            <p:cNvPicPr>
              <a:picLocks noChangeAspect="1"/>
            </p:cNvPicPr>
            <p:nvPr/>
          </p:nvPicPr>
          <p:blipFill>
            <a:blip r:embed="rId2" cstate="print"/>
            <a:srcRect/>
            <a:stretch>
              <a:fillRect/>
            </a:stretch>
          </p:blipFill>
          <p:spPr bwMode="auto">
            <a:xfrm flipH="1">
              <a:off x="0" y="6237312"/>
              <a:ext cx="9144000" cy="1041400"/>
            </a:xfrm>
            <a:prstGeom prst="rect">
              <a:avLst/>
            </a:prstGeom>
            <a:noFill/>
            <a:ln w="9525">
              <a:noFill/>
              <a:miter lim="800000"/>
              <a:headEnd/>
              <a:tailEnd/>
            </a:ln>
          </p:spPr>
        </p:pic>
        <p:pic>
          <p:nvPicPr>
            <p:cNvPr id="12" name="Picture 36" descr="MB_Logo_Long_CMYK.jpg">
              <a:extLst>
                <a:ext uri="{FF2B5EF4-FFF2-40B4-BE49-F238E27FC236}">
                  <a16:creationId xmlns:a16="http://schemas.microsoft.com/office/drawing/2014/main" id="{30F296FE-6B46-4095-92B7-FE142F709CC1}"/>
                </a:ext>
              </a:extLst>
            </p:cNvPr>
            <p:cNvPicPr>
              <a:picLocks noChangeAspect="1"/>
            </p:cNvPicPr>
            <p:nvPr/>
          </p:nvPicPr>
          <p:blipFill>
            <a:blip r:embed="rId3" cstate="print">
              <a:clrChange>
                <a:clrFrom>
                  <a:srgbClr val="FDFDFD"/>
                </a:clrFrom>
                <a:clrTo>
                  <a:srgbClr val="FDFDFD">
                    <a:alpha val="0"/>
                  </a:srgbClr>
                </a:clrTo>
              </a:clrChange>
            </a:blip>
            <a:srcRect/>
            <a:stretch>
              <a:fillRect/>
            </a:stretch>
          </p:blipFill>
          <p:spPr bwMode="auto">
            <a:xfrm>
              <a:off x="6058408" y="6093296"/>
              <a:ext cx="2211760" cy="516221"/>
            </a:xfrm>
            <a:prstGeom prst="rect">
              <a:avLst/>
            </a:prstGeom>
            <a:noFill/>
            <a:ln w="9525">
              <a:noFill/>
              <a:miter lim="800000"/>
              <a:headEnd/>
              <a:tailEnd/>
            </a:ln>
          </p:spPr>
        </p:pic>
        <p:pic>
          <p:nvPicPr>
            <p:cNvPr id="13" name="Picture 4">
              <a:extLst>
                <a:ext uri="{FF2B5EF4-FFF2-40B4-BE49-F238E27FC236}">
                  <a16:creationId xmlns:a16="http://schemas.microsoft.com/office/drawing/2014/main" id="{CD328948-0143-4362-9E1E-FDDAEA82CFA5}"/>
                </a:ext>
              </a:extLst>
            </p:cNvPr>
            <p:cNvPicPr>
              <a:picLocks noChangeAspect="1"/>
            </p:cNvPicPr>
            <p:nvPr/>
          </p:nvPicPr>
          <p:blipFill>
            <a:blip r:embed="rId2" cstate="print"/>
            <a:srcRect/>
            <a:stretch>
              <a:fillRect/>
            </a:stretch>
          </p:blipFill>
          <p:spPr bwMode="auto">
            <a:xfrm rot="10800000" flipH="1">
              <a:off x="0" y="-420713"/>
              <a:ext cx="9144000" cy="1041400"/>
            </a:xfrm>
            <a:prstGeom prst="rect">
              <a:avLst/>
            </a:prstGeom>
            <a:noFill/>
            <a:ln w="9525">
              <a:noFill/>
              <a:miter lim="800000"/>
              <a:headEnd/>
              <a:tailEnd/>
            </a:ln>
          </p:spPr>
        </p:pic>
      </p:grpSp>
      <p:pic>
        <p:nvPicPr>
          <p:cNvPr id="4" name="Picture 3">
            <a:extLst>
              <a:ext uri="{FF2B5EF4-FFF2-40B4-BE49-F238E27FC236}">
                <a16:creationId xmlns:a16="http://schemas.microsoft.com/office/drawing/2014/main" id="{9F5D56A6-1F4C-4ED6-A7E3-556459671008}"/>
              </a:ext>
            </a:extLst>
          </p:cNvPr>
          <p:cNvPicPr>
            <a:picLocks noChangeAspect="1"/>
          </p:cNvPicPr>
          <p:nvPr/>
        </p:nvPicPr>
        <p:blipFill rotWithShape="1">
          <a:blip r:embed="rId4"/>
          <a:srcRect l="31051" t="12222" r="31936" b="6634"/>
          <a:stretch/>
        </p:blipFill>
        <p:spPr>
          <a:xfrm>
            <a:off x="4413543" y="1079115"/>
            <a:ext cx="3167058" cy="3903735"/>
          </a:xfrm>
          <a:prstGeom prst="rect">
            <a:avLst/>
          </a:prstGeom>
        </p:spPr>
      </p:pic>
      <p:pic>
        <p:nvPicPr>
          <p:cNvPr id="5" name="Picture 4">
            <a:extLst>
              <a:ext uri="{FF2B5EF4-FFF2-40B4-BE49-F238E27FC236}">
                <a16:creationId xmlns:a16="http://schemas.microsoft.com/office/drawing/2014/main" id="{BD6C3F4C-BA62-4ECD-9465-D9D3789994FD}"/>
              </a:ext>
            </a:extLst>
          </p:cNvPr>
          <p:cNvPicPr>
            <a:picLocks noChangeAspect="1"/>
          </p:cNvPicPr>
          <p:nvPr/>
        </p:nvPicPr>
        <p:blipFill rotWithShape="1">
          <a:blip r:embed="rId5"/>
          <a:srcRect l="14920" t="12238" r="15976" b="8078"/>
          <a:stretch/>
        </p:blipFill>
        <p:spPr>
          <a:xfrm rot="603355">
            <a:off x="6660084" y="1378871"/>
            <a:ext cx="3820995" cy="2477191"/>
          </a:xfrm>
          <a:prstGeom prst="rect">
            <a:avLst/>
          </a:prstGeom>
        </p:spPr>
      </p:pic>
      <p:pic>
        <p:nvPicPr>
          <p:cNvPr id="6" name="Picture 5">
            <a:extLst>
              <a:ext uri="{FF2B5EF4-FFF2-40B4-BE49-F238E27FC236}">
                <a16:creationId xmlns:a16="http://schemas.microsoft.com/office/drawing/2014/main" id="{7D47EC34-3D94-470D-A9C0-9AA001F3E5C9}"/>
              </a:ext>
            </a:extLst>
          </p:cNvPr>
          <p:cNvPicPr>
            <a:picLocks noChangeAspect="1"/>
          </p:cNvPicPr>
          <p:nvPr/>
        </p:nvPicPr>
        <p:blipFill rotWithShape="1">
          <a:blip r:embed="rId6"/>
          <a:srcRect l="31100" t="23031" r="32675" b="21987"/>
          <a:stretch/>
        </p:blipFill>
        <p:spPr>
          <a:xfrm>
            <a:off x="7475889" y="4011761"/>
            <a:ext cx="3312368" cy="2826618"/>
          </a:xfrm>
          <a:prstGeom prst="rect">
            <a:avLst/>
          </a:prstGeom>
        </p:spPr>
      </p:pic>
      <p:pic>
        <p:nvPicPr>
          <p:cNvPr id="9" name="Picture 8">
            <a:extLst>
              <a:ext uri="{FF2B5EF4-FFF2-40B4-BE49-F238E27FC236}">
                <a16:creationId xmlns:a16="http://schemas.microsoft.com/office/drawing/2014/main" id="{07AC07E5-0529-4AA2-B0D5-654EF16B76CD}"/>
              </a:ext>
            </a:extLst>
          </p:cNvPr>
          <p:cNvPicPr>
            <a:picLocks noChangeAspect="1"/>
          </p:cNvPicPr>
          <p:nvPr/>
        </p:nvPicPr>
        <p:blipFill rotWithShape="1">
          <a:blip r:embed="rId7"/>
          <a:srcRect l="31100" t="12394" r="32675" b="5178"/>
          <a:stretch/>
        </p:blipFill>
        <p:spPr>
          <a:xfrm rot="20734430">
            <a:off x="1741166" y="945555"/>
            <a:ext cx="3111646" cy="3980789"/>
          </a:xfrm>
          <a:prstGeom prst="rect">
            <a:avLst/>
          </a:prstGeom>
        </p:spPr>
      </p:pic>
      <p:sp>
        <p:nvSpPr>
          <p:cNvPr id="14" name="Shape 137">
            <a:extLst>
              <a:ext uri="{FF2B5EF4-FFF2-40B4-BE49-F238E27FC236}">
                <a16:creationId xmlns:a16="http://schemas.microsoft.com/office/drawing/2014/main" id="{1EBC3901-A9B4-4DBC-9F4F-D9D906C1781D}"/>
              </a:ext>
            </a:extLst>
          </p:cNvPr>
          <p:cNvSpPr>
            <a:spLocks noGrp="1"/>
          </p:cNvSpPr>
          <p:nvPr>
            <p:ph type="title"/>
          </p:nvPr>
        </p:nvSpPr>
        <p:spPr>
          <a:xfrm>
            <a:off x="1630261" y="20388"/>
            <a:ext cx="8512271" cy="1143000"/>
          </a:xfrm>
          <a:prstGeom prst="rect">
            <a:avLst/>
          </a:prstGeom>
        </p:spPr>
        <p:txBody>
          <a:bodyPr>
            <a:normAutofit/>
          </a:bodyPr>
          <a:lstStyle/>
          <a:p>
            <a:r>
              <a:rPr lang="en-AU" dirty="0">
                <a:solidFill>
                  <a:srgbClr val="00AA9E"/>
                </a:solidFill>
              </a:rPr>
              <a:t>Platform to ask parents </a:t>
            </a:r>
            <a:endParaRPr dirty="0">
              <a:solidFill>
                <a:srgbClr val="00AA9E"/>
              </a:solidFill>
            </a:endParaRPr>
          </a:p>
        </p:txBody>
      </p:sp>
      <p:pic>
        <p:nvPicPr>
          <p:cNvPr id="7" name="Picture 6">
            <a:extLst>
              <a:ext uri="{FF2B5EF4-FFF2-40B4-BE49-F238E27FC236}">
                <a16:creationId xmlns:a16="http://schemas.microsoft.com/office/drawing/2014/main" id="{C1BD4916-114A-4C43-A3E5-1DA851017DCD}"/>
              </a:ext>
            </a:extLst>
          </p:cNvPr>
          <p:cNvPicPr>
            <a:picLocks noChangeAspect="1"/>
          </p:cNvPicPr>
          <p:nvPr/>
        </p:nvPicPr>
        <p:blipFill rotWithShape="1">
          <a:blip r:embed="rId8"/>
          <a:srcRect l="31100" t="12394" r="32675" b="7980"/>
          <a:stretch/>
        </p:blipFill>
        <p:spPr>
          <a:xfrm>
            <a:off x="3863752" y="2846241"/>
            <a:ext cx="3312368" cy="4093561"/>
          </a:xfrm>
          <a:prstGeom prst="rect">
            <a:avLst/>
          </a:prstGeom>
        </p:spPr>
      </p:pic>
    </p:spTree>
    <p:extLst>
      <p:ext uri="{BB962C8B-B14F-4D97-AF65-F5344CB8AC3E}">
        <p14:creationId xmlns:p14="http://schemas.microsoft.com/office/powerpoint/2010/main" val="356024048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9"/>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8" name="Group 21"/>
          <p:cNvGrpSpPr>
            <a:grpSpLocks/>
          </p:cNvGrpSpPr>
          <p:nvPr/>
        </p:nvGrpSpPr>
        <p:grpSpPr bwMode="auto">
          <a:xfrm>
            <a:off x="0" y="-420688"/>
            <a:ext cx="12192000" cy="7699376"/>
            <a:chOff x="0" y="-420713"/>
            <a:chExt cx="9144000" cy="7699425"/>
          </a:xfrm>
        </p:grpSpPr>
        <p:pic>
          <p:nvPicPr>
            <p:cNvPr id="6554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6237312"/>
              <a:ext cx="91440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a:off x="0" y="-420713"/>
              <a:ext cx="91440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angle 3"/>
          <p:cNvSpPr txBox="1">
            <a:spLocks noChangeArrowheads="1"/>
          </p:cNvSpPr>
          <p:nvPr/>
        </p:nvSpPr>
        <p:spPr bwMode="auto">
          <a:xfrm>
            <a:off x="1924050" y="487363"/>
            <a:ext cx="9501188" cy="996950"/>
          </a:xfrm>
          <a:prstGeom prst="rect">
            <a:avLst/>
          </a:prstGeom>
          <a:noFill/>
          <a:ln w="9525">
            <a:noFill/>
            <a:miter lim="800000"/>
            <a:headEnd/>
            <a:tailEnd/>
          </a:ln>
          <a:effectLst/>
        </p:spPr>
        <p:txBody>
          <a:bodyPr/>
          <a:lstStyle/>
          <a:p>
            <a:pPr>
              <a:spcBef>
                <a:spcPct val="20000"/>
              </a:spcBef>
              <a:defRPr/>
            </a:pPr>
            <a:endParaRPr lang="en-AU" sz="2500" dirty="0">
              <a:solidFill>
                <a:srgbClr val="00AA9E"/>
              </a:solidFill>
              <a:latin typeface="Calibri" pitchFamily="34" charset="0"/>
            </a:endParaRPr>
          </a:p>
          <a:p>
            <a:pPr>
              <a:spcBef>
                <a:spcPct val="20000"/>
              </a:spcBef>
              <a:defRPr/>
            </a:pPr>
            <a:endParaRPr lang="en-AU" sz="2500" dirty="0">
              <a:solidFill>
                <a:srgbClr val="00AA9E"/>
              </a:solidFill>
              <a:latin typeface="Calibri" pitchFamily="34" charset="0"/>
            </a:endParaRPr>
          </a:p>
          <a:p>
            <a:pPr>
              <a:spcBef>
                <a:spcPct val="20000"/>
              </a:spcBef>
              <a:defRPr/>
            </a:pPr>
            <a:r>
              <a:rPr lang="en-AU" sz="1600" dirty="0">
                <a:solidFill>
                  <a:prstClr val="black"/>
                </a:solidFill>
                <a:latin typeface="Calibri" pitchFamily="34" charset="0"/>
              </a:rPr>
              <a:t/>
            </a:r>
            <a:br>
              <a:rPr lang="en-AU" sz="1600" dirty="0">
                <a:solidFill>
                  <a:prstClr val="black"/>
                </a:solidFill>
                <a:latin typeface="Calibri" pitchFamily="34" charset="0"/>
              </a:rPr>
            </a:br>
            <a:endParaRPr lang="en-AU" sz="1600" dirty="0">
              <a:solidFill>
                <a:prstClr val="black"/>
              </a:solidFill>
              <a:latin typeface="Calibri" pitchFamily="34" charset="0"/>
            </a:endParaRPr>
          </a:p>
          <a:p>
            <a:pPr>
              <a:spcBef>
                <a:spcPct val="20000"/>
              </a:spcBef>
              <a:defRPr/>
            </a:pPr>
            <a:r>
              <a:rPr lang="en-AU" sz="1600" dirty="0">
                <a:solidFill>
                  <a:prstClr val="black"/>
                </a:solidFill>
                <a:latin typeface="Calibri" pitchFamily="34" charset="0"/>
              </a:rPr>
              <a:t/>
            </a:r>
            <a:br>
              <a:rPr lang="en-AU" sz="1600" dirty="0">
                <a:solidFill>
                  <a:prstClr val="black"/>
                </a:solidFill>
                <a:latin typeface="Calibri" pitchFamily="34" charset="0"/>
              </a:rPr>
            </a:br>
            <a:r>
              <a:rPr lang="en-AU" sz="1600" dirty="0">
                <a:solidFill>
                  <a:prstClr val="black"/>
                </a:solidFill>
                <a:latin typeface="Calibri" pitchFamily="34" charset="0"/>
              </a:rPr>
              <a:t/>
            </a:r>
            <a:br>
              <a:rPr lang="en-AU" sz="1600" dirty="0">
                <a:solidFill>
                  <a:prstClr val="black"/>
                </a:solidFill>
                <a:latin typeface="Calibri" pitchFamily="34" charset="0"/>
              </a:rPr>
            </a:br>
            <a:r>
              <a:rPr lang="en-AU" dirty="0">
                <a:solidFill>
                  <a:prstClr val="black"/>
                </a:solidFill>
                <a:latin typeface="Calibri" pitchFamily="34" charset="0"/>
                <a:cs typeface="+mn-cs"/>
              </a:rPr>
              <a:t/>
            </a:r>
            <a:br>
              <a:rPr lang="en-AU" dirty="0">
                <a:solidFill>
                  <a:prstClr val="black"/>
                </a:solidFill>
                <a:latin typeface="Calibri" pitchFamily="34" charset="0"/>
                <a:cs typeface="+mn-cs"/>
              </a:rPr>
            </a:br>
            <a:endParaRPr lang="en-AU" sz="4000" b="1" kern="0" dirty="0">
              <a:solidFill>
                <a:srgbClr val="00AA9E"/>
              </a:solidFill>
              <a:latin typeface="Calibri" pitchFamily="34" charset="0"/>
            </a:endParaRPr>
          </a:p>
        </p:txBody>
      </p:sp>
      <p:pic>
        <p:nvPicPr>
          <p:cNvPr id="6554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3700" y="1341439"/>
            <a:ext cx="8864600"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41" name="Title 1"/>
          <p:cNvSpPr>
            <a:spLocks noGrp="1"/>
          </p:cNvSpPr>
          <p:nvPr>
            <p:ph type="title"/>
          </p:nvPr>
        </p:nvSpPr>
        <p:spPr>
          <a:xfrm>
            <a:off x="1847850" y="260351"/>
            <a:ext cx="8229600" cy="792163"/>
          </a:xfrm>
        </p:spPr>
        <p:txBody>
          <a:bodyPr/>
          <a:lstStyle/>
          <a:p>
            <a:pPr algn="l"/>
            <a:r>
              <a:rPr lang="en-AU" altLang="en-US" sz="4000" dirty="0">
                <a:solidFill>
                  <a:schemeClr val="tx1">
                    <a:lumMod val="75000"/>
                    <a:lumOff val="25000"/>
                  </a:schemeClr>
                </a:solidFill>
                <a:latin typeface="Source Sans Pro ExtraLight" pitchFamily="34" charset="0"/>
              </a:rPr>
              <a:t>The Sunday Telegraph</a:t>
            </a:r>
          </a:p>
        </p:txBody>
      </p:sp>
    </p:spTree>
    <p:extLst>
      <p:ext uri="{BB962C8B-B14F-4D97-AF65-F5344CB8AC3E}">
        <p14:creationId xmlns:p14="http://schemas.microsoft.com/office/powerpoint/2010/main" val="180092113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020" t="3484" r="10827" b="10388"/>
          <a:stretch/>
        </p:blipFill>
        <p:spPr bwMode="auto">
          <a:xfrm>
            <a:off x="5015880" y="980729"/>
            <a:ext cx="5181682" cy="3054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9" name="Rectangle 5"/>
          <p:cNvSpPr>
            <a:spLocks noChangeArrowheads="1"/>
          </p:cNvSpPr>
          <p:nvPr/>
        </p:nvSpPr>
        <p:spPr bwMode="auto">
          <a:xfrm>
            <a:off x="2032693" y="404665"/>
            <a:ext cx="7715142" cy="619933"/>
          </a:xfrm>
          <a:prstGeom prst="rect">
            <a:avLst/>
          </a:prstGeom>
          <a:noFill/>
          <a:ln w="9525">
            <a:noFill/>
            <a:miter lim="800000"/>
            <a:headEnd/>
            <a:tailEnd/>
          </a:ln>
          <a:effectLst/>
        </p:spPr>
        <p:txBody>
          <a:bodyPr vert="horz" wrap="square" lIns="65298" tIns="32649" rIns="65298" bIns="32649" numCol="1" anchor="ctr" anchorCtr="0" compatLnSpc="1">
            <a:prstTxWarp prst="textNoShape">
              <a:avLst/>
            </a:prstTxWarp>
            <a:spAutoFit/>
          </a:bodyPr>
          <a:lstStyle/>
          <a:p>
            <a:pPr defTabSz="652986"/>
            <a:r>
              <a:rPr lang="en-US" sz="3600" b="1" dirty="0">
                <a:solidFill>
                  <a:srgbClr val="00AA9E"/>
                </a:solidFill>
                <a:latin typeface="Source Sans Pro ExtraLight" pitchFamily="34" charset="0"/>
                <a:ea typeface="Times New Roman" pitchFamily="18" charset="0"/>
                <a:cs typeface="Times New Roman" pitchFamily="18" charset="0"/>
              </a:rPr>
              <a:t>National Campaigns</a:t>
            </a:r>
            <a:r>
              <a:rPr lang="en-US" sz="3600" dirty="0">
                <a:latin typeface="Source Sans Pro ExtraLight" pitchFamily="34" charset="0"/>
                <a:ea typeface="Times New Roman" pitchFamily="18" charset="0"/>
                <a:cs typeface="Times New Roman" pitchFamily="18" charset="0"/>
              </a:rPr>
              <a:t> </a:t>
            </a:r>
            <a:endParaRPr lang="en-US" sz="3600" dirty="0">
              <a:latin typeface="Source Sans Pro ExtraLight" pitchFamily="34" charset="0"/>
              <a:cs typeface="Arial" pitchFamily="34" charset="0"/>
            </a:endParaRPr>
          </a:p>
        </p:txBody>
      </p:sp>
      <p:sp>
        <p:nvSpPr>
          <p:cNvPr id="26630" name="Rectangle 6"/>
          <p:cNvSpPr>
            <a:spLocks noChangeArrowheads="1"/>
          </p:cNvSpPr>
          <p:nvPr/>
        </p:nvSpPr>
        <p:spPr bwMode="auto">
          <a:xfrm>
            <a:off x="1524000" y="3150683"/>
            <a:ext cx="131952" cy="265999"/>
          </a:xfrm>
          <a:prstGeom prst="rect">
            <a:avLst/>
          </a:prstGeom>
          <a:noFill/>
          <a:ln w="9525">
            <a:noFill/>
            <a:miter lim="800000"/>
            <a:headEnd/>
            <a:tailEnd/>
          </a:ln>
          <a:effectLst/>
        </p:spPr>
        <p:txBody>
          <a:bodyPr vert="horz" wrap="none" lIns="65298" tIns="32649" rIns="65298" bIns="32649" numCol="1" anchor="ctr" anchorCtr="0" compatLnSpc="1">
            <a:prstTxWarp prst="textNoShape">
              <a:avLst/>
            </a:prstTxWarp>
            <a:spAutoFit/>
          </a:bodyPr>
          <a:lstStyle/>
          <a:p>
            <a:pPr defTabSz="652986"/>
            <a:endParaRPr lang="en-US" sz="1300" dirty="0">
              <a:latin typeface="Arial" pitchFamily="34" charset="0"/>
              <a:cs typeface="Arial" pitchFamily="34" charset="0"/>
            </a:endParaRPr>
          </a:p>
        </p:txBody>
      </p:sp>
      <p:pic>
        <p:nvPicPr>
          <p:cNvPr id="3" name="Picture 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51585" y="1356503"/>
            <a:ext cx="1899575" cy="192717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2694" y="4061831"/>
            <a:ext cx="1951097" cy="1951097"/>
          </a:xfrm>
          <a:prstGeom prst="rect">
            <a:avLst/>
          </a:prstGeom>
        </p:spPr>
      </p:pic>
      <p:pic>
        <p:nvPicPr>
          <p:cNvPr id="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3546" b="4850"/>
          <a:stretch/>
        </p:blipFill>
        <p:spPr bwMode="auto">
          <a:xfrm>
            <a:off x="4439816" y="3627052"/>
            <a:ext cx="5907124" cy="3042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7"/>
          <a:stretch>
            <a:fillRect/>
          </a:stretch>
        </p:blipFill>
        <p:spPr>
          <a:xfrm>
            <a:off x="0" y="-420958"/>
            <a:ext cx="12192000" cy="7699915"/>
          </a:xfrm>
          <a:prstGeom prst="rect">
            <a:avLst/>
          </a:prstGeom>
        </p:spPr>
      </p:pic>
    </p:spTree>
    <p:extLst>
      <p:ext uri="{BB962C8B-B14F-4D97-AF65-F5344CB8AC3E}">
        <p14:creationId xmlns:p14="http://schemas.microsoft.com/office/powerpoint/2010/main" val="850433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Rectangle 6"/>
          <p:cNvSpPr>
            <a:spLocks noChangeArrowheads="1"/>
          </p:cNvSpPr>
          <p:nvPr/>
        </p:nvSpPr>
        <p:spPr bwMode="auto">
          <a:xfrm>
            <a:off x="1524000" y="3150683"/>
            <a:ext cx="131952" cy="265999"/>
          </a:xfrm>
          <a:prstGeom prst="rect">
            <a:avLst/>
          </a:prstGeom>
          <a:noFill/>
          <a:ln w="9525">
            <a:noFill/>
            <a:miter lim="800000"/>
            <a:headEnd/>
            <a:tailEnd/>
          </a:ln>
          <a:effectLst/>
        </p:spPr>
        <p:txBody>
          <a:bodyPr vert="horz" wrap="none" lIns="65298" tIns="32649" rIns="65298" bIns="32649" numCol="1" anchor="ctr" anchorCtr="0" compatLnSpc="1">
            <a:prstTxWarp prst="textNoShape">
              <a:avLst/>
            </a:prstTxWarp>
            <a:spAutoFit/>
          </a:bodyPr>
          <a:lstStyle/>
          <a:p>
            <a:pPr defTabSz="652986"/>
            <a:endParaRPr lang="en-US" sz="1300" dirty="0">
              <a:latin typeface="Arial" pitchFamily="34" charset="0"/>
              <a:cs typeface="Arial" pitchFamily="34" charset="0"/>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139" t="11270" r="32026" b="6250"/>
          <a:stretch/>
        </p:blipFill>
        <p:spPr bwMode="auto">
          <a:xfrm>
            <a:off x="2539254" y="1106337"/>
            <a:ext cx="3628755" cy="5124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5138" t="11609" r="32143" b="7264"/>
          <a:stretch/>
        </p:blipFill>
        <p:spPr bwMode="auto">
          <a:xfrm rot="695746">
            <a:off x="6286195" y="731873"/>
            <a:ext cx="3719185" cy="5184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5"/>
          <p:cNvSpPr>
            <a:spLocks noChangeArrowheads="1"/>
          </p:cNvSpPr>
          <p:nvPr/>
        </p:nvSpPr>
        <p:spPr bwMode="auto">
          <a:xfrm>
            <a:off x="2053266" y="330014"/>
            <a:ext cx="7715142" cy="619933"/>
          </a:xfrm>
          <a:prstGeom prst="rect">
            <a:avLst/>
          </a:prstGeom>
          <a:noFill/>
          <a:ln w="9525">
            <a:noFill/>
            <a:miter lim="800000"/>
            <a:headEnd/>
            <a:tailEnd/>
          </a:ln>
          <a:effectLst/>
        </p:spPr>
        <p:txBody>
          <a:bodyPr vert="horz" wrap="square" lIns="65298" tIns="32649" rIns="65298" bIns="32649" numCol="1" anchor="ctr" anchorCtr="0" compatLnSpc="1">
            <a:prstTxWarp prst="textNoShape">
              <a:avLst/>
            </a:prstTxWarp>
            <a:spAutoFit/>
          </a:bodyPr>
          <a:lstStyle/>
          <a:p>
            <a:pPr defTabSz="652986"/>
            <a:r>
              <a:rPr lang="en-US" sz="3600" b="1" dirty="0">
                <a:solidFill>
                  <a:srgbClr val="00AA9E"/>
                </a:solidFill>
                <a:latin typeface="Source Sans Pro ExtraLight" pitchFamily="34" charset="0"/>
                <a:ea typeface="Times New Roman" pitchFamily="18" charset="0"/>
                <a:cs typeface="Times New Roman" pitchFamily="18" charset="0"/>
              </a:rPr>
              <a:t>Parliamentary Speeches</a:t>
            </a:r>
            <a:endParaRPr lang="en-US" sz="1300" dirty="0">
              <a:latin typeface="Arial" pitchFamily="34" charset="0"/>
              <a:cs typeface="Arial" pitchFamily="34" charset="0"/>
            </a:endParaRPr>
          </a:p>
        </p:txBody>
      </p:sp>
      <p:pic>
        <p:nvPicPr>
          <p:cNvPr id="2" name="Picture 1"/>
          <p:cNvPicPr>
            <a:picLocks noChangeAspect="1"/>
          </p:cNvPicPr>
          <p:nvPr/>
        </p:nvPicPr>
        <p:blipFill>
          <a:blip r:embed="rId5"/>
          <a:stretch>
            <a:fillRect/>
          </a:stretch>
        </p:blipFill>
        <p:spPr>
          <a:xfrm>
            <a:off x="0" y="-420958"/>
            <a:ext cx="12192000" cy="7699915"/>
          </a:xfrm>
          <a:prstGeom prst="rect">
            <a:avLst/>
          </a:prstGeom>
        </p:spPr>
      </p:pic>
    </p:spTree>
    <p:extLst>
      <p:ext uri="{BB962C8B-B14F-4D97-AF65-F5344CB8AC3E}">
        <p14:creationId xmlns:p14="http://schemas.microsoft.com/office/powerpoint/2010/main" val="2043410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body" idx="1"/>
          </p:nvPr>
        </p:nvSpPr>
        <p:spPr>
          <a:xfrm>
            <a:off x="1774032" y="980727"/>
            <a:ext cx="8512271" cy="5798736"/>
          </a:xfrm>
          <a:prstGeom prst="rect">
            <a:avLst/>
          </a:prstGeom>
        </p:spPr>
        <p:txBody>
          <a:bodyPr>
            <a:normAutofit fontScale="77500" lnSpcReduction="20000"/>
          </a:bodyPr>
          <a:lstStyle/>
          <a:p>
            <a:r>
              <a:rPr lang="en-AU" sz="2300" dirty="0"/>
              <a:t>Appointed Honorary Research Associate, NHMRC Clinical Trials Centre</a:t>
            </a:r>
          </a:p>
          <a:p>
            <a:r>
              <a:rPr lang="en-AU" sz="2300" dirty="0"/>
              <a:t>First parent to be an Associate Investigator on a NHMRC neonatal trial; LIFT.     Number of trials since.</a:t>
            </a:r>
          </a:p>
          <a:p>
            <a:r>
              <a:rPr lang="en-AU" sz="2300" dirty="0"/>
              <a:t>Joined PSANZ Consumer Advisory Panel  (CAP) and Clinical Trials executive committee</a:t>
            </a:r>
          </a:p>
          <a:p>
            <a:r>
              <a:rPr lang="en-AU" sz="2300" dirty="0"/>
              <a:t>Joined the NHMRC Clinical Trials Ready Development Committee </a:t>
            </a:r>
          </a:p>
          <a:p>
            <a:r>
              <a:rPr lang="en-AU" sz="2300" dirty="0"/>
              <a:t>Contributed to the dissemination of the results of BOOST II and APTS trials </a:t>
            </a:r>
          </a:p>
          <a:p>
            <a:r>
              <a:rPr lang="en-AU" sz="2300" dirty="0"/>
              <a:t>Lead the consumer contribution to the Australian arm of the </a:t>
            </a:r>
            <a:r>
              <a:rPr lang="en-AU" sz="2300" dirty="0" err="1"/>
              <a:t>FiCare</a:t>
            </a:r>
            <a:r>
              <a:rPr lang="en-AU" sz="2300" dirty="0"/>
              <a:t> Trial. </a:t>
            </a:r>
          </a:p>
          <a:p>
            <a:r>
              <a:rPr lang="en-AU" sz="2300" dirty="0"/>
              <a:t>To date, co-authored 9 publications. </a:t>
            </a:r>
          </a:p>
          <a:p>
            <a:r>
              <a:rPr lang="en-AU" sz="2300" dirty="0"/>
              <a:t>Contributor to THRIVE Global with 5 published articles to date</a:t>
            </a:r>
          </a:p>
          <a:p>
            <a:r>
              <a:rPr lang="en-AU" sz="2300" dirty="0"/>
              <a:t>Assisted in obtaining a waiver of consent for the TORPIDO 30/60 Trial</a:t>
            </a:r>
          </a:p>
          <a:p>
            <a:endParaRPr lang="en-AU" sz="2300" dirty="0"/>
          </a:p>
          <a:p>
            <a:endParaRPr lang="en-AU" sz="2300" dirty="0"/>
          </a:p>
          <a:p>
            <a:endParaRPr lang="en-AU" dirty="0"/>
          </a:p>
          <a:p>
            <a:endParaRPr lang="en-AU" dirty="0"/>
          </a:p>
        </p:txBody>
      </p:sp>
      <p:grpSp>
        <p:nvGrpSpPr>
          <p:cNvPr id="5" name="Group 39"/>
          <p:cNvGrpSpPr>
            <a:grpSpLocks/>
          </p:cNvGrpSpPr>
          <p:nvPr/>
        </p:nvGrpSpPr>
        <p:grpSpPr bwMode="auto">
          <a:xfrm>
            <a:off x="0" y="-420688"/>
            <a:ext cx="12192000" cy="7699376"/>
            <a:chOff x="0" y="-420713"/>
            <a:chExt cx="9144000" cy="7699425"/>
          </a:xfrm>
        </p:grpSpPr>
        <p:pic>
          <p:nvPicPr>
            <p:cNvPr id="6" name="Picture 4"/>
            <p:cNvPicPr>
              <a:picLocks noChangeAspect="1"/>
            </p:cNvPicPr>
            <p:nvPr/>
          </p:nvPicPr>
          <p:blipFill>
            <a:blip r:embed="rId2" cstate="print"/>
            <a:srcRect/>
            <a:stretch>
              <a:fillRect/>
            </a:stretch>
          </p:blipFill>
          <p:spPr bwMode="auto">
            <a:xfrm flipH="1">
              <a:off x="0" y="6237312"/>
              <a:ext cx="9144000" cy="1041400"/>
            </a:xfrm>
            <a:prstGeom prst="rect">
              <a:avLst/>
            </a:prstGeom>
            <a:noFill/>
            <a:ln w="9525">
              <a:noFill/>
              <a:miter lim="800000"/>
              <a:headEnd/>
              <a:tailEnd/>
            </a:ln>
          </p:spPr>
        </p:pic>
        <p:pic>
          <p:nvPicPr>
            <p:cNvPr id="8" name="Picture 4"/>
            <p:cNvPicPr>
              <a:picLocks noChangeAspect="1"/>
            </p:cNvPicPr>
            <p:nvPr/>
          </p:nvPicPr>
          <p:blipFill>
            <a:blip r:embed="rId2" cstate="print"/>
            <a:srcRect/>
            <a:stretch>
              <a:fillRect/>
            </a:stretch>
          </p:blipFill>
          <p:spPr bwMode="auto">
            <a:xfrm rot="10800000" flipH="1">
              <a:off x="0" y="-420713"/>
              <a:ext cx="9144000" cy="1041400"/>
            </a:xfrm>
            <a:prstGeom prst="rect">
              <a:avLst/>
            </a:prstGeom>
            <a:noFill/>
            <a:ln w="9525">
              <a:noFill/>
              <a:miter lim="800000"/>
              <a:headEnd/>
              <a:tailEnd/>
            </a:ln>
          </p:spPr>
        </p:pic>
      </p:grpSp>
      <p:sp>
        <p:nvSpPr>
          <p:cNvPr id="15" name="Shape 137"/>
          <p:cNvSpPr>
            <a:spLocks noGrp="1"/>
          </p:cNvSpPr>
          <p:nvPr>
            <p:ph type="title"/>
          </p:nvPr>
        </p:nvSpPr>
        <p:spPr>
          <a:xfrm>
            <a:off x="1745412" y="19874"/>
            <a:ext cx="8512271" cy="1143000"/>
          </a:xfrm>
          <a:prstGeom prst="rect">
            <a:avLst/>
          </a:prstGeom>
        </p:spPr>
        <p:txBody>
          <a:bodyPr>
            <a:normAutofit/>
          </a:bodyPr>
          <a:lstStyle/>
          <a:p>
            <a:r>
              <a:rPr lang="en-AU" dirty="0">
                <a:solidFill>
                  <a:srgbClr val="00AA9E"/>
                </a:solidFill>
              </a:rPr>
              <a:t>Since 2012</a:t>
            </a:r>
            <a:endParaRPr dirty="0">
              <a:solidFill>
                <a:srgbClr val="00AA9E"/>
              </a:solidFill>
            </a:endParaRPr>
          </a:p>
        </p:txBody>
      </p:sp>
    </p:spTree>
    <p:extLst>
      <p:ext uri="{BB962C8B-B14F-4D97-AF65-F5344CB8AC3E}">
        <p14:creationId xmlns:p14="http://schemas.microsoft.com/office/powerpoint/2010/main" val="17728676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1"/>
          <p:cNvGrpSpPr>
            <a:grpSpLocks/>
          </p:cNvGrpSpPr>
          <p:nvPr/>
        </p:nvGrpSpPr>
        <p:grpSpPr bwMode="auto">
          <a:xfrm>
            <a:off x="0" y="-420688"/>
            <a:ext cx="12192000" cy="7699376"/>
            <a:chOff x="0" y="-420713"/>
            <a:chExt cx="9144000" cy="7699425"/>
          </a:xfrm>
        </p:grpSpPr>
        <p:pic>
          <p:nvPicPr>
            <p:cNvPr id="6" name="Picture 4"/>
            <p:cNvPicPr>
              <a:picLocks noChangeAspect="1"/>
            </p:cNvPicPr>
            <p:nvPr/>
          </p:nvPicPr>
          <p:blipFill>
            <a:blip r:embed="rId3" cstate="print"/>
            <a:srcRect/>
            <a:stretch>
              <a:fillRect/>
            </a:stretch>
          </p:blipFill>
          <p:spPr bwMode="auto">
            <a:xfrm flipH="1">
              <a:off x="0" y="6237312"/>
              <a:ext cx="9144000" cy="1041400"/>
            </a:xfrm>
            <a:prstGeom prst="rect">
              <a:avLst/>
            </a:prstGeom>
            <a:noFill/>
            <a:ln w="9525">
              <a:noFill/>
              <a:miter lim="800000"/>
              <a:headEnd/>
              <a:tailEnd/>
            </a:ln>
          </p:spPr>
        </p:pic>
        <p:pic>
          <p:nvPicPr>
            <p:cNvPr id="7" name="Picture 4"/>
            <p:cNvPicPr>
              <a:picLocks noChangeAspect="1"/>
            </p:cNvPicPr>
            <p:nvPr/>
          </p:nvPicPr>
          <p:blipFill>
            <a:blip r:embed="rId3" cstate="print"/>
            <a:srcRect/>
            <a:stretch>
              <a:fillRect/>
            </a:stretch>
          </p:blipFill>
          <p:spPr bwMode="auto">
            <a:xfrm rot="10800000" flipH="1">
              <a:off x="0" y="-420713"/>
              <a:ext cx="9144000" cy="1041400"/>
            </a:xfrm>
            <a:prstGeom prst="rect">
              <a:avLst/>
            </a:prstGeom>
            <a:noFill/>
            <a:ln w="9525">
              <a:noFill/>
              <a:miter lim="800000"/>
              <a:headEnd/>
              <a:tailEnd/>
            </a:ln>
          </p:spPr>
        </p:pic>
      </p:grpSp>
      <p:pic>
        <p:nvPicPr>
          <p:cNvPr id="4" name="Picture 3" descr="A blackboard sign next to a person&#10;&#10;Description generated with high confidence">
            <a:extLst>
              <a:ext uri="{FF2B5EF4-FFF2-40B4-BE49-F238E27FC236}">
                <a16:creationId xmlns:a16="http://schemas.microsoft.com/office/drawing/2014/main" id="{55204D82-A8C9-43B3-AE19-89AA732A9F4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431704" y="752128"/>
            <a:ext cx="5328592" cy="5328592"/>
          </a:xfrm>
          <a:prstGeom prst="rect">
            <a:avLst/>
          </a:prstGeom>
        </p:spPr>
      </p:pic>
      <p:sp>
        <p:nvSpPr>
          <p:cNvPr id="2" name="Rectangle: Rounded Corners 1">
            <a:extLst>
              <a:ext uri="{FF2B5EF4-FFF2-40B4-BE49-F238E27FC236}">
                <a16:creationId xmlns:a16="http://schemas.microsoft.com/office/drawing/2014/main" id="{B0085A81-B136-4389-85D5-8B952A80A521}"/>
              </a:ext>
            </a:extLst>
          </p:cNvPr>
          <p:cNvSpPr/>
          <p:nvPr/>
        </p:nvSpPr>
        <p:spPr>
          <a:xfrm>
            <a:off x="5231904" y="908720"/>
            <a:ext cx="3384376" cy="2520280"/>
          </a:xfrm>
          <a:prstGeom prst="roundRect">
            <a:avLst/>
          </a:prstGeom>
          <a:solidFill>
            <a:srgbClr val="131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01660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1"/>
          <p:cNvGrpSpPr>
            <a:grpSpLocks/>
          </p:cNvGrpSpPr>
          <p:nvPr/>
        </p:nvGrpSpPr>
        <p:grpSpPr bwMode="auto">
          <a:xfrm>
            <a:off x="0" y="-420688"/>
            <a:ext cx="12192000" cy="7699376"/>
            <a:chOff x="0" y="-420713"/>
            <a:chExt cx="9144000" cy="7699425"/>
          </a:xfrm>
        </p:grpSpPr>
        <p:pic>
          <p:nvPicPr>
            <p:cNvPr id="6" name="Picture 4"/>
            <p:cNvPicPr>
              <a:picLocks noChangeAspect="1"/>
            </p:cNvPicPr>
            <p:nvPr/>
          </p:nvPicPr>
          <p:blipFill>
            <a:blip r:embed="rId3" cstate="print"/>
            <a:srcRect/>
            <a:stretch>
              <a:fillRect/>
            </a:stretch>
          </p:blipFill>
          <p:spPr bwMode="auto">
            <a:xfrm flipH="1">
              <a:off x="0" y="6237312"/>
              <a:ext cx="9144000" cy="1041400"/>
            </a:xfrm>
            <a:prstGeom prst="rect">
              <a:avLst/>
            </a:prstGeom>
            <a:noFill/>
            <a:ln w="9525">
              <a:noFill/>
              <a:miter lim="800000"/>
              <a:headEnd/>
              <a:tailEnd/>
            </a:ln>
          </p:spPr>
        </p:pic>
        <p:pic>
          <p:nvPicPr>
            <p:cNvPr id="7" name="Picture 4"/>
            <p:cNvPicPr>
              <a:picLocks noChangeAspect="1"/>
            </p:cNvPicPr>
            <p:nvPr/>
          </p:nvPicPr>
          <p:blipFill>
            <a:blip r:embed="rId3" cstate="print"/>
            <a:srcRect/>
            <a:stretch>
              <a:fillRect/>
            </a:stretch>
          </p:blipFill>
          <p:spPr bwMode="auto">
            <a:xfrm rot="10800000" flipH="1">
              <a:off x="0" y="-420713"/>
              <a:ext cx="9144000" cy="1041400"/>
            </a:xfrm>
            <a:prstGeom prst="rect">
              <a:avLst/>
            </a:prstGeom>
            <a:noFill/>
            <a:ln w="9525">
              <a:noFill/>
              <a:miter lim="800000"/>
              <a:headEnd/>
              <a:tailEnd/>
            </a:ln>
          </p:spPr>
        </p:pic>
      </p:grpSp>
      <p:pic>
        <p:nvPicPr>
          <p:cNvPr id="4" name="Picture 3" descr="A blackboard sign next to a person&#10;&#10;Description generated with high confidence">
            <a:extLst>
              <a:ext uri="{FF2B5EF4-FFF2-40B4-BE49-F238E27FC236}">
                <a16:creationId xmlns:a16="http://schemas.microsoft.com/office/drawing/2014/main" id="{55204D82-A8C9-43B3-AE19-89AA732A9F4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431704" y="752128"/>
            <a:ext cx="5328592" cy="5328592"/>
          </a:xfrm>
          <a:prstGeom prst="rect">
            <a:avLst/>
          </a:prstGeom>
        </p:spPr>
      </p:pic>
    </p:spTree>
    <p:extLst>
      <p:ext uri="{BB962C8B-B14F-4D97-AF65-F5344CB8AC3E}">
        <p14:creationId xmlns:p14="http://schemas.microsoft.com/office/powerpoint/2010/main" val="1743934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1"/>
          <p:cNvGrpSpPr>
            <a:grpSpLocks/>
          </p:cNvGrpSpPr>
          <p:nvPr/>
        </p:nvGrpSpPr>
        <p:grpSpPr bwMode="auto">
          <a:xfrm>
            <a:off x="0" y="-222534"/>
            <a:ext cx="12360696" cy="7378081"/>
            <a:chOff x="-36004" y="-99416"/>
            <a:chExt cx="9180004" cy="7378128"/>
          </a:xfrm>
        </p:grpSpPr>
        <p:pic>
          <p:nvPicPr>
            <p:cNvPr id="6" name="Picture 4"/>
            <p:cNvPicPr>
              <a:picLocks noChangeAspect="1"/>
            </p:cNvPicPr>
            <p:nvPr/>
          </p:nvPicPr>
          <p:blipFill>
            <a:blip r:embed="rId3" cstate="print"/>
            <a:srcRect/>
            <a:stretch>
              <a:fillRect/>
            </a:stretch>
          </p:blipFill>
          <p:spPr bwMode="auto">
            <a:xfrm flipH="1">
              <a:off x="0" y="6237312"/>
              <a:ext cx="9144000" cy="1041400"/>
            </a:xfrm>
            <a:prstGeom prst="rect">
              <a:avLst/>
            </a:prstGeom>
            <a:noFill/>
            <a:ln w="9525">
              <a:noFill/>
              <a:miter lim="800000"/>
              <a:headEnd/>
              <a:tailEnd/>
            </a:ln>
          </p:spPr>
        </p:pic>
        <p:pic>
          <p:nvPicPr>
            <p:cNvPr id="8" name="Picture 4"/>
            <p:cNvPicPr>
              <a:picLocks noChangeAspect="1"/>
            </p:cNvPicPr>
            <p:nvPr/>
          </p:nvPicPr>
          <p:blipFill>
            <a:blip r:embed="rId3" cstate="print"/>
            <a:srcRect/>
            <a:stretch>
              <a:fillRect/>
            </a:stretch>
          </p:blipFill>
          <p:spPr bwMode="auto">
            <a:xfrm rot="10800000" flipH="1">
              <a:off x="-36004" y="-99416"/>
              <a:ext cx="9144000" cy="1041400"/>
            </a:xfrm>
            <a:prstGeom prst="rect">
              <a:avLst/>
            </a:prstGeom>
            <a:noFill/>
            <a:ln w="9525">
              <a:noFill/>
              <a:miter lim="800000"/>
              <a:headEnd/>
              <a:tailEnd/>
            </a:ln>
          </p:spPr>
        </p:pic>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6168" y="692697"/>
            <a:ext cx="5868144" cy="1369615"/>
          </a:xfrm>
          <a:prstGeom prst="rect">
            <a:avLst/>
          </a:prstGeom>
        </p:spPr>
      </p:pic>
      <p:sp>
        <p:nvSpPr>
          <p:cNvPr id="10" name="TextBox 9"/>
          <p:cNvSpPr txBox="1"/>
          <p:nvPr/>
        </p:nvSpPr>
        <p:spPr>
          <a:xfrm>
            <a:off x="1628376" y="3573016"/>
            <a:ext cx="4323608" cy="2123658"/>
          </a:xfrm>
          <a:prstGeom prst="rect">
            <a:avLst/>
          </a:prstGeom>
          <a:noFill/>
        </p:spPr>
        <p:txBody>
          <a:bodyPr wrap="square" rtlCol="0">
            <a:spAutoFit/>
          </a:bodyPr>
          <a:lstStyle/>
          <a:p>
            <a:pPr algn="ctr" fontAlgn="auto">
              <a:spcBef>
                <a:spcPts val="0"/>
              </a:spcBef>
              <a:spcAft>
                <a:spcPts val="0"/>
              </a:spcAft>
            </a:pPr>
            <a:r>
              <a:rPr lang="en-AU" sz="2200" dirty="0">
                <a:solidFill>
                  <a:srgbClr val="F79646">
                    <a:lumMod val="75000"/>
                  </a:srgbClr>
                </a:solidFill>
                <a:latin typeface="Calibri"/>
              </a:rPr>
              <a:t>We are a consumer based organisation </a:t>
            </a:r>
          </a:p>
          <a:p>
            <a:pPr algn="ctr" fontAlgn="auto">
              <a:spcBef>
                <a:spcPts val="0"/>
              </a:spcBef>
              <a:spcAft>
                <a:spcPts val="0"/>
              </a:spcAft>
            </a:pPr>
            <a:r>
              <a:rPr lang="en-AU" sz="2200" dirty="0">
                <a:solidFill>
                  <a:srgbClr val="F79646">
                    <a:lumMod val="75000"/>
                  </a:srgbClr>
                </a:solidFill>
                <a:latin typeface="Calibri"/>
              </a:rPr>
              <a:t>working with and for the families of premature and sick babies and </a:t>
            </a:r>
          </a:p>
          <a:p>
            <a:pPr algn="ctr" fontAlgn="auto">
              <a:spcBef>
                <a:spcPts val="0"/>
              </a:spcBef>
              <a:spcAft>
                <a:spcPts val="0"/>
              </a:spcAft>
            </a:pPr>
            <a:r>
              <a:rPr lang="en-AU" sz="2200" dirty="0">
                <a:solidFill>
                  <a:srgbClr val="F79646">
                    <a:lumMod val="75000"/>
                  </a:srgbClr>
                </a:solidFill>
                <a:latin typeface="Calibri"/>
              </a:rPr>
              <a:t>the health professionals </a:t>
            </a:r>
          </a:p>
          <a:p>
            <a:pPr algn="ctr" fontAlgn="auto">
              <a:spcBef>
                <a:spcPts val="0"/>
              </a:spcBef>
              <a:spcAft>
                <a:spcPts val="0"/>
              </a:spcAft>
            </a:pPr>
            <a:r>
              <a:rPr lang="en-AU" sz="2200" dirty="0">
                <a:solidFill>
                  <a:srgbClr val="F79646">
                    <a:lumMod val="75000"/>
                  </a:srgbClr>
                </a:solidFill>
                <a:latin typeface="Calibri"/>
              </a:rPr>
              <a:t>who care for them</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1882" y="3466507"/>
            <a:ext cx="4032448" cy="26840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2207568" y="2114854"/>
            <a:ext cx="7992888" cy="954107"/>
          </a:xfrm>
          <a:prstGeom prst="rect">
            <a:avLst/>
          </a:prstGeom>
          <a:noFill/>
        </p:spPr>
        <p:txBody>
          <a:bodyPr wrap="square" rtlCol="0">
            <a:spAutoFit/>
          </a:bodyPr>
          <a:lstStyle/>
          <a:p>
            <a:pPr fontAlgn="auto">
              <a:spcBef>
                <a:spcPts val="0"/>
              </a:spcBef>
              <a:spcAft>
                <a:spcPts val="0"/>
              </a:spcAft>
            </a:pPr>
            <a:r>
              <a:rPr lang="en-AU" sz="2800" i="1" dirty="0">
                <a:solidFill>
                  <a:srgbClr val="00AA9E"/>
                </a:solidFill>
                <a:latin typeface="Calibri" pitchFamily="34" charset="0"/>
              </a:rPr>
              <a:t>“Better healthier outcomes for newborns and their families challenged by prematurity and sickness” </a:t>
            </a:r>
          </a:p>
        </p:txBody>
      </p:sp>
    </p:spTree>
    <p:extLst>
      <p:ext uri="{BB962C8B-B14F-4D97-AF65-F5344CB8AC3E}">
        <p14:creationId xmlns:p14="http://schemas.microsoft.com/office/powerpoint/2010/main" val="1180636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1"/>
          <p:cNvSpPr>
            <a:spLocks noChangeArrowheads="1"/>
          </p:cNvSpPr>
          <p:nvPr/>
        </p:nvSpPr>
        <p:spPr bwMode="auto">
          <a:xfrm>
            <a:off x="1882775" y="1731580"/>
            <a:ext cx="842645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ltLang="en-US" sz="2400" dirty="0"/>
              <a:t>Survey conducted by Miracle Babies Foundation of more than 400 parents of premature babies found that </a:t>
            </a:r>
            <a:r>
              <a:rPr lang="en-AU" altLang="en-US" sz="2400" dirty="0">
                <a:solidFill>
                  <a:srgbClr val="00AA9E"/>
                </a:solidFill>
              </a:rPr>
              <a:t>almost 90 per cent of parents wanted more parent-friendly resources to explain what perinatal trials are</a:t>
            </a:r>
            <a:r>
              <a:rPr lang="en-AU" altLang="en-US" sz="2400" dirty="0"/>
              <a:t>. </a:t>
            </a:r>
          </a:p>
          <a:p>
            <a:pPr eaLnBrk="1" hangingPunct="1"/>
            <a:endParaRPr lang="en-AU" altLang="en-US" sz="2400" dirty="0"/>
          </a:p>
          <a:p>
            <a:pPr eaLnBrk="1" hangingPunct="1"/>
            <a:r>
              <a:rPr lang="en-AU" altLang="en-US" sz="2400" dirty="0"/>
              <a:t>The survey also found more </a:t>
            </a:r>
            <a:r>
              <a:rPr lang="en-AU" altLang="en-US" sz="2400" dirty="0">
                <a:solidFill>
                  <a:srgbClr val="00AA9E"/>
                </a:solidFill>
              </a:rPr>
              <a:t>than 80 per cent wanted hospitals to report the number of babies and women enrolled in these trials each year.</a:t>
            </a:r>
          </a:p>
          <a:p>
            <a:pPr eaLnBrk="1" hangingPunct="1"/>
            <a:endParaRPr lang="en-AU" altLang="en-US" sz="2400" dirty="0"/>
          </a:p>
          <a:p>
            <a:pPr eaLnBrk="1" hangingPunct="1"/>
            <a:endParaRPr lang="en-AU" altLang="en-US" sz="2400" dirty="0"/>
          </a:p>
        </p:txBody>
      </p:sp>
      <p:grpSp>
        <p:nvGrpSpPr>
          <p:cNvPr id="4" name="Group 21"/>
          <p:cNvGrpSpPr>
            <a:grpSpLocks/>
          </p:cNvGrpSpPr>
          <p:nvPr/>
        </p:nvGrpSpPr>
        <p:grpSpPr bwMode="auto">
          <a:xfrm>
            <a:off x="0" y="-420688"/>
            <a:ext cx="12192000" cy="7699376"/>
            <a:chOff x="0" y="-420713"/>
            <a:chExt cx="9144000" cy="7699425"/>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6237312"/>
              <a:ext cx="91440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a:off x="0" y="-420713"/>
              <a:ext cx="91440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p:cNvSpPr txBox="1"/>
          <p:nvPr/>
        </p:nvSpPr>
        <p:spPr>
          <a:xfrm>
            <a:off x="1867676" y="620706"/>
            <a:ext cx="8332780" cy="830997"/>
          </a:xfrm>
          <a:prstGeom prst="rect">
            <a:avLst/>
          </a:prstGeom>
          <a:noFill/>
        </p:spPr>
        <p:txBody>
          <a:bodyPr wrap="square" rtlCol="0">
            <a:spAutoFit/>
          </a:bodyPr>
          <a:lstStyle/>
          <a:p>
            <a:r>
              <a:rPr lang="en-AU" sz="4800" dirty="0">
                <a:solidFill>
                  <a:schemeClr val="tx1">
                    <a:lumMod val="75000"/>
                    <a:lumOff val="25000"/>
                  </a:schemeClr>
                </a:solidFill>
                <a:latin typeface="Source Sans Pro ExtraLight" pitchFamily="34" charset="0"/>
              </a:rPr>
              <a:t>Helping consumers say yes </a:t>
            </a:r>
            <a:endParaRPr lang="en-AU" sz="4800" dirty="0">
              <a:solidFill>
                <a:schemeClr val="tx1">
                  <a:lumMod val="75000"/>
                  <a:lumOff val="25000"/>
                </a:schemeClr>
              </a:solidFill>
            </a:endParaRPr>
          </a:p>
        </p:txBody>
      </p:sp>
    </p:spTree>
    <p:extLst>
      <p:ext uri="{BB962C8B-B14F-4D97-AF65-F5344CB8AC3E}">
        <p14:creationId xmlns:p14="http://schemas.microsoft.com/office/powerpoint/2010/main" val="421083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xfrm>
            <a:off x="1698530" y="370733"/>
            <a:ext cx="8429919" cy="1169136"/>
          </a:xfrm>
          <a:prstGeom prst="rect">
            <a:avLst/>
          </a:prstGeom>
        </p:spPr>
        <p:txBody>
          <a:bodyPr>
            <a:normAutofit fontScale="90000"/>
          </a:bodyPr>
          <a:lstStyle/>
          <a:p>
            <a:r>
              <a:rPr lang="en-AU" dirty="0">
                <a:solidFill>
                  <a:srgbClr val="00AA9E"/>
                </a:solidFill>
              </a:rPr>
              <a:t>What do consumers need to </a:t>
            </a:r>
            <a:br>
              <a:rPr lang="en-AU" dirty="0">
                <a:solidFill>
                  <a:srgbClr val="00AA9E"/>
                </a:solidFill>
              </a:rPr>
            </a:br>
            <a:r>
              <a:rPr lang="en-AU" dirty="0">
                <a:solidFill>
                  <a:srgbClr val="00AA9E"/>
                </a:solidFill>
              </a:rPr>
              <a:t>feel confident of a study</a:t>
            </a:r>
            <a:endParaRPr dirty="0">
              <a:solidFill>
                <a:srgbClr val="00AA9E"/>
              </a:solidFill>
            </a:endParaRPr>
          </a:p>
        </p:txBody>
      </p:sp>
      <p:sp>
        <p:nvSpPr>
          <p:cNvPr id="138" name="Shape 138"/>
          <p:cNvSpPr>
            <a:spLocks noGrp="1"/>
          </p:cNvSpPr>
          <p:nvPr>
            <p:ph type="body" idx="1"/>
          </p:nvPr>
        </p:nvSpPr>
        <p:spPr>
          <a:xfrm>
            <a:off x="1722574" y="1764645"/>
            <a:ext cx="8643938" cy="4586745"/>
          </a:xfrm>
          <a:prstGeom prst="rect">
            <a:avLst/>
          </a:prstGeom>
        </p:spPr>
        <p:txBody>
          <a:bodyPr>
            <a:normAutofit/>
          </a:bodyPr>
          <a:lstStyle/>
          <a:p>
            <a:pPr algn="ctr"/>
            <a:r>
              <a:rPr lang="en-AU" sz="3375" b="1" dirty="0">
                <a:latin typeface="Calibri" panose="020F0502020204030204" pitchFamily="34" charset="0"/>
              </a:rPr>
              <a:t>Transparency</a:t>
            </a:r>
            <a:r>
              <a:rPr lang="en-AU" sz="3375" dirty="0">
                <a:latin typeface="Calibri" panose="020F0502020204030204" pitchFamily="34" charset="0"/>
              </a:rPr>
              <a:t> </a:t>
            </a:r>
          </a:p>
          <a:p>
            <a:pPr algn="ctr"/>
            <a:r>
              <a:rPr lang="en-AU" sz="3375" b="1" dirty="0">
                <a:latin typeface="Calibri" panose="020F0502020204030204" pitchFamily="34" charset="0"/>
              </a:rPr>
              <a:t>Confidence</a:t>
            </a:r>
            <a:r>
              <a:rPr lang="en-AU" sz="3375" dirty="0">
                <a:latin typeface="Calibri" panose="020F0502020204030204" pitchFamily="34" charset="0"/>
              </a:rPr>
              <a:t> </a:t>
            </a:r>
          </a:p>
          <a:p>
            <a:pPr algn="ctr"/>
            <a:r>
              <a:rPr lang="en-AU" sz="3375" b="1" dirty="0">
                <a:latin typeface="Calibri" panose="020F0502020204030204" pitchFamily="34" charset="0"/>
              </a:rPr>
              <a:t>Education</a:t>
            </a:r>
            <a:r>
              <a:rPr lang="en-AU" sz="3375" dirty="0">
                <a:latin typeface="Calibri" panose="020F0502020204030204" pitchFamily="34" charset="0"/>
              </a:rPr>
              <a:t> </a:t>
            </a:r>
          </a:p>
          <a:p>
            <a:pPr algn="ctr"/>
            <a:r>
              <a:rPr lang="en-AU" sz="3400" b="1" dirty="0">
                <a:latin typeface="Calibri" panose="020F0502020204030204" pitchFamily="34" charset="0"/>
              </a:rPr>
              <a:t>Supported and Heard</a:t>
            </a:r>
            <a:endParaRPr lang="en-AU" sz="3400" dirty="0">
              <a:latin typeface="Calibri" panose="020F0502020204030204" pitchFamily="34" charset="0"/>
            </a:endParaRPr>
          </a:p>
          <a:p>
            <a:pPr marL="0" indent="0" algn="ctr">
              <a:buNone/>
            </a:pPr>
            <a:r>
              <a:rPr lang="en-AU" sz="3375" i="1" dirty="0">
                <a:solidFill>
                  <a:srgbClr val="00AA9E"/>
                </a:solidFill>
                <a:latin typeface="Calibri" panose="020F0502020204030204" pitchFamily="34" charset="0"/>
              </a:rPr>
              <a:t>      As best as possible, remove any fear</a:t>
            </a:r>
          </a:p>
        </p:txBody>
      </p:sp>
      <p:grpSp>
        <p:nvGrpSpPr>
          <p:cNvPr id="4" name="Group 39"/>
          <p:cNvGrpSpPr>
            <a:grpSpLocks/>
          </p:cNvGrpSpPr>
          <p:nvPr/>
        </p:nvGrpSpPr>
        <p:grpSpPr bwMode="auto">
          <a:xfrm>
            <a:off x="0" y="-420688"/>
            <a:ext cx="12192000" cy="7699376"/>
            <a:chOff x="0" y="-420713"/>
            <a:chExt cx="9144000" cy="7699425"/>
          </a:xfrm>
        </p:grpSpPr>
        <p:pic>
          <p:nvPicPr>
            <p:cNvPr id="5" name="Picture 4"/>
            <p:cNvPicPr>
              <a:picLocks noChangeAspect="1"/>
            </p:cNvPicPr>
            <p:nvPr/>
          </p:nvPicPr>
          <p:blipFill>
            <a:blip r:embed="rId3" cstate="print"/>
            <a:srcRect/>
            <a:stretch>
              <a:fillRect/>
            </a:stretch>
          </p:blipFill>
          <p:spPr bwMode="auto">
            <a:xfrm flipH="1">
              <a:off x="0" y="6237312"/>
              <a:ext cx="9144000" cy="1041400"/>
            </a:xfrm>
            <a:prstGeom prst="rect">
              <a:avLst/>
            </a:prstGeom>
            <a:noFill/>
            <a:ln w="9525">
              <a:noFill/>
              <a:miter lim="800000"/>
              <a:headEnd/>
              <a:tailEnd/>
            </a:ln>
          </p:spPr>
        </p:pic>
        <p:pic>
          <p:nvPicPr>
            <p:cNvPr id="7" name="Picture 4"/>
            <p:cNvPicPr>
              <a:picLocks noChangeAspect="1"/>
            </p:cNvPicPr>
            <p:nvPr/>
          </p:nvPicPr>
          <p:blipFill>
            <a:blip r:embed="rId3" cstate="print"/>
            <a:srcRect/>
            <a:stretch>
              <a:fillRect/>
            </a:stretch>
          </p:blipFill>
          <p:spPr bwMode="auto">
            <a:xfrm rot="10800000" flipH="1">
              <a:off x="0" y="-420713"/>
              <a:ext cx="9144000" cy="1041400"/>
            </a:xfrm>
            <a:prstGeom prst="rect">
              <a:avLst/>
            </a:prstGeom>
            <a:noFill/>
            <a:ln w="9525">
              <a:noFill/>
              <a:miter lim="800000"/>
              <a:headEnd/>
              <a:tailEnd/>
            </a:ln>
          </p:spPr>
        </p:pic>
      </p:grpSp>
    </p:spTree>
    <p:extLst>
      <p:ext uri="{BB962C8B-B14F-4D97-AF65-F5344CB8AC3E}">
        <p14:creationId xmlns:p14="http://schemas.microsoft.com/office/powerpoint/2010/main" val="111884010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21"/>
          <p:cNvGrpSpPr>
            <a:grpSpLocks/>
          </p:cNvGrpSpPr>
          <p:nvPr/>
        </p:nvGrpSpPr>
        <p:grpSpPr bwMode="auto">
          <a:xfrm>
            <a:off x="0" y="-420688"/>
            <a:ext cx="12192000" cy="7699376"/>
            <a:chOff x="0" y="-420713"/>
            <a:chExt cx="9144000" cy="7699425"/>
          </a:xfrm>
        </p:grpSpPr>
        <p:pic>
          <p:nvPicPr>
            <p:cNvPr id="5530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6237312"/>
              <a:ext cx="91440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a:off x="0" y="-420713"/>
              <a:ext cx="91440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5299" name="Title 1"/>
          <p:cNvSpPr>
            <a:spLocks noGrp="1"/>
          </p:cNvSpPr>
          <p:nvPr>
            <p:ph type="title"/>
          </p:nvPr>
        </p:nvSpPr>
        <p:spPr>
          <a:xfrm>
            <a:off x="1981200" y="414893"/>
            <a:ext cx="8229600" cy="792163"/>
          </a:xfrm>
        </p:spPr>
        <p:txBody>
          <a:bodyPr>
            <a:noAutofit/>
          </a:bodyPr>
          <a:lstStyle/>
          <a:p>
            <a:pPr algn="l"/>
            <a:r>
              <a:rPr lang="en-AU" altLang="en-US" sz="5400" b="1" dirty="0">
                <a:solidFill>
                  <a:schemeClr val="tx1">
                    <a:lumMod val="75000"/>
                    <a:lumOff val="25000"/>
                  </a:schemeClr>
                </a:solidFill>
                <a:latin typeface="Source Sans Pro ExtraLight" pitchFamily="34" charset="0"/>
              </a:rPr>
              <a:t>Culture Change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l="24004" t="39330" r="21991" b="35493"/>
          <a:stretch>
            <a:fillRect/>
          </a:stretch>
        </p:blipFill>
        <p:spPr bwMode="auto">
          <a:xfrm>
            <a:off x="1946742" y="1857220"/>
            <a:ext cx="3590925" cy="223202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ChangeArrowheads="1"/>
          </p:cNvSpPr>
          <p:nvPr/>
        </p:nvSpPr>
        <p:spPr bwMode="auto">
          <a:xfrm>
            <a:off x="5569387" y="2281081"/>
            <a:ext cx="44640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ltLang="en-US" sz="2800" dirty="0">
                <a:solidFill>
                  <a:srgbClr val="000000"/>
                </a:solidFill>
                <a:latin typeface="Calibri" pitchFamily="34" charset="0"/>
                <a:ea typeface="Calibri" pitchFamily="34" charset="0"/>
                <a:cs typeface="Times New Roman" pitchFamily="18" charset="0"/>
              </a:rPr>
              <a:t>   Liverpool Hospital </a:t>
            </a:r>
          </a:p>
          <a:p>
            <a:pPr eaLnBrk="1" hangingPunct="1"/>
            <a:r>
              <a:rPr lang="en-AU" altLang="en-US" sz="2800" dirty="0">
                <a:solidFill>
                  <a:srgbClr val="000000"/>
                </a:solidFill>
                <a:latin typeface="Calibri" pitchFamily="34" charset="0"/>
                <a:ea typeface="Calibri" pitchFamily="34" charset="0"/>
                <a:cs typeface="Times New Roman" pitchFamily="18" charset="0"/>
              </a:rPr>
              <a:t>   is a teaching </a:t>
            </a:r>
            <a:r>
              <a:rPr lang="en-AU" altLang="en-US" sz="2800" b="1" i="1" dirty="0">
                <a:solidFill>
                  <a:srgbClr val="00AA9E"/>
                </a:solidFill>
                <a:latin typeface="Calibri" pitchFamily="34" charset="0"/>
                <a:ea typeface="Calibri" pitchFamily="34" charset="0"/>
                <a:cs typeface="Times New Roman" pitchFamily="18" charset="0"/>
              </a:rPr>
              <a:t>and research    </a:t>
            </a:r>
          </a:p>
          <a:p>
            <a:pPr eaLnBrk="1" hangingPunct="1"/>
            <a:r>
              <a:rPr lang="en-AU" altLang="en-US" sz="2800" b="1" i="1" dirty="0">
                <a:solidFill>
                  <a:srgbClr val="00AA9E"/>
                </a:solidFill>
                <a:latin typeface="Calibri" pitchFamily="34" charset="0"/>
                <a:ea typeface="Calibri" pitchFamily="34" charset="0"/>
                <a:cs typeface="Times New Roman" pitchFamily="18" charset="0"/>
              </a:rPr>
              <a:t>   </a:t>
            </a:r>
            <a:r>
              <a:rPr lang="en-AU" altLang="en-US" sz="2800" dirty="0">
                <a:solidFill>
                  <a:srgbClr val="000000"/>
                </a:solidFill>
                <a:latin typeface="Calibri" pitchFamily="34" charset="0"/>
                <a:ea typeface="Calibri" pitchFamily="34" charset="0"/>
                <a:cs typeface="Times New Roman" pitchFamily="18" charset="0"/>
              </a:rPr>
              <a:t>environment</a:t>
            </a:r>
            <a:endParaRPr lang="en-AU" altLang="en-US" sz="2800" dirty="0">
              <a:solidFill>
                <a:srgbClr val="000000"/>
              </a:solidFill>
              <a:ea typeface="Calibri" pitchFamily="34" charset="0"/>
            </a:endParaRPr>
          </a:p>
        </p:txBody>
      </p:sp>
    </p:spTree>
    <p:extLst>
      <p:ext uri="{BB962C8B-B14F-4D97-AF65-F5344CB8AC3E}">
        <p14:creationId xmlns:p14="http://schemas.microsoft.com/office/powerpoint/2010/main" val="28312698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PCPPT Workshop Program_Page_1"/>
          <p:cNvPicPr>
            <a:picLocks noChangeAspect="1" noChangeArrowheads="1"/>
          </p:cNvPicPr>
          <p:nvPr/>
        </p:nvPicPr>
        <p:blipFill>
          <a:blip r:embed="rId3" cstate="print"/>
          <a:srcRect/>
          <a:stretch>
            <a:fillRect/>
          </a:stretch>
        </p:blipFill>
        <p:spPr bwMode="auto">
          <a:xfrm>
            <a:off x="6312024" y="692697"/>
            <a:ext cx="4176464" cy="5843325"/>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noChangeArrowheads="1"/>
          </p:cNvPicPr>
          <p:nvPr/>
        </p:nvPicPr>
        <p:blipFill rotWithShape="1">
          <a:blip r:embed="rId4" cstate="print"/>
          <a:srcRect l="19387" t="43804" r="20898" b="11106"/>
          <a:stretch/>
        </p:blipFill>
        <p:spPr bwMode="auto">
          <a:xfrm>
            <a:off x="1707978" y="1200124"/>
            <a:ext cx="4509834" cy="2516909"/>
          </a:xfrm>
          <a:prstGeom prst="rect">
            <a:avLst/>
          </a:prstGeom>
          <a:ln>
            <a:noFill/>
          </a:ln>
          <a:effectLst>
            <a:outerShdw blurRad="50800" dist="38100" dir="2700000" algn="tl" rotWithShape="0">
              <a:prstClr val="black">
                <a:alpha val="40000"/>
              </a:prstClr>
            </a:outerShdw>
          </a:effectLst>
        </p:spPr>
      </p:pic>
      <p:grpSp>
        <p:nvGrpSpPr>
          <p:cNvPr id="8" name="Group 21"/>
          <p:cNvGrpSpPr>
            <a:grpSpLocks/>
          </p:cNvGrpSpPr>
          <p:nvPr/>
        </p:nvGrpSpPr>
        <p:grpSpPr bwMode="auto">
          <a:xfrm>
            <a:off x="0" y="-381944"/>
            <a:ext cx="12192000" cy="7699376"/>
            <a:chOff x="0" y="-420713"/>
            <a:chExt cx="9144000" cy="7699425"/>
          </a:xfrm>
        </p:grpSpPr>
        <p:pic>
          <p:nvPicPr>
            <p:cNvPr id="9" name="Picture 4"/>
            <p:cNvPicPr>
              <a:picLocks noChangeAspect="1"/>
            </p:cNvPicPr>
            <p:nvPr/>
          </p:nvPicPr>
          <p:blipFill>
            <a:blip r:embed="rId5" cstate="print"/>
            <a:srcRect/>
            <a:stretch>
              <a:fillRect/>
            </a:stretch>
          </p:blipFill>
          <p:spPr bwMode="auto">
            <a:xfrm flipH="1">
              <a:off x="0" y="6237312"/>
              <a:ext cx="9144000" cy="1041400"/>
            </a:xfrm>
            <a:prstGeom prst="rect">
              <a:avLst/>
            </a:prstGeom>
            <a:noFill/>
            <a:ln w="9525">
              <a:noFill/>
              <a:miter lim="800000"/>
              <a:headEnd/>
              <a:tailEnd/>
            </a:ln>
          </p:spPr>
        </p:pic>
        <p:pic>
          <p:nvPicPr>
            <p:cNvPr id="10" name="Picture 4"/>
            <p:cNvPicPr>
              <a:picLocks noChangeAspect="1"/>
            </p:cNvPicPr>
            <p:nvPr/>
          </p:nvPicPr>
          <p:blipFill>
            <a:blip r:embed="rId5" cstate="print"/>
            <a:srcRect/>
            <a:stretch>
              <a:fillRect/>
            </a:stretch>
          </p:blipFill>
          <p:spPr bwMode="auto">
            <a:xfrm rot="10800000" flipH="1">
              <a:off x="0" y="-420713"/>
              <a:ext cx="9144000" cy="1041400"/>
            </a:xfrm>
            <a:prstGeom prst="rect">
              <a:avLst/>
            </a:prstGeom>
            <a:noFill/>
            <a:ln w="9525">
              <a:noFill/>
              <a:miter lim="800000"/>
              <a:headEnd/>
              <a:tailEnd/>
            </a:ln>
          </p:spPr>
        </p:pic>
      </p:grpSp>
      <p:pic>
        <p:nvPicPr>
          <p:cNvPr id="7"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1463" r="4647" b="17103"/>
          <a:stretch/>
        </p:blipFill>
        <p:spPr bwMode="auto">
          <a:xfrm>
            <a:off x="1699364" y="3894468"/>
            <a:ext cx="4554242" cy="255886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839706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8" name="Group 21"/>
          <p:cNvGrpSpPr>
            <a:grpSpLocks/>
          </p:cNvGrpSpPr>
          <p:nvPr/>
        </p:nvGrpSpPr>
        <p:grpSpPr bwMode="auto">
          <a:xfrm>
            <a:off x="0" y="-420688"/>
            <a:ext cx="12192000" cy="7699376"/>
            <a:chOff x="0" y="-420713"/>
            <a:chExt cx="9144000" cy="7699425"/>
          </a:xfrm>
        </p:grpSpPr>
        <p:pic>
          <p:nvPicPr>
            <p:cNvPr id="6042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6237312"/>
              <a:ext cx="91440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a:off x="0" y="-420713"/>
              <a:ext cx="91440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0419" name="Title 1"/>
          <p:cNvSpPr>
            <a:spLocks noGrp="1"/>
          </p:cNvSpPr>
          <p:nvPr>
            <p:ph type="title"/>
          </p:nvPr>
        </p:nvSpPr>
        <p:spPr>
          <a:xfrm>
            <a:off x="1774825" y="188913"/>
            <a:ext cx="8229600" cy="792162"/>
          </a:xfrm>
        </p:spPr>
        <p:txBody>
          <a:bodyPr/>
          <a:lstStyle/>
          <a:p>
            <a:pPr algn="l" eaLnBrk="1" hangingPunct="1"/>
            <a:r>
              <a:rPr lang="en-AU" altLang="en-US" sz="4000" dirty="0">
                <a:solidFill>
                  <a:schemeClr val="tx1">
                    <a:lumMod val="75000"/>
                    <a:lumOff val="25000"/>
                  </a:schemeClr>
                </a:solidFill>
                <a:latin typeface="Source Sans Pro ExtraLight" pitchFamily="34" charset="0"/>
              </a:rPr>
              <a:t>When to inform parents?</a:t>
            </a:r>
          </a:p>
        </p:txBody>
      </p:sp>
      <p:sp>
        <p:nvSpPr>
          <p:cNvPr id="60420" name="Rectangle 2"/>
          <p:cNvSpPr txBox="1">
            <a:spLocks noChangeArrowheads="1"/>
          </p:cNvSpPr>
          <p:nvPr/>
        </p:nvSpPr>
        <p:spPr bwMode="auto">
          <a:xfrm>
            <a:off x="1595438" y="1931989"/>
            <a:ext cx="907415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3600" i="1">
              <a:solidFill>
                <a:srgbClr val="00AA9E"/>
              </a:solidFill>
            </a:endParaRPr>
          </a:p>
        </p:txBody>
      </p:sp>
      <p:sp>
        <p:nvSpPr>
          <p:cNvPr id="2" name="TextBox 1"/>
          <p:cNvSpPr txBox="1">
            <a:spLocks noChangeArrowheads="1"/>
          </p:cNvSpPr>
          <p:nvPr/>
        </p:nvSpPr>
        <p:spPr bwMode="auto">
          <a:xfrm>
            <a:off x="3575051" y="1562100"/>
            <a:ext cx="4557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AU" altLang="en-US" sz="1800" dirty="0">
                <a:latin typeface="Arial" charset="0"/>
              </a:rPr>
              <a:t>When the baby is delivered?</a:t>
            </a:r>
          </a:p>
        </p:txBody>
      </p:sp>
      <p:sp>
        <p:nvSpPr>
          <p:cNvPr id="10" name="TextBox 9"/>
          <p:cNvSpPr txBox="1">
            <a:spLocks noChangeArrowheads="1"/>
          </p:cNvSpPr>
          <p:nvPr/>
        </p:nvSpPr>
        <p:spPr bwMode="auto">
          <a:xfrm>
            <a:off x="3575051" y="2297114"/>
            <a:ext cx="4557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AU" altLang="en-US" sz="1800">
                <a:latin typeface="Arial" charset="0"/>
              </a:rPr>
              <a:t>When the mother is on bedrest?</a:t>
            </a:r>
          </a:p>
        </p:txBody>
      </p:sp>
      <p:sp>
        <p:nvSpPr>
          <p:cNvPr id="11" name="TextBox 10"/>
          <p:cNvSpPr txBox="1">
            <a:spLocks noChangeArrowheads="1"/>
          </p:cNvSpPr>
          <p:nvPr/>
        </p:nvSpPr>
        <p:spPr bwMode="auto">
          <a:xfrm>
            <a:off x="3648076" y="3059114"/>
            <a:ext cx="4556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AU" altLang="en-US" sz="1800">
                <a:latin typeface="Arial" charset="0"/>
              </a:rPr>
              <a:t>Antenatal classes?</a:t>
            </a:r>
          </a:p>
        </p:txBody>
      </p:sp>
      <p:sp>
        <p:nvSpPr>
          <p:cNvPr id="12" name="TextBox 11"/>
          <p:cNvSpPr txBox="1">
            <a:spLocks noChangeArrowheads="1"/>
          </p:cNvSpPr>
          <p:nvPr/>
        </p:nvSpPr>
        <p:spPr bwMode="auto">
          <a:xfrm>
            <a:off x="3854451" y="3924300"/>
            <a:ext cx="4556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AU" altLang="en-US" sz="1800">
                <a:latin typeface="Arial" charset="0"/>
              </a:rPr>
              <a:t>When you book into the hospital?</a:t>
            </a:r>
          </a:p>
        </p:txBody>
      </p:sp>
      <p:sp>
        <p:nvSpPr>
          <p:cNvPr id="13" name="TextBox 12"/>
          <p:cNvSpPr txBox="1">
            <a:spLocks noChangeArrowheads="1"/>
          </p:cNvSpPr>
          <p:nvPr/>
        </p:nvSpPr>
        <p:spPr bwMode="auto">
          <a:xfrm>
            <a:off x="3751264" y="4756151"/>
            <a:ext cx="4556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AU" altLang="en-US" sz="2400" b="1" dirty="0">
                <a:latin typeface="Arial" charset="0"/>
              </a:rPr>
              <a:t>Why isn’t it taught at school?</a:t>
            </a:r>
          </a:p>
        </p:txBody>
      </p:sp>
    </p:spTree>
    <p:extLst>
      <p:ext uri="{BB962C8B-B14F-4D97-AF65-F5344CB8AC3E}">
        <p14:creationId xmlns:p14="http://schemas.microsoft.com/office/powerpoint/2010/main" val="30371267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21"/>
          <p:cNvGrpSpPr>
            <a:grpSpLocks/>
          </p:cNvGrpSpPr>
          <p:nvPr/>
        </p:nvGrpSpPr>
        <p:grpSpPr bwMode="auto">
          <a:xfrm>
            <a:off x="0" y="-420688"/>
            <a:ext cx="12192000" cy="7699376"/>
            <a:chOff x="0" y="-420713"/>
            <a:chExt cx="9144000" cy="7699425"/>
          </a:xfrm>
        </p:grpSpPr>
        <p:pic>
          <p:nvPicPr>
            <p:cNvPr id="5530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6237312"/>
              <a:ext cx="91440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a:off x="0" y="-420713"/>
              <a:ext cx="91440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5299" name="Title 1"/>
          <p:cNvSpPr>
            <a:spLocks noGrp="1"/>
          </p:cNvSpPr>
          <p:nvPr>
            <p:ph type="title"/>
          </p:nvPr>
        </p:nvSpPr>
        <p:spPr>
          <a:xfrm>
            <a:off x="2117725" y="438028"/>
            <a:ext cx="8229600" cy="792163"/>
          </a:xfrm>
        </p:spPr>
        <p:txBody>
          <a:bodyPr>
            <a:noAutofit/>
          </a:bodyPr>
          <a:lstStyle/>
          <a:p>
            <a:pPr algn="l"/>
            <a:r>
              <a:rPr lang="en-AU" altLang="en-US" sz="5400" b="1" dirty="0">
                <a:solidFill>
                  <a:schemeClr val="tx1">
                    <a:lumMod val="75000"/>
                    <a:lumOff val="25000"/>
                  </a:schemeClr>
                </a:solidFill>
                <a:latin typeface="Source Sans Pro ExtraLight" pitchFamily="34" charset="0"/>
              </a:rPr>
              <a:t>What to aim for … </a:t>
            </a:r>
          </a:p>
        </p:txBody>
      </p:sp>
      <p:sp>
        <p:nvSpPr>
          <p:cNvPr id="55302" name="Rectangle 16"/>
          <p:cNvSpPr>
            <a:spLocks noChangeArrowheads="1"/>
          </p:cNvSpPr>
          <p:nvPr/>
        </p:nvSpPr>
        <p:spPr bwMode="auto">
          <a:xfrm>
            <a:off x="2117725" y="1988841"/>
            <a:ext cx="7956550" cy="2400657"/>
          </a:xfrm>
          <a:prstGeom prst="rect">
            <a:avLst/>
          </a:prstGeom>
          <a:solidFill>
            <a:schemeClr val="bg1"/>
          </a:solid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AU" altLang="en-US" sz="3000" dirty="0">
                <a:latin typeface="Calibri" pitchFamily="34" charset="0"/>
              </a:rPr>
              <a:t>Can we change community awareness and culture and reach a point where one of the questions patients routinely ask is </a:t>
            </a:r>
          </a:p>
          <a:p>
            <a:pPr algn="ctr" eaLnBrk="1" hangingPunct="1"/>
            <a:endParaRPr lang="en-AU" altLang="en-US" sz="3000" dirty="0">
              <a:solidFill>
                <a:srgbClr val="00AA9E"/>
              </a:solidFill>
              <a:latin typeface="Calibri" pitchFamily="34" charset="0"/>
            </a:endParaRPr>
          </a:p>
          <a:p>
            <a:pPr algn="ctr" eaLnBrk="1" hangingPunct="1"/>
            <a:r>
              <a:rPr lang="en-AU" altLang="en-US" sz="3000" b="1" i="1" dirty="0">
                <a:solidFill>
                  <a:srgbClr val="00AA9E"/>
                </a:solidFill>
                <a:latin typeface="Calibri" pitchFamily="34" charset="0"/>
              </a:rPr>
              <a:t>“are there any trials I can join?”</a:t>
            </a:r>
          </a:p>
        </p:txBody>
      </p:sp>
    </p:spTree>
    <p:extLst>
      <p:ext uri="{BB962C8B-B14F-4D97-AF65-F5344CB8AC3E}">
        <p14:creationId xmlns:p14="http://schemas.microsoft.com/office/powerpoint/2010/main" val="19776479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30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2152640" y="116632"/>
            <a:ext cx="7886700" cy="822326"/>
          </a:xfrm>
          <a:prstGeom prst="rect">
            <a:avLst/>
          </a:prstGeom>
        </p:spPr>
        <p:txBody>
          <a:bodyPr vert="horz" lIns="91440" tIns="45720" rIns="91440" bIns="45720" rtlCol="0" anchor="ctr">
            <a:normAutofit/>
          </a:bodyPr>
          <a:lstStyle/>
          <a:p>
            <a:pPr algn="ctr">
              <a:lnSpc>
                <a:spcPct val="90000"/>
              </a:lnSpc>
              <a:spcAft>
                <a:spcPts val="600"/>
              </a:spcAft>
            </a:pPr>
            <a:r>
              <a:rPr lang="en-US" sz="4400" dirty="0">
                <a:solidFill>
                  <a:srgbClr val="00AA9E"/>
                </a:solidFill>
                <a:latin typeface="+mj-lt"/>
                <a:ea typeface="+mj-ea"/>
                <a:cs typeface="+mj-cs"/>
              </a:rPr>
              <a:t>my boys </a:t>
            </a:r>
          </a:p>
        </p:txBody>
      </p:sp>
      <p:pic>
        <p:nvPicPr>
          <p:cNvPr id="3" name="Picture 2">
            <a:extLst>
              <a:ext uri="{FF2B5EF4-FFF2-40B4-BE49-F238E27FC236}">
                <a16:creationId xmlns:a16="http://schemas.microsoft.com/office/drawing/2014/main" id="{54A80A30-7D35-4F76-9416-67E902F9821B}"/>
              </a:ext>
            </a:extLst>
          </p:cNvPr>
          <p:cNvPicPr>
            <a:picLocks noChangeAspect="1"/>
          </p:cNvPicPr>
          <p:nvPr/>
        </p:nvPicPr>
        <p:blipFill rotWithShape="1">
          <a:blip r:embed="rId3"/>
          <a:srcRect l="11246" r="11226" b="1"/>
          <a:stretch/>
        </p:blipFill>
        <p:spPr>
          <a:xfrm>
            <a:off x="1524000" y="1052736"/>
            <a:ext cx="9143980" cy="5395902"/>
          </a:xfrm>
          <a:prstGeom prst="rect">
            <a:avLst/>
          </a:prstGeom>
        </p:spPr>
      </p:pic>
    </p:spTree>
    <p:extLst>
      <p:ext uri="{BB962C8B-B14F-4D97-AF65-F5344CB8AC3E}">
        <p14:creationId xmlns:p14="http://schemas.microsoft.com/office/powerpoint/2010/main" val="499310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9"/>
          <p:cNvGrpSpPr>
            <a:grpSpLocks/>
          </p:cNvGrpSpPr>
          <p:nvPr/>
        </p:nvGrpSpPr>
        <p:grpSpPr bwMode="auto">
          <a:xfrm>
            <a:off x="0" y="-420688"/>
            <a:ext cx="12192000" cy="7699376"/>
            <a:chOff x="0" y="-420713"/>
            <a:chExt cx="9144000" cy="7699425"/>
          </a:xfrm>
        </p:grpSpPr>
        <p:pic>
          <p:nvPicPr>
            <p:cNvPr id="6" name="Picture 4"/>
            <p:cNvPicPr>
              <a:picLocks noChangeAspect="1"/>
            </p:cNvPicPr>
            <p:nvPr/>
          </p:nvPicPr>
          <p:blipFill>
            <a:blip r:embed="rId2" cstate="print"/>
            <a:srcRect/>
            <a:stretch>
              <a:fillRect/>
            </a:stretch>
          </p:blipFill>
          <p:spPr bwMode="auto">
            <a:xfrm flipH="1">
              <a:off x="0" y="6237312"/>
              <a:ext cx="9144000" cy="1041400"/>
            </a:xfrm>
            <a:prstGeom prst="rect">
              <a:avLst/>
            </a:prstGeom>
            <a:noFill/>
            <a:ln w="9525">
              <a:noFill/>
              <a:miter lim="800000"/>
              <a:headEnd/>
              <a:tailEnd/>
            </a:ln>
          </p:spPr>
        </p:pic>
        <p:pic>
          <p:nvPicPr>
            <p:cNvPr id="7" name="Picture 36" descr="MB_Logo_Long_CMYK.jpg"/>
            <p:cNvPicPr>
              <a:picLocks noChangeAspect="1"/>
            </p:cNvPicPr>
            <p:nvPr/>
          </p:nvPicPr>
          <p:blipFill>
            <a:blip r:embed="rId3" cstate="print">
              <a:clrChange>
                <a:clrFrom>
                  <a:srgbClr val="FDFDFD"/>
                </a:clrFrom>
                <a:clrTo>
                  <a:srgbClr val="FDFDFD">
                    <a:alpha val="0"/>
                  </a:srgbClr>
                </a:clrTo>
              </a:clrChange>
            </a:blip>
            <a:srcRect/>
            <a:stretch>
              <a:fillRect/>
            </a:stretch>
          </p:blipFill>
          <p:spPr bwMode="auto">
            <a:xfrm>
              <a:off x="6058408" y="6093296"/>
              <a:ext cx="2211760" cy="516221"/>
            </a:xfrm>
            <a:prstGeom prst="rect">
              <a:avLst/>
            </a:prstGeom>
            <a:noFill/>
            <a:ln w="9525">
              <a:noFill/>
              <a:miter lim="800000"/>
              <a:headEnd/>
              <a:tailEnd/>
            </a:ln>
          </p:spPr>
        </p:pic>
        <p:pic>
          <p:nvPicPr>
            <p:cNvPr id="8" name="Picture 4"/>
            <p:cNvPicPr>
              <a:picLocks noChangeAspect="1"/>
            </p:cNvPicPr>
            <p:nvPr/>
          </p:nvPicPr>
          <p:blipFill>
            <a:blip r:embed="rId2" cstate="print"/>
            <a:srcRect/>
            <a:stretch>
              <a:fillRect/>
            </a:stretch>
          </p:blipFill>
          <p:spPr bwMode="auto">
            <a:xfrm rot="10800000" flipH="1">
              <a:off x="0" y="-420713"/>
              <a:ext cx="9144000" cy="1041400"/>
            </a:xfrm>
            <a:prstGeom prst="rect">
              <a:avLst/>
            </a:prstGeom>
            <a:noFill/>
            <a:ln w="9525">
              <a:noFill/>
              <a:miter lim="800000"/>
              <a:headEnd/>
              <a:tailEnd/>
            </a:ln>
          </p:spPr>
        </p:pic>
      </p:grpSp>
      <p:sp>
        <p:nvSpPr>
          <p:cNvPr id="15" name="Shape 137"/>
          <p:cNvSpPr>
            <a:spLocks noGrp="1"/>
          </p:cNvSpPr>
          <p:nvPr>
            <p:ph type="title"/>
          </p:nvPr>
        </p:nvSpPr>
        <p:spPr>
          <a:xfrm>
            <a:off x="1745412" y="19874"/>
            <a:ext cx="8512271" cy="1143000"/>
          </a:xfrm>
          <a:prstGeom prst="rect">
            <a:avLst/>
          </a:prstGeom>
        </p:spPr>
        <p:txBody>
          <a:bodyPr>
            <a:normAutofit/>
          </a:bodyPr>
          <a:lstStyle/>
          <a:p>
            <a:r>
              <a:rPr lang="en-AU" dirty="0">
                <a:solidFill>
                  <a:srgbClr val="00AA9E"/>
                </a:solidFill>
              </a:rPr>
              <a:t>2007</a:t>
            </a:r>
            <a:endParaRPr dirty="0">
              <a:solidFill>
                <a:srgbClr val="00AA9E"/>
              </a:solidFill>
            </a:endParaRPr>
          </a:p>
        </p:txBody>
      </p:sp>
      <p:pic>
        <p:nvPicPr>
          <p:cNvPr id="3" name="Picture 2" descr="A picture containing person, wall, indoor, woman&#10;&#10;Description automatically generated">
            <a:extLst>
              <a:ext uri="{FF2B5EF4-FFF2-40B4-BE49-F238E27FC236}">
                <a16:creationId xmlns:a16="http://schemas.microsoft.com/office/drawing/2014/main" id="{ECFD2031-F7D9-444A-AFF4-E2AFAFB4EE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7929" y="1182485"/>
            <a:ext cx="4491081" cy="25948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2" descr="C:\Users\mcruz\Pictures\NICU\Melinda meeting Dillon.jpg">
            <a:extLst>
              <a:ext uri="{FF2B5EF4-FFF2-40B4-BE49-F238E27FC236}">
                <a16:creationId xmlns:a16="http://schemas.microsoft.com/office/drawing/2014/main" id="{4B53FB5A-9F89-4044-AD52-B380549980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5794" y="3080670"/>
            <a:ext cx="3810207" cy="28646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954366950"/>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0" y="-420688"/>
            <a:ext cx="12192000" cy="7699376"/>
            <a:chOff x="0" y="-420713"/>
            <a:chExt cx="9144000" cy="7699425"/>
          </a:xfrm>
        </p:grpSpPr>
        <p:pic>
          <p:nvPicPr>
            <p:cNvPr id="10247" name="Picture 13"/>
            <p:cNvPicPr>
              <a:picLocks noChangeAspect="1"/>
            </p:cNvPicPr>
            <p:nvPr/>
          </p:nvPicPr>
          <p:blipFill>
            <a:blip r:embed="rId3" cstate="print"/>
            <a:srcRect/>
            <a:stretch>
              <a:fillRect/>
            </a:stretch>
          </p:blipFill>
          <p:spPr bwMode="auto">
            <a:xfrm flipH="1">
              <a:off x="0" y="6237312"/>
              <a:ext cx="9144000" cy="1041400"/>
            </a:xfrm>
            <a:prstGeom prst="rect">
              <a:avLst/>
            </a:prstGeom>
            <a:noFill/>
            <a:ln w="9525">
              <a:noFill/>
              <a:miter lim="800000"/>
              <a:headEnd/>
              <a:tailEnd/>
            </a:ln>
          </p:spPr>
        </p:pic>
        <p:pic>
          <p:nvPicPr>
            <p:cNvPr id="10252" name="Picture 4"/>
            <p:cNvPicPr>
              <a:picLocks noChangeAspect="1"/>
            </p:cNvPicPr>
            <p:nvPr/>
          </p:nvPicPr>
          <p:blipFill>
            <a:blip r:embed="rId3" cstate="print"/>
            <a:srcRect/>
            <a:stretch>
              <a:fillRect/>
            </a:stretch>
          </p:blipFill>
          <p:spPr bwMode="auto">
            <a:xfrm rot="10800000" flipH="1">
              <a:off x="0" y="-420713"/>
              <a:ext cx="9144000" cy="1041400"/>
            </a:xfrm>
            <a:prstGeom prst="rect">
              <a:avLst/>
            </a:prstGeom>
            <a:noFill/>
            <a:ln w="9525">
              <a:noFill/>
              <a:miter lim="800000"/>
              <a:headEnd/>
              <a:tailEnd/>
            </a:ln>
          </p:spPr>
        </p:pic>
      </p:grpSp>
      <p:sp>
        <p:nvSpPr>
          <p:cNvPr id="9" name="Shape 137">
            <a:extLst>
              <a:ext uri="{FF2B5EF4-FFF2-40B4-BE49-F238E27FC236}">
                <a16:creationId xmlns:a16="http://schemas.microsoft.com/office/drawing/2014/main" id="{D13AFCDE-0C23-40B9-B9BF-A24E568CA4F3}"/>
              </a:ext>
            </a:extLst>
          </p:cNvPr>
          <p:cNvSpPr>
            <a:spLocks noGrp="1"/>
          </p:cNvSpPr>
          <p:nvPr>
            <p:ph type="title"/>
          </p:nvPr>
        </p:nvSpPr>
        <p:spPr>
          <a:xfrm>
            <a:off x="1745412" y="19874"/>
            <a:ext cx="8512271" cy="1143000"/>
          </a:xfrm>
          <a:prstGeom prst="rect">
            <a:avLst/>
          </a:prstGeom>
        </p:spPr>
        <p:txBody>
          <a:bodyPr>
            <a:normAutofit/>
          </a:bodyPr>
          <a:lstStyle/>
          <a:p>
            <a:r>
              <a:rPr lang="en-AU" dirty="0">
                <a:solidFill>
                  <a:srgbClr val="00AA9E"/>
                </a:solidFill>
              </a:rPr>
              <a:t>2012</a:t>
            </a:r>
            <a:endParaRPr dirty="0">
              <a:solidFill>
                <a:srgbClr val="00AA9E"/>
              </a:solidFill>
            </a:endParaRPr>
          </a:p>
        </p:txBody>
      </p:sp>
      <p:pic>
        <p:nvPicPr>
          <p:cNvPr id="13" name="Picture 2" descr="C:\Users\mcruz\Pictures\VON_Melinda_and_William.jpg">
            <a:extLst>
              <a:ext uri="{FF2B5EF4-FFF2-40B4-BE49-F238E27FC236}">
                <a16:creationId xmlns:a16="http://schemas.microsoft.com/office/drawing/2014/main" id="{C2E63FC7-A9B1-4F2D-9063-AAE93B591C7D}"/>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3287688" y="1412776"/>
            <a:ext cx="5832648" cy="3790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922147"/>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6"/>
          <p:cNvSpPr>
            <a:spLocks noGrp="1" noChangeArrowheads="1"/>
          </p:cNvSpPr>
          <p:nvPr>
            <p:ph type="body" sz="half" idx="2"/>
          </p:nvPr>
        </p:nvSpPr>
        <p:spPr>
          <a:xfrm>
            <a:off x="6451352" y="1999382"/>
            <a:ext cx="3821113" cy="4525962"/>
          </a:xfrm>
        </p:spPr>
        <p:txBody>
          <a:bodyPr>
            <a:normAutofit/>
          </a:bodyPr>
          <a:lstStyle/>
          <a:p>
            <a:pPr eaLnBrk="1" hangingPunct="1">
              <a:buFontTx/>
              <a:buNone/>
            </a:pPr>
            <a:r>
              <a:rPr lang="en-AU" dirty="0"/>
              <a:t>	</a:t>
            </a:r>
            <a:r>
              <a:rPr lang="en-AU" sz="3600" dirty="0"/>
              <a:t>In 2004, </a:t>
            </a:r>
            <a:r>
              <a:rPr lang="en-AU" sz="3600" dirty="0">
                <a:solidFill>
                  <a:schemeClr val="tx1">
                    <a:lumMod val="75000"/>
                    <a:lumOff val="25000"/>
                  </a:schemeClr>
                </a:solidFill>
              </a:rPr>
              <a:t>encouraged </a:t>
            </a:r>
            <a:r>
              <a:rPr lang="en-AU" sz="3600" dirty="0"/>
              <a:t>the ‘appointment of consumers as decision-makers in research..’ </a:t>
            </a:r>
          </a:p>
          <a:p>
            <a:pPr eaLnBrk="1" hangingPunct="1">
              <a:buFontTx/>
              <a:buNone/>
            </a:pPr>
            <a:r>
              <a:rPr lang="en-AU" sz="2200" dirty="0">
                <a:latin typeface="Calibri" pitchFamily="34" charset="0"/>
              </a:rPr>
              <a:t>		                          page 8</a:t>
            </a:r>
          </a:p>
        </p:txBody>
      </p:sp>
      <p:grpSp>
        <p:nvGrpSpPr>
          <p:cNvPr id="2" name="Group 12"/>
          <p:cNvGrpSpPr>
            <a:grpSpLocks/>
          </p:cNvGrpSpPr>
          <p:nvPr/>
        </p:nvGrpSpPr>
        <p:grpSpPr bwMode="auto">
          <a:xfrm>
            <a:off x="0" y="-420688"/>
            <a:ext cx="12192000" cy="7699376"/>
            <a:chOff x="0" y="-420713"/>
            <a:chExt cx="9144000" cy="7699425"/>
          </a:xfrm>
        </p:grpSpPr>
        <p:pic>
          <p:nvPicPr>
            <p:cNvPr id="10247" name="Picture 13"/>
            <p:cNvPicPr>
              <a:picLocks noChangeAspect="1"/>
            </p:cNvPicPr>
            <p:nvPr/>
          </p:nvPicPr>
          <p:blipFill>
            <a:blip r:embed="rId3" cstate="print"/>
            <a:srcRect/>
            <a:stretch>
              <a:fillRect/>
            </a:stretch>
          </p:blipFill>
          <p:spPr bwMode="auto">
            <a:xfrm flipH="1">
              <a:off x="0" y="6237312"/>
              <a:ext cx="9144000" cy="1041400"/>
            </a:xfrm>
            <a:prstGeom prst="rect">
              <a:avLst/>
            </a:prstGeom>
            <a:noFill/>
            <a:ln w="9525">
              <a:noFill/>
              <a:miter lim="800000"/>
              <a:headEnd/>
              <a:tailEnd/>
            </a:ln>
          </p:spPr>
        </p:pic>
        <p:pic>
          <p:nvPicPr>
            <p:cNvPr id="10252" name="Picture 4"/>
            <p:cNvPicPr>
              <a:picLocks noChangeAspect="1"/>
            </p:cNvPicPr>
            <p:nvPr/>
          </p:nvPicPr>
          <p:blipFill>
            <a:blip r:embed="rId3" cstate="print"/>
            <a:srcRect/>
            <a:stretch>
              <a:fillRect/>
            </a:stretch>
          </p:blipFill>
          <p:spPr bwMode="auto">
            <a:xfrm rot="10800000" flipH="1">
              <a:off x="0" y="-420713"/>
              <a:ext cx="9144000" cy="1041400"/>
            </a:xfrm>
            <a:prstGeom prst="rect">
              <a:avLst/>
            </a:prstGeom>
            <a:noFill/>
            <a:ln w="9525">
              <a:noFill/>
              <a:miter lim="800000"/>
              <a:headEnd/>
              <a:tailEnd/>
            </a:ln>
          </p:spPr>
        </p:pic>
      </p:grpSp>
      <p:pic>
        <p:nvPicPr>
          <p:cNvPr id="11" name="Picture 7">
            <a:extLst>
              <a:ext uri="{FF2B5EF4-FFF2-40B4-BE49-F238E27FC236}">
                <a16:creationId xmlns:a16="http://schemas.microsoft.com/office/drawing/2014/main" id="{53132345-2144-4C18-A217-0E2C09D204A5}"/>
              </a:ext>
            </a:extLst>
          </p:cNvPr>
          <p:cNvPicPr>
            <a:picLocks noChangeAspect="1" noChangeArrowheads="1"/>
          </p:cNvPicPr>
          <p:nvPr/>
        </p:nvPicPr>
        <p:blipFill>
          <a:blip r:embed="rId4" cstate="print"/>
          <a:srcRect l="24907" t="20064" r="8868" b="58598"/>
          <a:stretch>
            <a:fillRect/>
          </a:stretch>
        </p:blipFill>
        <p:spPr>
          <a:xfrm>
            <a:off x="1703388" y="2174876"/>
            <a:ext cx="4779962" cy="1541463"/>
          </a:xfrm>
          <a:prstGeom prst="rect">
            <a:avLst/>
          </a:prstGeom>
          <a:noFill/>
        </p:spPr>
      </p:pic>
      <p:pic>
        <p:nvPicPr>
          <p:cNvPr id="12" name="Picture 7">
            <a:extLst>
              <a:ext uri="{FF2B5EF4-FFF2-40B4-BE49-F238E27FC236}">
                <a16:creationId xmlns:a16="http://schemas.microsoft.com/office/drawing/2014/main" id="{182A9D5A-AEAF-4219-AB7F-85D7096B2A8F}"/>
              </a:ext>
            </a:extLst>
          </p:cNvPr>
          <p:cNvPicPr>
            <a:picLocks noChangeAspect="1" noChangeArrowheads="1"/>
          </p:cNvPicPr>
          <p:nvPr/>
        </p:nvPicPr>
        <p:blipFill>
          <a:blip r:embed="rId4" cstate="print"/>
          <a:srcRect l="24907" t="52071" r="8868" b="27037"/>
          <a:stretch>
            <a:fillRect/>
          </a:stretch>
        </p:blipFill>
        <p:spPr bwMode="auto">
          <a:xfrm>
            <a:off x="1703388" y="3646488"/>
            <a:ext cx="4779962" cy="1511300"/>
          </a:xfrm>
          <a:prstGeom prst="rect">
            <a:avLst/>
          </a:prstGeom>
          <a:noFill/>
          <a:ln w="9525">
            <a:noFill/>
            <a:miter lim="800000"/>
            <a:headEnd/>
            <a:tailEnd/>
          </a:ln>
        </p:spPr>
      </p:pic>
      <p:sp>
        <p:nvSpPr>
          <p:cNvPr id="9" name="Shape 137">
            <a:extLst>
              <a:ext uri="{FF2B5EF4-FFF2-40B4-BE49-F238E27FC236}">
                <a16:creationId xmlns:a16="http://schemas.microsoft.com/office/drawing/2014/main" id="{D13AFCDE-0C23-40B9-B9BF-A24E568CA4F3}"/>
              </a:ext>
            </a:extLst>
          </p:cNvPr>
          <p:cNvSpPr>
            <a:spLocks noGrp="1"/>
          </p:cNvSpPr>
          <p:nvPr>
            <p:ph type="title"/>
          </p:nvPr>
        </p:nvSpPr>
        <p:spPr>
          <a:xfrm>
            <a:off x="1745412" y="19874"/>
            <a:ext cx="8512271" cy="1143000"/>
          </a:xfrm>
          <a:prstGeom prst="rect">
            <a:avLst/>
          </a:prstGeom>
        </p:spPr>
        <p:txBody>
          <a:bodyPr>
            <a:normAutofit/>
          </a:bodyPr>
          <a:lstStyle/>
          <a:p>
            <a:r>
              <a:rPr lang="en-AU" dirty="0">
                <a:solidFill>
                  <a:srgbClr val="00AA9E"/>
                </a:solidFill>
              </a:rPr>
              <a:t>2012</a:t>
            </a:r>
            <a:endParaRPr dirty="0">
              <a:solidFill>
                <a:srgbClr val="00AA9E"/>
              </a:solidFill>
            </a:endParaRPr>
          </a:p>
        </p:txBody>
      </p:sp>
    </p:spTree>
    <p:extLst>
      <p:ext uri="{BB962C8B-B14F-4D97-AF65-F5344CB8AC3E}">
        <p14:creationId xmlns:p14="http://schemas.microsoft.com/office/powerpoint/2010/main" val="110810069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1559496" y="374800"/>
            <a:ext cx="9074150" cy="1470025"/>
          </a:xfrm>
        </p:spPr>
        <p:txBody>
          <a:bodyPr/>
          <a:lstStyle/>
          <a:p>
            <a:pPr eaLnBrk="1" hangingPunct="1"/>
            <a:r>
              <a:rPr lang="en-GB" sz="4800" dirty="0">
                <a:solidFill>
                  <a:schemeClr val="tx1">
                    <a:lumMod val="75000"/>
                    <a:lumOff val="25000"/>
                  </a:schemeClr>
                </a:solidFill>
                <a:latin typeface="Source Sans Pro ExtraLight" pitchFamily="34" charset="0"/>
              </a:rPr>
              <a:t>Two types of consumers</a:t>
            </a:r>
            <a:r>
              <a:rPr lang="en-AU" sz="3600" i="1" dirty="0">
                <a:solidFill>
                  <a:schemeClr val="tx1">
                    <a:lumMod val="75000"/>
                    <a:lumOff val="25000"/>
                  </a:schemeClr>
                </a:solidFill>
                <a:latin typeface="Source Sans Pro ExtraLight" pitchFamily="34" charset="0"/>
              </a:rPr>
              <a:t/>
            </a:r>
            <a:br>
              <a:rPr lang="en-AU" sz="3600" i="1" dirty="0">
                <a:solidFill>
                  <a:schemeClr val="tx1">
                    <a:lumMod val="75000"/>
                    <a:lumOff val="25000"/>
                  </a:schemeClr>
                </a:solidFill>
                <a:latin typeface="Source Sans Pro ExtraLight" pitchFamily="34" charset="0"/>
              </a:rPr>
            </a:br>
            <a:endParaRPr lang="en-AU" altLang="en-US" sz="3600" i="1" dirty="0">
              <a:solidFill>
                <a:schemeClr val="tx1">
                  <a:lumMod val="75000"/>
                  <a:lumOff val="25000"/>
                </a:schemeClr>
              </a:solidFill>
              <a:latin typeface="Source Sans Pro ExtraLight" pitchFamily="34" charset="0"/>
            </a:endParaRPr>
          </a:p>
        </p:txBody>
      </p:sp>
      <p:sp>
        <p:nvSpPr>
          <p:cNvPr id="2051" name="Rectangle 3"/>
          <p:cNvSpPr>
            <a:spLocks noGrp="1" noChangeArrowheads="1"/>
          </p:cNvSpPr>
          <p:nvPr>
            <p:ph type="subTitle" idx="1"/>
          </p:nvPr>
        </p:nvSpPr>
        <p:spPr>
          <a:xfrm>
            <a:off x="1838646" y="1412777"/>
            <a:ext cx="8361810" cy="2230437"/>
          </a:xfrm>
        </p:spPr>
        <p:txBody>
          <a:bodyPr/>
          <a:lstStyle/>
          <a:p>
            <a:pPr eaLnBrk="1" hangingPunct="1">
              <a:lnSpc>
                <a:spcPct val="80000"/>
              </a:lnSpc>
              <a:defRPr/>
            </a:pPr>
            <a:r>
              <a:rPr lang="en-AU" sz="2800" dirty="0">
                <a:solidFill>
                  <a:schemeClr val="tx1">
                    <a:lumMod val="85000"/>
                    <a:lumOff val="15000"/>
                  </a:schemeClr>
                </a:solidFill>
                <a:latin typeface="Calibri" pitchFamily="34" charset="0"/>
              </a:rPr>
              <a:t>The ones who use the service (patients)</a:t>
            </a:r>
          </a:p>
          <a:p>
            <a:pPr eaLnBrk="1" hangingPunct="1">
              <a:lnSpc>
                <a:spcPct val="80000"/>
              </a:lnSpc>
              <a:defRPr/>
            </a:pPr>
            <a:endParaRPr lang="en-AU" sz="2600" dirty="0">
              <a:solidFill>
                <a:schemeClr val="tx1">
                  <a:lumMod val="85000"/>
                  <a:lumOff val="15000"/>
                </a:schemeClr>
              </a:solidFill>
              <a:latin typeface="Calibri" pitchFamily="34" charset="0"/>
            </a:endParaRPr>
          </a:p>
          <a:p>
            <a:pPr eaLnBrk="1" hangingPunct="1">
              <a:lnSpc>
                <a:spcPct val="80000"/>
              </a:lnSpc>
              <a:defRPr/>
            </a:pPr>
            <a:endParaRPr lang="en-AU" sz="2600" dirty="0">
              <a:solidFill>
                <a:schemeClr val="tx1">
                  <a:lumMod val="85000"/>
                  <a:lumOff val="15000"/>
                </a:schemeClr>
              </a:solidFill>
              <a:latin typeface="Calibri" pitchFamily="34" charset="0"/>
            </a:endParaRPr>
          </a:p>
          <a:p>
            <a:pPr eaLnBrk="1" hangingPunct="1">
              <a:lnSpc>
                <a:spcPct val="80000"/>
              </a:lnSpc>
              <a:defRPr/>
            </a:pPr>
            <a:endParaRPr lang="en-AU" sz="2600" dirty="0">
              <a:solidFill>
                <a:schemeClr val="tx1">
                  <a:lumMod val="85000"/>
                  <a:lumOff val="15000"/>
                </a:schemeClr>
              </a:solidFill>
              <a:latin typeface="Calibri" pitchFamily="34" charset="0"/>
            </a:endParaRPr>
          </a:p>
          <a:p>
            <a:pPr eaLnBrk="1" hangingPunct="1">
              <a:lnSpc>
                <a:spcPct val="80000"/>
              </a:lnSpc>
              <a:defRPr/>
            </a:pPr>
            <a:endParaRPr lang="en-AU" sz="2600" dirty="0">
              <a:solidFill>
                <a:schemeClr val="tx1">
                  <a:lumMod val="85000"/>
                  <a:lumOff val="15000"/>
                </a:schemeClr>
              </a:solidFill>
              <a:latin typeface="Calibri" pitchFamily="34" charset="0"/>
            </a:endParaRPr>
          </a:p>
          <a:p>
            <a:pPr eaLnBrk="1" hangingPunct="1">
              <a:lnSpc>
                <a:spcPct val="80000"/>
              </a:lnSpc>
              <a:defRPr/>
            </a:pPr>
            <a:endParaRPr lang="en-AU" sz="2600" dirty="0">
              <a:solidFill>
                <a:schemeClr val="tx1">
                  <a:lumMod val="85000"/>
                  <a:lumOff val="15000"/>
                </a:schemeClr>
              </a:solidFill>
              <a:latin typeface="Calibri" pitchFamily="34" charset="0"/>
            </a:endParaRPr>
          </a:p>
          <a:p>
            <a:pPr algn="l" eaLnBrk="1" hangingPunct="1">
              <a:lnSpc>
                <a:spcPct val="80000"/>
              </a:lnSpc>
              <a:defRPr/>
            </a:pPr>
            <a:endParaRPr lang="en-AU" sz="2200" dirty="0">
              <a:solidFill>
                <a:schemeClr val="tx1">
                  <a:lumMod val="95000"/>
                  <a:lumOff val="5000"/>
                </a:schemeClr>
              </a:solidFill>
              <a:latin typeface="Calibri" pitchFamily="34" charset="0"/>
            </a:endParaRPr>
          </a:p>
        </p:txBody>
      </p:sp>
      <p:grpSp>
        <p:nvGrpSpPr>
          <p:cNvPr id="39942" name="Group 21"/>
          <p:cNvGrpSpPr>
            <a:grpSpLocks/>
          </p:cNvGrpSpPr>
          <p:nvPr/>
        </p:nvGrpSpPr>
        <p:grpSpPr bwMode="auto">
          <a:xfrm>
            <a:off x="0" y="-420688"/>
            <a:ext cx="12192000" cy="7699376"/>
            <a:chOff x="0" y="-420713"/>
            <a:chExt cx="9144000" cy="7699425"/>
          </a:xfrm>
        </p:grpSpPr>
        <p:pic>
          <p:nvPicPr>
            <p:cNvPr id="3994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6237312"/>
              <a:ext cx="91440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a:off x="0" y="-420713"/>
              <a:ext cx="91440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6457" y="4293096"/>
            <a:ext cx="2859087" cy="15422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2" name="Picture 11" descr="M:\Image Bank\Miracle Babies\MB Image Bank\20091001 CSA\JPG\20091001_CSA_062.jpg"/>
          <p:cNvPicPr/>
          <p:nvPr/>
        </p:nvPicPr>
        <p:blipFill>
          <a:blip r:embed="rId5" cstate="print"/>
          <a:stretch>
            <a:fillRect/>
          </a:stretch>
        </p:blipFill>
        <p:spPr bwMode="auto">
          <a:xfrm>
            <a:off x="4666456" y="1916832"/>
            <a:ext cx="2859086" cy="15841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0">
            <a:schemeClr val="accent5"/>
          </a:lnRef>
          <a:fillRef idx="3">
            <a:schemeClr val="accent5"/>
          </a:fillRef>
          <a:effectRef idx="3">
            <a:schemeClr val="accent5"/>
          </a:effectRef>
          <a:fontRef idx="minor">
            <a:schemeClr val="lt1"/>
          </a:fontRef>
        </p:style>
      </p:pic>
      <p:sp>
        <p:nvSpPr>
          <p:cNvPr id="2" name="Rectangle 1"/>
          <p:cNvSpPr/>
          <p:nvPr/>
        </p:nvSpPr>
        <p:spPr>
          <a:xfrm>
            <a:off x="2567608" y="3789041"/>
            <a:ext cx="6935040" cy="445635"/>
          </a:xfrm>
          <a:prstGeom prst="rect">
            <a:avLst/>
          </a:prstGeom>
        </p:spPr>
        <p:txBody>
          <a:bodyPr wrap="none">
            <a:spAutoFit/>
          </a:bodyPr>
          <a:lstStyle/>
          <a:p>
            <a:pPr eaLnBrk="1" hangingPunct="1">
              <a:lnSpc>
                <a:spcPct val="80000"/>
              </a:lnSpc>
              <a:defRPr/>
            </a:pPr>
            <a:r>
              <a:rPr lang="en-AU" sz="2800" dirty="0">
                <a:solidFill>
                  <a:schemeClr val="tx1">
                    <a:lumMod val="85000"/>
                    <a:lumOff val="15000"/>
                  </a:schemeClr>
                </a:solidFill>
                <a:latin typeface="Calibri" pitchFamily="34" charset="0"/>
              </a:rPr>
              <a:t>The ones who engage to improve the service   </a:t>
            </a:r>
          </a:p>
        </p:txBody>
      </p:sp>
    </p:spTree>
    <p:extLst>
      <p:ext uri="{BB962C8B-B14F-4D97-AF65-F5344CB8AC3E}">
        <p14:creationId xmlns:p14="http://schemas.microsoft.com/office/powerpoint/2010/main" val="38666622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867676" y="620689"/>
            <a:ext cx="8332780" cy="1323439"/>
          </a:xfrm>
          <a:prstGeom prst="rect">
            <a:avLst/>
          </a:prstGeom>
          <a:noFill/>
        </p:spPr>
        <p:txBody>
          <a:bodyPr wrap="square" rtlCol="0">
            <a:spAutoFit/>
          </a:bodyPr>
          <a:lstStyle/>
          <a:p>
            <a:r>
              <a:rPr lang="en-AU" sz="4000" dirty="0">
                <a:solidFill>
                  <a:schemeClr val="tx1">
                    <a:lumMod val="75000"/>
                    <a:lumOff val="25000"/>
                  </a:schemeClr>
                </a:solidFill>
                <a:latin typeface="Source Sans Pro ExtraLight" pitchFamily="34" charset="0"/>
              </a:rPr>
              <a:t>What’s so great about having us in health?</a:t>
            </a:r>
            <a:endParaRPr lang="en-AU" sz="4000" dirty="0">
              <a:solidFill>
                <a:schemeClr val="tx1">
                  <a:lumMod val="75000"/>
                  <a:lumOff val="25000"/>
                </a:schemeClr>
              </a:solidFill>
            </a:endParaRPr>
          </a:p>
        </p:txBody>
      </p:sp>
      <p:grpSp>
        <p:nvGrpSpPr>
          <p:cNvPr id="5" name="Group 21"/>
          <p:cNvGrpSpPr>
            <a:grpSpLocks/>
          </p:cNvGrpSpPr>
          <p:nvPr/>
        </p:nvGrpSpPr>
        <p:grpSpPr bwMode="auto">
          <a:xfrm>
            <a:off x="0" y="-420688"/>
            <a:ext cx="12192000" cy="7699376"/>
            <a:chOff x="0" y="-420713"/>
            <a:chExt cx="9144000" cy="7699425"/>
          </a:xfrm>
        </p:grpSpPr>
        <p:pic>
          <p:nvPicPr>
            <p:cNvPr id="6" name="Picture 4"/>
            <p:cNvPicPr>
              <a:picLocks noChangeAspect="1"/>
            </p:cNvPicPr>
            <p:nvPr/>
          </p:nvPicPr>
          <p:blipFill>
            <a:blip r:embed="rId3" cstate="print"/>
            <a:srcRect/>
            <a:stretch>
              <a:fillRect/>
            </a:stretch>
          </p:blipFill>
          <p:spPr bwMode="auto">
            <a:xfrm flipH="1">
              <a:off x="0" y="6237312"/>
              <a:ext cx="9144000" cy="1041400"/>
            </a:xfrm>
            <a:prstGeom prst="rect">
              <a:avLst/>
            </a:prstGeom>
            <a:noFill/>
            <a:ln w="9525">
              <a:noFill/>
              <a:miter lim="800000"/>
              <a:headEnd/>
              <a:tailEnd/>
            </a:ln>
          </p:spPr>
        </p:pic>
        <p:pic>
          <p:nvPicPr>
            <p:cNvPr id="7" name="Picture 4"/>
            <p:cNvPicPr>
              <a:picLocks noChangeAspect="1"/>
            </p:cNvPicPr>
            <p:nvPr/>
          </p:nvPicPr>
          <p:blipFill>
            <a:blip r:embed="rId3" cstate="print"/>
            <a:srcRect/>
            <a:stretch>
              <a:fillRect/>
            </a:stretch>
          </p:blipFill>
          <p:spPr bwMode="auto">
            <a:xfrm rot="10800000" flipH="1">
              <a:off x="0" y="-420713"/>
              <a:ext cx="9144000" cy="1041400"/>
            </a:xfrm>
            <a:prstGeom prst="rect">
              <a:avLst/>
            </a:prstGeom>
            <a:noFill/>
            <a:ln w="9525">
              <a:noFill/>
              <a:miter lim="800000"/>
              <a:headEnd/>
              <a:tailEnd/>
            </a:ln>
          </p:spPr>
        </p:pic>
      </p:grpSp>
      <p:sp>
        <p:nvSpPr>
          <p:cNvPr id="2" name="Rectangle 1"/>
          <p:cNvSpPr/>
          <p:nvPr/>
        </p:nvSpPr>
        <p:spPr>
          <a:xfrm>
            <a:off x="2001618" y="2054118"/>
            <a:ext cx="8064896" cy="400110"/>
          </a:xfrm>
          <a:prstGeom prst="rect">
            <a:avLst/>
          </a:prstGeom>
        </p:spPr>
        <p:txBody>
          <a:bodyPr wrap="square">
            <a:spAutoFit/>
          </a:bodyPr>
          <a:lstStyle/>
          <a:p>
            <a:r>
              <a:rPr lang="en-AU" sz="2000" dirty="0">
                <a:solidFill>
                  <a:schemeClr val="tx1">
                    <a:lumMod val="75000"/>
                    <a:lumOff val="25000"/>
                  </a:schemeClr>
                </a:solidFill>
              </a:rPr>
              <a:t>Here is a group of people who have gone through their own trauma  </a:t>
            </a:r>
          </a:p>
        </p:txBody>
      </p:sp>
      <p:sp>
        <p:nvSpPr>
          <p:cNvPr id="3" name="Rectangle 2"/>
          <p:cNvSpPr/>
          <p:nvPr/>
        </p:nvSpPr>
        <p:spPr>
          <a:xfrm>
            <a:off x="2001618" y="2454229"/>
            <a:ext cx="8583734" cy="3662541"/>
          </a:xfrm>
          <a:prstGeom prst="rect">
            <a:avLst/>
          </a:prstGeom>
        </p:spPr>
        <p:txBody>
          <a:bodyPr wrap="square">
            <a:spAutoFit/>
          </a:bodyPr>
          <a:lstStyle/>
          <a:p>
            <a:r>
              <a:rPr lang="en-AU" sz="2000" dirty="0">
                <a:solidFill>
                  <a:schemeClr val="tx1">
                    <a:lumMod val="75000"/>
                    <a:lumOff val="25000"/>
                  </a:schemeClr>
                </a:solidFill>
              </a:rPr>
              <a:t>…. and instead of saying that’s it, </a:t>
            </a:r>
          </a:p>
          <a:p>
            <a:r>
              <a:rPr lang="en-AU" sz="2000" dirty="0">
                <a:solidFill>
                  <a:schemeClr val="tx1">
                    <a:lumMod val="75000"/>
                    <a:lumOff val="25000"/>
                  </a:schemeClr>
                </a:solidFill>
              </a:rPr>
              <a:t>they are putting their hand up and saying </a:t>
            </a:r>
          </a:p>
          <a:p>
            <a:endParaRPr lang="en-AU" sz="2000" dirty="0">
              <a:solidFill>
                <a:schemeClr val="tx1">
                  <a:lumMod val="75000"/>
                  <a:lumOff val="25000"/>
                </a:schemeClr>
              </a:solidFill>
            </a:endParaRPr>
          </a:p>
          <a:p>
            <a:r>
              <a:rPr lang="en-AU" sz="2800" i="1" dirty="0">
                <a:solidFill>
                  <a:srgbClr val="009EAA"/>
                </a:solidFill>
              </a:rPr>
              <a:t>“How can I use what I went </a:t>
            </a:r>
          </a:p>
          <a:p>
            <a:r>
              <a:rPr lang="en-AU" sz="2800" i="1" dirty="0">
                <a:solidFill>
                  <a:srgbClr val="009EAA"/>
                </a:solidFill>
              </a:rPr>
              <a:t>through to make it easier and </a:t>
            </a:r>
          </a:p>
          <a:p>
            <a:r>
              <a:rPr lang="en-AU" sz="2800" i="1" dirty="0">
                <a:solidFill>
                  <a:srgbClr val="009EAA"/>
                </a:solidFill>
              </a:rPr>
              <a:t>better for the next person?”</a:t>
            </a:r>
          </a:p>
          <a:p>
            <a:endParaRPr lang="en-AU" sz="1600" i="1" dirty="0">
              <a:solidFill>
                <a:srgbClr val="009EAA"/>
              </a:solidFill>
            </a:endParaRPr>
          </a:p>
          <a:p>
            <a:r>
              <a:rPr lang="en-AU" sz="2800" i="1" dirty="0">
                <a:solidFill>
                  <a:srgbClr val="009EAA"/>
                </a:solidFill>
              </a:rPr>
              <a:t>“How can I make what I went through matter?”</a:t>
            </a:r>
          </a:p>
          <a:p>
            <a:endParaRPr lang="en-AU" sz="1600" i="1" dirty="0">
              <a:solidFill>
                <a:srgbClr val="009EAA"/>
              </a:solidFill>
            </a:endParaRPr>
          </a:p>
          <a:p>
            <a:r>
              <a:rPr lang="en-AU" sz="2800" i="1" dirty="0">
                <a:solidFill>
                  <a:srgbClr val="009EAA"/>
                </a:solidFill>
              </a:rPr>
              <a:t>“How can I give back?”  </a:t>
            </a:r>
          </a:p>
        </p:txBody>
      </p:sp>
      <p:pic>
        <p:nvPicPr>
          <p:cNvPr id="19458" name="Picture 2" descr="http://www.livryan.com/wp-content/uploads/2015/04/girl-with-hand-u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8168" y="2543105"/>
            <a:ext cx="1771790" cy="1771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62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99514" y="4149725"/>
            <a:ext cx="18684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bwMode="auto">
          <a:xfrm>
            <a:off x="1898650" y="476250"/>
            <a:ext cx="8769350" cy="5473030"/>
          </a:xfrm>
          <a:prstGeom prst="rect">
            <a:avLst/>
          </a:prstGeom>
          <a:noFill/>
          <a:ln w="9525">
            <a:noFill/>
            <a:miter lim="800000"/>
            <a:headEnd/>
            <a:tailEnd/>
          </a:ln>
          <a:effectLst/>
        </p:spPr>
        <p:txBody>
          <a:bodyPr/>
          <a:lstStyle/>
          <a:p>
            <a:pPr>
              <a:spcBef>
                <a:spcPct val="20000"/>
              </a:spcBef>
              <a:defRPr/>
            </a:pPr>
            <a:r>
              <a:rPr lang="en-AU" sz="4000" kern="0" dirty="0">
                <a:solidFill>
                  <a:schemeClr val="tx1">
                    <a:lumMod val="75000"/>
                    <a:lumOff val="25000"/>
                  </a:schemeClr>
                </a:solidFill>
                <a:latin typeface="Source Sans Pro ExtraLight" pitchFamily="34" charset="0"/>
              </a:rPr>
              <a:t>Benefits Consumers Can Offer</a:t>
            </a:r>
          </a:p>
          <a:p>
            <a:pPr marL="514350" indent="-514350">
              <a:spcBef>
                <a:spcPts val="600"/>
              </a:spcBef>
              <a:buFontTx/>
              <a:buAutoNum type="arabicPeriod"/>
              <a:defRPr/>
            </a:pPr>
            <a:r>
              <a:rPr lang="en-US" sz="2400" dirty="0">
                <a:solidFill>
                  <a:schemeClr val="tx1">
                    <a:lumMod val="85000"/>
                    <a:lumOff val="15000"/>
                  </a:schemeClr>
                </a:solidFill>
                <a:latin typeface="Calibri" pitchFamily="34" charset="0"/>
              </a:rPr>
              <a:t>The personal perspective of the experience</a:t>
            </a:r>
          </a:p>
          <a:p>
            <a:pPr marL="514350" indent="-514350">
              <a:spcBef>
                <a:spcPts val="600"/>
              </a:spcBef>
              <a:buFontTx/>
              <a:buAutoNum type="arabicPeriod"/>
              <a:defRPr/>
            </a:pPr>
            <a:r>
              <a:rPr lang="en-US" sz="2400" dirty="0">
                <a:solidFill>
                  <a:schemeClr val="tx1">
                    <a:lumMod val="85000"/>
                    <a:lumOff val="15000"/>
                  </a:schemeClr>
                </a:solidFill>
                <a:latin typeface="Calibri" pitchFamily="34" charset="0"/>
              </a:rPr>
              <a:t>Help set joint priorities</a:t>
            </a:r>
          </a:p>
          <a:p>
            <a:pPr marL="514350" indent="-514350">
              <a:spcBef>
                <a:spcPts val="600"/>
              </a:spcBef>
              <a:buFontTx/>
              <a:buAutoNum type="arabicPeriod"/>
              <a:defRPr/>
            </a:pPr>
            <a:r>
              <a:rPr lang="en-US" sz="2400" dirty="0">
                <a:solidFill>
                  <a:schemeClr val="tx1">
                    <a:lumMod val="85000"/>
                    <a:lumOff val="15000"/>
                  </a:schemeClr>
                </a:solidFill>
                <a:latin typeface="Calibri" pitchFamily="34" charset="0"/>
              </a:rPr>
              <a:t>Assist in design of information material</a:t>
            </a:r>
          </a:p>
          <a:p>
            <a:pPr marL="514350" indent="-514350">
              <a:spcBef>
                <a:spcPts val="600"/>
              </a:spcBef>
              <a:buFontTx/>
              <a:buAutoNum type="arabicPeriod"/>
              <a:defRPr/>
            </a:pPr>
            <a:r>
              <a:rPr lang="en-US" sz="2400" dirty="0">
                <a:solidFill>
                  <a:schemeClr val="tx1">
                    <a:lumMod val="85000"/>
                    <a:lumOff val="15000"/>
                  </a:schemeClr>
                </a:solidFill>
                <a:latin typeface="Calibri" pitchFamily="34" charset="0"/>
              </a:rPr>
              <a:t>Endorse the research or trial - and recruitment to it</a:t>
            </a:r>
          </a:p>
          <a:p>
            <a:pPr marL="514350" indent="-514350">
              <a:spcBef>
                <a:spcPts val="600"/>
              </a:spcBef>
              <a:buFont typeface="+mj-lt"/>
              <a:buAutoNum type="arabicPeriod"/>
              <a:defRPr/>
            </a:pPr>
            <a:r>
              <a:rPr lang="en-US" sz="2400" dirty="0">
                <a:solidFill>
                  <a:schemeClr val="tx1">
                    <a:lumMod val="85000"/>
                    <a:lumOff val="15000"/>
                  </a:schemeClr>
                </a:solidFill>
                <a:latin typeface="Calibri" pitchFamily="34" charset="0"/>
              </a:rPr>
              <a:t>Skills that complement those of clinicians and researcher, e.g. </a:t>
            </a:r>
          </a:p>
          <a:p>
            <a:pPr marL="971550" lvl="1" indent="-514350">
              <a:spcBef>
                <a:spcPts val="600"/>
              </a:spcBef>
              <a:buFont typeface="Arial" pitchFamily="34" charset="0"/>
              <a:buChar char="•"/>
              <a:defRPr/>
            </a:pPr>
            <a:r>
              <a:rPr lang="en-US" sz="2400" dirty="0">
                <a:solidFill>
                  <a:schemeClr val="tx1">
                    <a:lumMod val="85000"/>
                    <a:lumOff val="15000"/>
                  </a:schemeClr>
                </a:solidFill>
                <a:latin typeface="Calibri" pitchFamily="34" charset="0"/>
              </a:rPr>
              <a:t>education and IT</a:t>
            </a:r>
          </a:p>
          <a:p>
            <a:pPr marL="971550" lvl="1" indent="-514350">
              <a:spcBef>
                <a:spcPts val="600"/>
              </a:spcBef>
              <a:buFont typeface="Arial" pitchFamily="34" charset="0"/>
              <a:buChar char="•"/>
              <a:defRPr/>
            </a:pPr>
            <a:r>
              <a:rPr lang="en-US" sz="2400" dirty="0">
                <a:solidFill>
                  <a:schemeClr val="tx1">
                    <a:lumMod val="85000"/>
                    <a:lumOff val="15000"/>
                  </a:schemeClr>
                </a:solidFill>
                <a:latin typeface="Calibri" pitchFamily="34" charset="0"/>
              </a:rPr>
              <a:t>law, business, marketing and graphic design</a:t>
            </a:r>
          </a:p>
          <a:p>
            <a:pPr marL="971550" lvl="1" indent="-514350">
              <a:spcBef>
                <a:spcPts val="600"/>
              </a:spcBef>
              <a:buFont typeface="Arial" pitchFamily="34" charset="0"/>
              <a:buChar char="•"/>
              <a:defRPr/>
            </a:pPr>
            <a:r>
              <a:rPr lang="en-US" sz="2400" dirty="0">
                <a:solidFill>
                  <a:schemeClr val="tx1">
                    <a:lumMod val="85000"/>
                    <a:lumOff val="15000"/>
                  </a:schemeClr>
                </a:solidFill>
                <a:latin typeface="Calibri" pitchFamily="34" charset="0"/>
              </a:rPr>
              <a:t>public speaking and advocacy</a:t>
            </a:r>
          </a:p>
          <a:p>
            <a:pPr marL="514350" indent="-514350">
              <a:spcBef>
                <a:spcPts val="600"/>
              </a:spcBef>
              <a:buFontTx/>
              <a:buAutoNum type="arabicPeriod"/>
              <a:defRPr/>
            </a:pPr>
            <a:r>
              <a:rPr lang="en-US" sz="2400" kern="0" dirty="0">
                <a:solidFill>
                  <a:schemeClr val="tx1">
                    <a:lumMod val="85000"/>
                    <a:lumOff val="15000"/>
                  </a:schemeClr>
                </a:solidFill>
                <a:latin typeface="Calibri" pitchFamily="34" charset="0"/>
              </a:rPr>
              <a:t>Help in dissemination of results</a:t>
            </a:r>
          </a:p>
          <a:p>
            <a:pPr marL="514350" indent="-514350">
              <a:spcBef>
                <a:spcPts val="600"/>
              </a:spcBef>
              <a:buFontTx/>
              <a:buAutoNum type="arabicPeriod"/>
              <a:defRPr/>
            </a:pPr>
            <a:r>
              <a:rPr lang="en-US" sz="2400" kern="0" dirty="0">
                <a:solidFill>
                  <a:schemeClr val="tx1">
                    <a:lumMod val="85000"/>
                    <a:lumOff val="15000"/>
                  </a:schemeClr>
                </a:solidFill>
                <a:latin typeface="Calibri" pitchFamily="34" charset="0"/>
              </a:rPr>
              <a:t>Passion</a:t>
            </a:r>
            <a:endParaRPr lang="en-AU" sz="4000" b="1" kern="0" dirty="0">
              <a:solidFill>
                <a:srgbClr val="00AA9E"/>
              </a:solidFill>
              <a:latin typeface="Calibri" pitchFamily="34" charset="0"/>
            </a:endParaRPr>
          </a:p>
          <a:p>
            <a:pPr algn="ctr">
              <a:spcBef>
                <a:spcPct val="20000"/>
              </a:spcBef>
              <a:defRPr/>
            </a:pPr>
            <a:endParaRPr lang="en-AU" sz="4000" b="1" kern="0" dirty="0">
              <a:solidFill>
                <a:srgbClr val="00AA9E"/>
              </a:solidFill>
              <a:latin typeface="Calibri" pitchFamily="34" charset="0"/>
            </a:endParaRPr>
          </a:p>
          <a:p>
            <a:pPr algn="ctr">
              <a:spcBef>
                <a:spcPct val="20000"/>
              </a:spcBef>
              <a:defRPr/>
            </a:pPr>
            <a:endParaRPr lang="en-AU" sz="4000" b="1" kern="0" dirty="0">
              <a:solidFill>
                <a:srgbClr val="00AA9E"/>
              </a:solidFill>
              <a:latin typeface="Calibri" pitchFamily="34" charset="0"/>
            </a:endParaRPr>
          </a:p>
        </p:txBody>
      </p:sp>
      <p:grpSp>
        <p:nvGrpSpPr>
          <p:cNvPr id="5" name="Group 21"/>
          <p:cNvGrpSpPr>
            <a:grpSpLocks/>
          </p:cNvGrpSpPr>
          <p:nvPr/>
        </p:nvGrpSpPr>
        <p:grpSpPr bwMode="auto">
          <a:xfrm>
            <a:off x="0" y="-420688"/>
            <a:ext cx="12192000" cy="7699376"/>
            <a:chOff x="0" y="-420713"/>
            <a:chExt cx="9144000" cy="7699425"/>
          </a:xfrm>
        </p:grpSpPr>
        <p:pic>
          <p:nvPicPr>
            <p:cNvPr id="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H="1">
              <a:off x="0" y="6237312"/>
              <a:ext cx="91440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0" y="-420713"/>
              <a:ext cx="91440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41115629"/>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67676" y="1446059"/>
            <a:ext cx="8476796" cy="3785652"/>
          </a:xfrm>
          <a:prstGeom prst="rect">
            <a:avLst/>
          </a:prstGeom>
        </p:spPr>
        <p:txBody>
          <a:bodyPr wrap="square">
            <a:spAutoFit/>
          </a:bodyPr>
          <a:lstStyle/>
          <a:p>
            <a:endParaRPr lang="en-AU" sz="2400" dirty="0">
              <a:solidFill>
                <a:schemeClr val="tx1">
                  <a:lumMod val="75000"/>
                  <a:lumOff val="25000"/>
                </a:schemeClr>
              </a:solidFill>
            </a:endParaRPr>
          </a:p>
          <a:p>
            <a:r>
              <a:rPr lang="en-AU" sz="2400" dirty="0">
                <a:solidFill>
                  <a:schemeClr val="tx1">
                    <a:lumMod val="75000"/>
                    <a:lumOff val="25000"/>
                  </a:schemeClr>
                </a:solidFill>
              </a:rPr>
              <a:t>We want researchers to be receptive of our involvement</a:t>
            </a:r>
          </a:p>
          <a:p>
            <a:endParaRPr lang="en-AU" sz="2400" dirty="0">
              <a:solidFill>
                <a:schemeClr val="tx1">
                  <a:lumMod val="75000"/>
                  <a:lumOff val="25000"/>
                </a:schemeClr>
              </a:solidFill>
            </a:endParaRPr>
          </a:p>
          <a:p>
            <a:r>
              <a:rPr lang="en-AU" sz="2400" dirty="0">
                <a:solidFill>
                  <a:schemeClr val="tx1">
                    <a:lumMod val="75000"/>
                    <a:lumOff val="25000"/>
                  </a:schemeClr>
                </a:solidFill>
              </a:rPr>
              <a:t>We want to know that our contributions are meaningful and valuable</a:t>
            </a:r>
          </a:p>
          <a:p>
            <a:endParaRPr lang="en-AU" sz="2400" dirty="0">
              <a:solidFill>
                <a:schemeClr val="tx1">
                  <a:lumMod val="75000"/>
                  <a:lumOff val="25000"/>
                </a:schemeClr>
              </a:solidFill>
            </a:endParaRPr>
          </a:p>
          <a:p>
            <a:r>
              <a:rPr lang="en-AU" sz="2400" dirty="0">
                <a:solidFill>
                  <a:schemeClr val="tx1">
                    <a:lumMod val="75000"/>
                    <a:lumOff val="25000"/>
                  </a:schemeClr>
                </a:solidFill>
              </a:rPr>
              <a:t>We want to know that we are not token</a:t>
            </a:r>
          </a:p>
          <a:p>
            <a:r>
              <a:rPr lang="en-AU" sz="2400" dirty="0">
                <a:solidFill>
                  <a:schemeClr val="tx1">
                    <a:lumMod val="75000"/>
                    <a:lumOff val="25000"/>
                  </a:schemeClr>
                </a:solidFill>
              </a:rPr>
              <a:t>  </a:t>
            </a:r>
          </a:p>
          <a:p>
            <a:endParaRPr lang="en-AU" sz="2400" dirty="0">
              <a:solidFill>
                <a:schemeClr val="tx1">
                  <a:lumMod val="75000"/>
                  <a:lumOff val="25000"/>
                </a:schemeClr>
              </a:solidFill>
            </a:endParaRPr>
          </a:p>
          <a:p>
            <a:endParaRPr lang="en-AU" sz="2400" dirty="0">
              <a:solidFill>
                <a:schemeClr val="tx1">
                  <a:lumMod val="75000"/>
                  <a:lumOff val="25000"/>
                </a:schemeClr>
              </a:solidFill>
            </a:endParaRPr>
          </a:p>
        </p:txBody>
      </p:sp>
      <p:sp>
        <p:nvSpPr>
          <p:cNvPr id="12" name="TextBox 11"/>
          <p:cNvSpPr txBox="1"/>
          <p:nvPr/>
        </p:nvSpPr>
        <p:spPr>
          <a:xfrm>
            <a:off x="1867676" y="404664"/>
            <a:ext cx="8332780" cy="923330"/>
          </a:xfrm>
          <a:prstGeom prst="rect">
            <a:avLst/>
          </a:prstGeom>
          <a:noFill/>
        </p:spPr>
        <p:txBody>
          <a:bodyPr wrap="square" rtlCol="0">
            <a:spAutoFit/>
          </a:bodyPr>
          <a:lstStyle/>
          <a:p>
            <a:r>
              <a:rPr lang="en-AU" sz="5400" dirty="0">
                <a:solidFill>
                  <a:schemeClr val="tx1">
                    <a:lumMod val="75000"/>
                    <a:lumOff val="25000"/>
                  </a:schemeClr>
                </a:solidFill>
                <a:latin typeface="Source Sans Pro ExtraLight" pitchFamily="34" charset="0"/>
              </a:rPr>
              <a:t>What do we want?</a:t>
            </a:r>
            <a:endParaRPr lang="en-AU" sz="5400" dirty="0">
              <a:solidFill>
                <a:schemeClr val="tx1">
                  <a:lumMod val="75000"/>
                  <a:lumOff val="25000"/>
                </a:schemeClr>
              </a:solidFill>
            </a:endParaRPr>
          </a:p>
        </p:txBody>
      </p:sp>
      <p:grpSp>
        <p:nvGrpSpPr>
          <p:cNvPr id="5" name="Group 21"/>
          <p:cNvGrpSpPr>
            <a:grpSpLocks/>
          </p:cNvGrpSpPr>
          <p:nvPr/>
        </p:nvGrpSpPr>
        <p:grpSpPr bwMode="auto">
          <a:xfrm>
            <a:off x="0" y="-420688"/>
            <a:ext cx="12192000" cy="7699376"/>
            <a:chOff x="0" y="-420713"/>
            <a:chExt cx="9144000" cy="7699425"/>
          </a:xfrm>
        </p:grpSpPr>
        <p:pic>
          <p:nvPicPr>
            <p:cNvPr id="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6237312"/>
              <a:ext cx="91440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a:off x="0" y="-420713"/>
              <a:ext cx="91440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6616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p:bldLst>
  </p:timing>
</p:sld>
</file>

<file path=ppt/theme/theme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2167</Words>
  <Application>Microsoft Office PowerPoint</Application>
  <PresentationFormat>Widescreen</PresentationFormat>
  <Paragraphs>287</Paragraphs>
  <Slides>26</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Helvetica</vt:lpstr>
      <vt:lpstr>Source Sans Pro ExtraLight</vt:lpstr>
      <vt:lpstr>Times New Roman</vt:lpstr>
      <vt:lpstr>Wingdings</vt:lpstr>
      <vt:lpstr>7_Office Theme</vt:lpstr>
      <vt:lpstr>Prioritising Research –  A Consumer Perspective</vt:lpstr>
      <vt:lpstr>PowerPoint Presentation</vt:lpstr>
      <vt:lpstr>2007</vt:lpstr>
      <vt:lpstr>2012</vt:lpstr>
      <vt:lpstr>2012</vt:lpstr>
      <vt:lpstr>Two types of consumers </vt:lpstr>
      <vt:lpstr>PowerPoint Presentation</vt:lpstr>
      <vt:lpstr>PowerPoint Presentation</vt:lpstr>
      <vt:lpstr>PowerPoint Presentation</vt:lpstr>
      <vt:lpstr>PowerPoint Presentation</vt:lpstr>
      <vt:lpstr>PowerPoint Presentation</vt:lpstr>
      <vt:lpstr>Power of network</vt:lpstr>
      <vt:lpstr>Platform to ask parents </vt:lpstr>
      <vt:lpstr>The Sunday Telegraph</vt:lpstr>
      <vt:lpstr>PowerPoint Presentation</vt:lpstr>
      <vt:lpstr>PowerPoint Presentation</vt:lpstr>
      <vt:lpstr>Since 2012</vt:lpstr>
      <vt:lpstr>PowerPoint Presentation</vt:lpstr>
      <vt:lpstr>PowerPoint Presentation</vt:lpstr>
      <vt:lpstr>PowerPoint Presentation</vt:lpstr>
      <vt:lpstr>What do consumers need to  feel confident of a study</vt:lpstr>
      <vt:lpstr>Culture Change </vt:lpstr>
      <vt:lpstr>PowerPoint Presentation</vt:lpstr>
      <vt:lpstr>When to inform parents?</vt:lpstr>
      <vt:lpstr>What to aim for …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Prioritising Research –  A Consumer Perspective</dc:title>
  <dc:creator>Melinda Cruz</dc:creator>
  <cp:lastModifiedBy>Windows User</cp:lastModifiedBy>
  <cp:revision>2</cp:revision>
  <dcterms:created xsi:type="dcterms:W3CDTF">2019-02-28T20:53:09Z</dcterms:created>
  <dcterms:modified xsi:type="dcterms:W3CDTF">2019-03-01T00:43:27Z</dcterms:modified>
</cp:coreProperties>
</file>