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00" r:id="rId1"/>
    <p:sldMasterId id="2147483945" r:id="rId2"/>
  </p:sldMasterIdLst>
  <p:notesMasterIdLst>
    <p:notesMasterId r:id="rId30"/>
  </p:notesMasterIdLst>
  <p:handoutMasterIdLst>
    <p:handoutMasterId r:id="rId31"/>
  </p:handoutMasterIdLst>
  <p:sldIdLst>
    <p:sldId id="540" r:id="rId3"/>
    <p:sldId id="502" r:id="rId4"/>
    <p:sldId id="526" r:id="rId5"/>
    <p:sldId id="523" r:id="rId6"/>
    <p:sldId id="500" r:id="rId7"/>
    <p:sldId id="503" r:id="rId8"/>
    <p:sldId id="521" r:id="rId9"/>
    <p:sldId id="528" r:id="rId10"/>
    <p:sldId id="505" r:id="rId11"/>
    <p:sldId id="506" r:id="rId12"/>
    <p:sldId id="535" r:id="rId13"/>
    <p:sldId id="524" r:id="rId14"/>
    <p:sldId id="525" r:id="rId15"/>
    <p:sldId id="516" r:id="rId16"/>
    <p:sldId id="517" r:id="rId17"/>
    <p:sldId id="530" r:id="rId18"/>
    <p:sldId id="531" r:id="rId19"/>
    <p:sldId id="532" r:id="rId20"/>
    <p:sldId id="542" r:id="rId21"/>
    <p:sldId id="533" r:id="rId22"/>
    <p:sldId id="482" r:id="rId23"/>
    <p:sldId id="483" r:id="rId24"/>
    <p:sldId id="484" r:id="rId25"/>
    <p:sldId id="541" r:id="rId26"/>
    <p:sldId id="496" r:id="rId27"/>
    <p:sldId id="538" r:id="rId28"/>
    <p:sldId id="539" r:id="rId2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Barrett" initials="DB" lastIdx="2" clrIdx="0">
    <p:extLst>
      <p:ext uri="{19B8F6BF-5375-455C-9EA6-DF929625EA0E}">
        <p15:presenceInfo xmlns:p15="http://schemas.microsoft.com/office/powerpoint/2012/main" userId="S::david.barrett@clinicaltrialsalliance.org.au::4794e330-7534-4c85-9132-b469c096fbb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AE"/>
    <a:srgbClr val="D2D2D2"/>
    <a:srgbClr val="5A5A5A"/>
    <a:srgbClr val="969696"/>
    <a:srgbClr val="006CAB"/>
    <a:srgbClr val="E6E6E6"/>
    <a:srgbClr val="C800D9"/>
    <a:srgbClr val="CD48D9"/>
    <a:srgbClr val="00AC3E"/>
    <a:srgbClr val="F163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6093"/>
  </p:normalViewPr>
  <p:slideViewPr>
    <p:cSldViewPr snapToGrid="0" snapToObjects="1" showGuides="1">
      <p:cViewPr>
        <p:scale>
          <a:sx n="85" d="100"/>
          <a:sy n="85" d="100"/>
        </p:scale>
        <p:origin x="504" y="24"/>
      </p:cViewPr>
      <p:guideLst>
        <p:guide orient="horz" pos="3861"/>
        <p:guide pos="74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8" d="100"/>
          <a:sy n="68" d="100"/>
        </p:scale>
        <p:origin x="2246" y="48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DACBD-CDD8-4565-B9F3-1C3CBF9F63D7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2ECBC-BEF5-4DD8-8CB9-946FE619C77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576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11CB84-D0B3-C44D-BDDA-E6DD29AD4414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E0804-BAAB-D942-A332-52AA6138B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Multivariate analysis incorporating research funding, medical staffing, critical care beds, radiographic utilisation, operating theatres, operational expenditure and teaching hospital status.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4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Adherence to evidence-based guidelines.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253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3DE2B-9EF7-E44A-8A8D-81262F2C73F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0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trike="sngStrike" dirty="0"/>
              <a:t>Bench to bedside </a:t>
            </a:r>
            <a:r>
              <a:rPr lang="en-US" dirty="0"/>
              <a:t>bedside to bedside translation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07AA1-4AED-7347-9131-09F69B56E4B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3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11" name="Picture 10" descr="PPT templates-1-standard-FINA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5" r="3241"/>
          <a:stretch/>
        </p:blipFill>
        <p:spPr>
          <a:xfrm>
            <a:off x="8542871" y="0"/>
            <a:ext cx="308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12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-19050" y="-9525"/>
            <a:ext cx="9420225" cy="6867525"/>
          </a:xfrm>
          <a:custGeom>
            <a:avLst/>
            <a:gdLst>
              <a:gd name="connsiteX0" fmla="*/ 9525 w 8905875"/>
              <a:gd name="connsiteY0" fmla="*/ 0 h 6896100"/>
              <a:gd name="connsiteX1" fmla="*/ 4724400 w 8905875"/>
              <a:gd name="connsiteY1" fmla="*/ 0 h 6896100"/>
              <a:gd name="connsiteX2" fmla="*/ 8905875 w 8905875"/>
              <a:gd name="connsiteY2" fmla="*/ 6896100 h 6896100"/>
              <a:gd name="connsiteX3" fmla="*/ 0 w 8905875"/>
              <a:gd name="connsiteY3" fmla="*/ 6896100 h 6896100"/>
              <a:gd name="connsiteX4" fmla="*/ 9525 w 8905875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875" h="6896100">
                <a:moveTo>
                  <a:pt x="9525" y="0"/>
                </a:moveTo>
                <a:lnTo>
                  <a:pt x="4724400" y="0"/>
                </a:lnTo>
                <a:lnTo>
                  <a:pt x="8905875" y="6896100"/>
                </a:lnTo>
                <a:lnTo>
                  <a:pt x="0" y="6896100"/>
                </a:lnTo>
                <a:lnTo>
                  <a:pt x="9525" y="0"/>
                </a:lnTo>
                <a:close/>
              </a:path>
            </a:pathLst>
          </a:custGeom>
          <a:solidFill>
            <a:srgbClr val="006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2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8" y="1741593"/>
            <a:ext cx="5757606" cy="3435594"/>
          </a:xfrm>
          <a:prstGeom prst="rect">
            <a:avLst/>
          </a:prstGeom>
        </p:spPr>
        <p:txBody>
          <a:bodyPr wrap="square"/>
          <a:lstStyle>
            <a:lvl1pPr algn="r"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DIVIDER OR PULL-OUT QUOTE (UPPER CASE)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21" y="6319350"/>
            <a:ext cx="1262009" cy="3672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1492" y="1733018"/>
            <a:ext cx="5438775" cy="3435350"/>
          </a:xfrm>
          <a:custGeom>
            <a:avLst/>
            <a:gdLst>
              <a:gd name="connsiteX0" fmla="*/ 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0 w 5476875"/>
              <a:gd name="connsiteY4" fmla="*/ 0 h 3435350"/>
              <a:gd name="connsiteX0" fmla="*/ 1905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19050 w 5476875"/>
              <a:gd name="connsiteY4" fmla="*/ 0 h 3435350"/>
              <a:gd name="connsiteX0" fmla="*/ 0 w 5457825"/>
              <a:gd name="connsiteY0" fmla="*/ 0 h 3435350"/>
              <a:gd name="connsiteX1" fmla="*/ 5457825 w 5457825"/>
              <a:gd name="connsiteY1" fmla="*/ 0 h 3435350"/>
              <a:gd name="connsiteX2" fmla="*/ 5457825 w 5457825"/>
              <a:gd name="connsiteY2" fmla="*/ 3435350 h 3435350"/>
              <a:gd name="connsiteX3" fmla="*/ 2266950 w 5457825"/>
              <a:gd name="connsiteY3" fmla="*/ 3435350 h 3435350"/>
              <a:gd name="connsiteX4" fmla="*/ 0 w 5457825"/>
              <a:gd name="connsiteY4" fmla="*/ 0 h 3435350"/>
              <a:gd name="connsiteX0" fmla="*/ 0 w 5438775"/>
              <a:gd name="connsiteY0" fmla="*/ 0 h 3435350"/>
              <a:gd name="connsiteX1" fmla="*/ 5438775 w 5438775"/>
              <a:gd name="connsiteY1" fmla="*/ 0 h 3435350"/>
              <a:gd name="connsiteX2" fmla="*/ 5438775 w 5438775"/>
              <a:gd name="connsiteY2" fmla="*/ 3435350 h 3435350"/>
              <a:gd name="connsiteX3" fmla="*/ 2247900 w 5438775"/>
              <a:gd name="connsiteY3" fmla="*/ 3435350 h 3435350"/>
              <a:gd name="connsiteX4" fmla="*/ 0 w 5438775"/>
              <a:gd name="connsiteY4" fmla="*/ 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775" h="3435350">
                <a:moveTo>
                  <a:pt x="0" y="0"/>
                </a:moveTo>
                <a:lnTo>
                  <a:pt x="5438775" y="0"/>
                </a:lnTo>
                <a:lnTo>
                  <a:pt x="5438775" y="3435350"/>
                </a:lnTo>
                <a:lnTo>
                  <a:pt x="2247900" y="34353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l"/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7368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p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752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py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9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py_tex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19" name="Rectangle 18"/>
          <p:cNvSpPr/>
          <p:nvPr userDrawn="1"/>
        </p:nvSpPr>
        <p:spPr>
          <a:xfrm>
            <a:off x="9993085" y="-19049"/>
            <a:ext cx="123825" cy="1190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 userDrawn="1"/>
        </p:nvSpPr>
        <p:spPr>
          <a:xfrm rot="16200000" flipH="1">
            <a:off x="8957587" y="-680357"/>
            <a:ext cx="2562223" cy="3884848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64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py_tex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 userDrawn="1"/>
        </p:nvSpPr>
        <p:spPr>
          <a:xfrm rot="16200000" flipV="1">
            <a:off x="558815" y="4317983"/>
            <a:ext cx="2000250" cy="3117884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 userDrawn="1"/>
        </p:nvSpPr>
        <p:spPr>
          <a:xfrm flipH="1">
            <a:off x="-1" y="4876800"/>
            <a:ext cx="1176335" cy="1962472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  <a:gd name="connsiteX0" fmla="*/ 0 w 2279073"/>
              <a:gd name="connsiteY0" fmla="*/ 4906456 h 9592694"/>
              <a:gd name="connsiteX1" fmla="*/ 2260023 w 2279073"/>
              <a:gd name="connsiteY1" fmla="*/ 0 h 9592694"/>
              <a:gd name="connsiteX2" fmla="*/ 2279073 w 2279073"/>
              <a:gd name="connsiteY2" fmla="*/ 9509516 h 9592694"/>
              <a:gd name="connsiteX3" fmla="*/ 2269548 w 2279073"/>
              <a:gd name="connsiteY3" fmla="*/ 9592694 h 9592694"/>
              <a:gd name="connsiteX4" fmla="*/ 0 w 2279073"/>
              <a:gd name="connsiteY4" fmla="*/ 4906456 h 9592694"/>
              <a:gd name="connsiteX0" fmla="*/ 0 w 1711036"/>
              <a:gd name="connsiteY0" fmla="*/ 3742485 h 9592694"/>
              <a:gd name="connsiteX1" fmla="*/ 1691986 w 1711036"/>
              <a:gd name="connsiteY1" fmla="*/ 0 h 9592694"/>
              <a:gd name="connsiteX2" fmla="*/ 1711036 w 1711036"/>
              <a:gd name="connsiteY2" fmla="*/ 9509516 h 9592694"/>
              <a:gd name="connsiteX3" fmla="*/ 1701511 w 1711036"/>
              <a:gd name="connsiteY3" fmla="*/ 9592694 h 9592694"/>
              <a:gd name="connsiteX4" fmla="*/ 0 w 1711036"/>
              <a:gd name="connsiteY4" fmla="*/ 3742485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036" h="9592694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50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335" y="259672"/>
            <a:ext cx="1609963" cy="11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05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15C4D1-3FDA-4C16-920B-EA6C8AC6F35F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959-2B1D-457F-9BB0-2F604D8D94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715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17589F-76B9-4103-9915-C379D28A4C36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24E708-2E7B-4B30-81B9-5C0CB33F72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88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dirty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28000" cy="481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471612"/>
            <a:ext cx="10972800" cy="508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862012"/>
            <a:ext cx="812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629400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6010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481" y="1333101"/>
            <a:ext cx="11092828" cy="430093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2109" y="159808"/>
            <a:ext cx="11521864" cy="6258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9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 b="6369"/>
          <a:stretch/>
        </p:blipFill>
        <p:spPr>
          <a:xfrm>
            <a:off x="8610064" y="0"/>
            <a:ext cx="3014138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57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1421" y="1341242"/>
            <a:ext cx="5384800" cy="411910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71661" y="1341242"/>
            <a:ext cx="5384800" cy="411910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2109" y="159808"/>
            <a:ext cx="11521864" cy="6258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82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imag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11" name="Picture 10" descr="PPT templates-1-standard-FINA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5" r="3241"/>
          <a:stretch/>
        </p:blipFill>
        <p:spPr>
          <a:xfrm>
            <a:off x="8542871" y="0"/>
            <a:ext cx="3081867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10" name="Picture 9" descr="PPT templates-1-standard-FINAL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5" r="3241"/>
          <a:stretch/>
        </p:blipFill>
        <p:spPr>
          <a:xfrm>
            <a:off x="8542871" y="0"/>
            <a:ext cx="308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imag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 b="6369"/>
          <a:stretch/>
        </p:blipFill>
        <p:spPr>
          <a:xfrm>
            <a:off x="8610064" y="0"/>
            <a:ext cx="3014138" cy="68664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20" b="6369"/>
          <a:stretch/>
        </p:blipFill>
        <p:spPr>
          <a:xfrm>
            <a:off x="8610064" y="0"/>
            <a:ext cx="3014138" cy="68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2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6466"/>
          <a:stretch/>
        </p:blipFill>
        <p:spPr>
          <a:xfrm>
            <a:off x="8618530" y="0"/>
            <a:ext cx="301413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6466"/>
          <a:stretch/>
        </p:blipFill>
        <p:spPr>
          <a:xfrm>
            <a:off x="8618530" y="0"/>
            <a:ext cx="301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20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im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8652398" y="2502"/>
            <a:ext cx="2926807" cy="6882646"/>
          </a:xfrm>
          <a:custGeom>
            <a:avLst/>
            <a:gdLst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71800 w 2971800"/>
              <a:gd name="connsiteY8" fmla="*/ 6916782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61790 w 2971800"/>
              <a:gd name="connsiteY8" fmla="*/ 6976844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6383"/>
              <a:gd name="connsiteX1" fmla="*/ 0 w 2971800"/>
              <a:gd name="connsiteY1" fmla="*/ 6982097 h 6986383"/>
              <a:gd name="connsiteX2" fmla="*/ 796834 w 2971800"/>
              <a:gd name="connsiteY2" fmla="*/ 6982097 h 6986383"/>
              <a:gd name="connsiteX3" fmla="*/ 796834 w 2971800"/>
              <a:gd name="connsiteY3" fmla="*/ 3997234 h 6986383"/>
              <a:gd name="connsiteX4" fmla="*/ 1051560 w 2971800"/>
              <a:gd name="connsiteY4" fmla="*/ 6969034 h 6986383"/>
              <a:gd name="connsiteX5" fmla="*/ 1939834 w 2971800"/>
              <a:gd name="connsiteY5" fmla="*/ 6969034 h 6986383"/>
              <a:gd name="connsiteX6" fmla="*/ 2168434 w 2971800"/>
              <a:gd name="connsiteY6" fmla="*/ 4023360 h 6986383"/>
              <a:gd name="connsiteX7" fmla="*/ 2175823 w 2971800"/>
              <a:gd name="connsiteY7" fmla="*/ 6986383 h 6986383"/>
              <a:gd name="connsiteX8" fmla="*/ 2961790 w 2971800"/>
              <a:gd name="connsiteY8" fmla="*/ 6976844 h 6986383"/>
              <a:gd name="connsiteX9" fmla="*/ 2971800 w 2971800"/>
              <a:gd name="connsiteY9" fmla="*/ 0 h 6986383"/>
              <a:gd name="connsiteX10" fmla="*/ 1691640 w 2971800"/>
              <a:gd name="connsiteY10" fmla="*/ 0 h 6986383"/>
              <a:gd name="connsiteX11" fmla="*/ 1489166 w 2971800"/>
              <a:gd name="connsiteY11" fmla="*/ 2331720 h 6986383"/>
              <a:gd name="connsiteX12" fmla="*/ 1293223 w 2971800"/>
              <a:gd name="connsiteY12" fmla="*/ 6531 h 6986383"/>
              <a:gd name="connsiteX13" fmla="*/ 0 w 2971800"/>
              <a:gd name="connsiteY13" fmla="*/ 6531 h 6986383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7001646"/>
              <a:gd name="connsiteX1" fmla="*/ 0 w 2971800"/>
              <a:gd name="connsiteY1" fmla="*/ 6982097 h 7001646"/>
              <a:gd name="connsiteX2" fmla="*/ 796834 w 2971800"/>
              <a:gd name="connsiteY2" fmla="*/ 6982097 h 7001646"/>
              <a:gd name="connsiteX3" fmla="*/ 796834 w 2971800"/>
              <a:gd name="connsiteY3" fmla="*/ 3997234 h 7001646"/>
              <a:gd name="connsiteX4" fmla="*/ 1051560 w 2971800"/>
              <a:gd name="connsiteY4" fmla="*/ 6969034 h 7001646"/>
              <a:gd name="connsiteX5" fmla="*/ 1939834 w 2971800"/>
              <a:gd name="connsiteY5" fmla="*/ 6969034 h 7001646"/>
              <a:gd name="connsiteX6" fmla="*/ 2168434 w 2971800"/>
              <a:gd name="connsiteY6" fmla="*/ 4023360 h 7001646"/>
              <a:gd name="connsiteX7" fmla="*/ 2175824 w 2971800"/>
              <a:gd name="connsiteY7" fmla="*/ 7001646 h 7001646"/>
              <a:gd name="connsiteX8" fmla="*/ 2961790 w 2971800"/>
              <a:gd name="connsiteY8" fmla="*/ 6999737 h 7001646"/>
              <a:gd name="connsiteX9" fmla="*/ 2971800 w 2971800"/>
              <a:gd name="connsiteY9" fmla="*/ 0 h 7001646"/>
              <a:gd name="connsiteX10" fmla="*/ 1691640 w 2971800"/>
              <a:gd name="connsiteY10" fmla="*/ 0 h 7001646"/>
              <a:gd name="connsiteX11" fmla="*/ 1489166 w 2971800"/>
              <a:gd name="connsiteY11" fmla="*/ 2331720 h 7001646"/>
              <a:gd name="connsiteX12" fmla="*/ 1293223 w 2971800"/>
              <a:gd name="connsiteY12" fmla="*/ 6531 h 7001646"/>
              <a:gd name="connsiteX13" fmla="*/ 0 w 2971800"/>
              <a:gd name="connsiteY13" fmla="*/ 6531 h 7001646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1560 w 2971800"/>
              <a:gd name="connsiteY4" fmla="*/ 6969034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7631 w 2971800"/>
              <a:gd name="connsiteY1" fmla="*/ 6989729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67160 w 2979769"/>
              <a:gd name="connsiteY4" fmla="*/ 6991927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74790 w 2979769"/>
              <a:gd name="connsiteY4" fmla="*/ 6999558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9769" h="7007189">
                <a:moveTo>
                  <a:pt x="7969" y="6531"/>
                </a:moveTo>
                <a:cubicBezTo>
                  <a:pt x="10513" y="2334264"/>
                  <a:pt x="-2206" y="4669628"/>
                  <a:pt x="338" y="6997361"/>
                </a:cubicBezTo>
                <a:lnTo>
                  <a:pt x="804803" y="7004990"/>
                </a:lnTo>
                <a:lnTo>
                  <a:pt x="804803" y="3997234"/>
                </a:lnTo>
                <a:lnTo>
                  <a:pt x="1074790" y="6999558"/>
                </a:lnTo>
                <a:lnTo>
                  <a:pt x="1947803" y="7007189"/>
                </a:lnTo>
                <a:lnTo>
                  <a:pt x="2176403" y="4023360"/>
                </a:lnTo>
                <a:cubicBezTo>
                  <a:pt x="2178866" y="5016122"/>
                  <a:pt x="2181330" y="6008884"/>
                  <a:pt x="2183793" y="7001646"/>
                </a:cubicBezTo>
                <a:lnTo>
                  <a:pt x="2969759" y="6999737"/>
                </a:lnTo>
                <a:cubicBezTo>
                  <a:pt x="2973096" y="4674122"/>
                  <a:pt x="2976432" y="2325615"/>
                  <a:pt x="2979769" y="0"/>
                </a:cubicBezTo>
                <a:lnTo>
                  <a:pt x="1699609" y="0"/>
                </a:lnTo>
                <a:lnTo>
                  <a:pt x="1497135" y="2331720"/>
                </a:lnTo>
                <a:lnTo>
                  <a:pt x="1301192" y="6531"/>
                </a:lnTo>
                <a:lnTo>
                  <a:pt x="7969" y="6531"/>
                </a:lnTo>
                <a:close/>
              </a:path>
            </a:pathLst>
          </a:custGeom>
          <a:blipFill>
            <a:blip r:embed="rId3"/>
            <a:srcRect/>
            <a:stretch>
              <a:fillRect l="-2460" t="179" r="-31878" b="-5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11" name="Freeform 10"/>
          <p:cNvSpPr/>
          <p:nvPr userDrawn="1"/>
        </p:nvSpPr>
        <p:spPr>
          <a:xfrm>
            <a:off x="8652398" y="2502"/>
            <a:ext cx="2926807" cy="6882646"/>
          </a:xfrm>
          <a:custGeom>
            <a:avLst/>
            <a:gdLst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71800 w 2971800"/>
              <a:gd name="connsiteY8" fmla="*/ 6916782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61790 w 2971800"/>
              <a:gd name="connsiteY8" fmla="*/ 6976844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6383"/>
              <a:gd name="connsiteX1" fmla="*/ 0 w 2971800"/>
              <a:gd name="connsiteY1" fmla="*/ 6982097 h 6986383"/>
              <a:gd name="connsiteX2" fmla="*/ 796834 w 2971800"/>
              <a:gd name="connsiteY2" fmla="*/ 6982097 h 6986383"/>
              <a:gd name="connsiteX3" fmla="*/ 796834 w 2971800"/>
              <a:gd name="connsiteY3" fmla="*/ 3997234 h 6986383"/>
              <a:gd name="connsiteX4" fmla="*/ 1051560 w 2971800"/>
              <a:gd name="connsiteY4" fmla="*/ 6969034 h 6986383"/>
              <a:gd name="connsiteX5" fmla="*/ 1939834 w 2971800"/>
              <a:gd name="connsiteY5" fmla="*/ 6969034 h 6986383"/>
              <a:gd name="connsiteX6" fmla="*/ 2168434 w 2971800"/>
              <a:gd name="connsiteY6" fmla="*/ 4023360 h 6986383"/>
              <a:gd name="connsiteX7" fmla="*/ 2175823 w 2971800"/>
              <a:gd name="connsiteY7" fmla="*/ 6986383 h 6986383"/>
              <a:gd name="connsiteX8" fmla="*/ 2961790 w 2971800"/>
              <a:gd name="connsiteY8" fmla="*/ 6976844 h 6986383"/>
              <a:gd name="connsiteX9" fmla="*/ 2971800 w 2971800"/>
              <a:gd name="connsiteY9" fmla="*/ 0 h 6986383"/>
              <a:gd name="connsiteX10" fmla="*/ 1691640 w 2971800"/>
              <a:gd name="connsiteY10" fmla="*/ 0 h 6986383"/>
              <a:gd name="connsiteX11" fmla="*/ 1489166 w 2971800"/>
              <a:gd name="connsiteY11" fmla="*/ 2331720 h 6986383"/>
              <a:gd name="connsiteX12" fmla="*/ 1293223 w 2971800"/>
              <a:gd name="connsiteY12" fmla="*/ 6531 h 6986383"/>
              <a:gd name="connsiteX13" fmla="*/ 0 w 2971800"/>
              <a:gd name="connsiteY13" fmla="*/ 6531 h 6986383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7001646"/>
              <a:gd name="connsiteX1" fmla="*/ 0 w 2971800"/>
              <a:gd name="connsiteY1" fmla="*/ 6982097 h 7001646"/>
              <a:gd name="connsiteX2" fmla="*/ 796834 w 2971800"/>
              <a:gd name="connsiteY2" fmla="*/ 6982097 h 7001646"/>
              <a:gd name="connsiteX3" fmla="*/ 796834 w 2971800"/>
              <a:gd name="connsiteY3" fmla="*/ 3997234 h 7001646"/>
              <a:gd name="connsiteX4" fmla="*/ 1051560 w 2971800"/>
              <a:gd name="connsiteY4" fmla="*/ 6969034 h 7001646"/>
              <a:gd name="connsiteX5" fmla="*/ 1939834 w 2971800"/>
              <a:gd name="connsiteY5" fmla="*/ 6969034 h 7001646"/>
              <a:gd name="connsiteX6" fmla="*/ 2168434 w 2971800"/>
              <a:gd name="connsiteY6" fmla="*/ 4023360 h 7001646"/>
              <a:gd name="connsiteX7" fmla="*/ 2175824 w 2971800"/>
              <a:gd name="connsiteY7" fmla="*/ 7001646 h 7001646"/>
              <a:gd name="connsiteX8" fmla="*/ 2961790 w 2971800"/>
              <a:gd name="connsiteY8" fmla="*/ 6999737 h 7001646"/>
              <a:gd name="connsiteX9" fmla="*/ 2971800 w 2971800"/>
              <a:gd name="connsiteY9" fmla="*/ 0 h 7001646"/>
              <a:gd name="connsiteX10" fmla="*/ 1691640 w 2971800"/>
              <a:gd name="connsiteY10" fmla="*/ 0 h 7001646"/>
              <a:gd name="connsiteX11" fmla="*/ 1489166 w 2971800"/>
              <a:gd name="connsiteY11" fmla="*/ 2331720 h 7001646"/>
              <a:gd name="connsiteX12" fmla="*/ 1293223 w 2971800"/>
              <a:gd name="connsiteY12" fmla="*/ 6531 h 7001646"/>
              <a:gd name="connsiteX13" fmla="*/ 0 w 2971800"/>
              <a:gd name="connsiteY13" fmla="*/ 6531 h 7001646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1560 w 2971800"/>
              <a:gd name="connsiteY4" fmla="*/ 6969034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7631 w 2971800"/>
              <a:gd name="connsiteY1" fmla="*/ 6989729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67160 w 2979769"/>
              <a:gd name="connsiteY4" fmla="*/ 6991927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74790 w 2979769"/>
              <a:gd name="connsiteY4" fmla="*/ 6999558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9769" h="7007189">
                <a:moveTo>
                  <a:pt x="7969" y="6531"/>
                </a:moveTo>
                <a:cubicBezTo>
                  <a:pt x="10513" y="2334264"/>
                  <a:pt x="-2206" y="4669628"/>
                  <a:pt x="338" y="6997361"/>
                </a:cubicBezTo>
                <a:lnTo>
                  <a:pt x="804803" y="7004990"/>
                </a:lnTo>
                <a:lnTo>
                  <a:pt x="804803" y="3997234"/>
                </a:lnTo>
                <a:lnTo>
                  <a:pt x="1074790" y="6999558"/>
                </a:lnTo>
                <a:lnTo>
                  <a:pt x="1947803" y="7007189"/>
                </a:lnTo>
                <a:lnTo>
                  <a:pt x="2176403" y="4023360"/>
                </a:lnTo>
                <a:cubicBezTo>
                  <a:pt x="2178866" y="5016122"/>
                  <a:pt x="2181330" y="6008884"/>
                  <a:pt x="2183793" y="7001646"/>
                </a:cubicBezTo>
                <a:lnTo>
                  <a:pt x="2969759" y="6999737"/>
                </a:lnTo>
                <a:cubicBezTo>
                  <a:pt x="2973096" y="4674122"/>
                  <a:pt x="2976432" y="2325615"/>
                  <a:pt x="2979769" y="0"/>
                </a:cubicBezTo>
                <a:lnTo>
                  <a:pt x="1699609" y="0"/>
                </a:lnTo>
                <a:lnTo>
                  <a:pt x="1497135" y="2331720"/>
                </a:lnTo>
                <a:lnTo>
                  <a:pt x="1301192" y="6531"/>
                </a:lnTo>
                <a:lnTo>
                  <a:pt x="7969" y="6531"/>
                </a:lnTo>
                <a:close/>
              </a:path>
            </a:pathLst>
          </a:custGeom>
          <a:blipFill>
            <a:blip r:embed="rId3"/>
            <a:srcRect/>
            <a:stretch>
              <a:fillRect l="-2460" t="179" r="-31878" b="-5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12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with subheading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46" y="6319350"/>
            <a:ext cx="1262009" cy="367200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46" y="6319350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3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with subheading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  <p:sp>
        <p:nvSpPr>
          <p:cNvPr id="10" name="Freeform 9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9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 with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131371"/>
            <a:ext cx="7451725" cy="172943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Bullet list, one column (20pt, Arial)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 numCol="2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Bullet list, two column (20pt, Arial) </a:t>
            </a:r>
          </a:p>
          <a:p>
            <a:endParaRPr lang="en-AU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Bullet list, two column (20pt, Arial) </a:t>
            </a:r>
          </a:p>
          <a:p>
            <a:endParaRPr lang="en-AU" dirty="0" smtClean="0"/>
          </a:p>
        </p:txBody>
      </p:sp>
      <p:sp>
        <p:nvSpPr>
          <p:cNvPr id="29" name="Freeform 28"/>
          <p:cNvSpPr/>
          <p:nvPr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127000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127000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1046138"/>
            <a:ext cx="7451725" cy="466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59998"/>
            <a:ext cx="7452026" cy="736956"/>
          </a:xfrm>
          <a:prstGeom prst="rect">
            <a:avLst/>
          </a:prstGeom>
        </p:spPr>
        <p:txBody>
          <a:bodyPr/>
          <a:lstStyle>
            <a:lvl1pPr>
              <a:defRPr sz="4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63411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(20PT, ARIAL NARROW, UPPER CASE)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2" y="2131371"/>
            <a:ext cx="4352700" cy="3976132"/>
          </a:xfrm>
          <a:prstGeom prst="rect">
            <a:avLst/>
          </a:prstGeo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  <p:sp>
        <p:nvSpPr>
          <p:cNvPr id="25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380288" y="2520000"/>
            <a:ext cx="4027879" cy="2267900"/>
          </a:xfrm>
          <a:prstGeom prst="rect">
            <a:avLst/>
          </a:prstGeom>
          <a:blipFill dpi="0" rotWithShape="1">
            <a:blip r:embed="rId4"/>
            <a:srcRect/>
            <a:tile tx="0" ty="0" sx="40000" sy="40000" flip="none" algn="ctr"/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26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960507" y="2519363"/>
            <a:ext cx="2281237" cy="2268537"/>
          </a:xfrm>
          <a:prstGeom prst="rect">
            <a:avLst/>
          </a:prstGeom>
          <a:blipFill dpi="0" rotWithShape="1">
            <a:blip r:embed="rId5"/>
            <a:srcRect/>
            <a:tile tx="0" ty="0" sx="40000" sy="40000" flip="none" algn="b"/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06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8466"/>
            <a:ext cx="10371666" cy="686646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9228667 w 12192000"/>
              <a:gd name="connsiteY1" fmla="*/ 8467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498666"/>
              <a:gd name="connsiteY0" fmla="*/ 0 h 6858000"/>
              <a:gd name="connsiteX1" fmla="*/ 9228667 w 10498666"/>
              <a:gd name="connsiteY1" fmla="*/ 8467 h 6858000"/>
              <a:gd name="connsiteX2" fmla="*/ 10498666 w 10498666"/>
              <a:gd name="connsiteY2" fmla="*/ 6858000 h 6858000"/>
              <a:gd name="connsiteX3" fmla="*/ 0 w 10498666"/>
              <a:gd name="connsiteY3" fmla="*/ 6858000 h 6858000"/>
              <a:gd name="connsiteX4" fmla="*/ 0 w 10498666"/>
              <a:gd name="connsiteY4" fmla="*/ 0 h 6858000"/>
              <a:gd name="connsiteX0" fmla="*/ 0 w 10498666"/>
              <a:gd name="connsiteY0" fmla="*/ 8466 h 6866466"/>
              <a:gd name="connsiteX1" fmla="*/ 9245601 w 10498666"/>
              <a:gd name="connsiteY1" fmla="*/ 0 h 6866466"/>
              <a:gd name="connsiteX2" fmla="*/ 10498666 w 10498666"/>
              <a:gd name="connsiteY2" fmla="*/ 6866466 h 6866466"/>
              <a:gd name="connsiteX3" fmla="*/ 0 w 10498666"/>
              <a:gd name="connsiteY3" fmla="*/ 6866466 h 6866466"/>
              <a:gd name="connsiteX4" fmla="*/ 0 w 10498666"/>
              <a:gd name="connsiteY4" fmla="*/ 8466 h 6866466"/>
              <a:gd name="connsiteX0" fmla="*/ 0 w 10371666"/>
              <a:gd name="connsiteY0" fmla="*/ 8466 h 6866466"/>
              <a:gd name="connsiteX1" fmla="*/ 9245601 w 10371666"/>
              <a:gd name="connsiteY1" fmla="*/ 0 h 6866466"/>
              <a:gd name="connsiteX2" fmla="*/ 10371666 w 10371666"/>
              <a:gd name="connsiteY2" fmla="*/ 6849533 h 6866466"/>
              <a:gd name="connsiteX3" fmla="*/ 0 w 10371666"/>
              <a:gd name="connsiteY3" fmla="*/ 6866466 h 6866466"/>
              <a:gd name="connsiteX4" fmla="*/ 0 w 10371666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1666" h="6866466">
                <a:moveTo>
                  <a:pt x="0" y="8466"/>
                </a:moveTo>
                <a:lnTo>
                  <a:pt x="9245601" y="0"/>
                </a:lnTo>
                <a:lnTo>
                  <a:pt x="10371666" y="6849533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"/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689170" y="332573"/>
            <a:ext cx="2309631" cy="1302845"/>
          </a:xfrm>
          <a:prstGeom prst="rect">
            <a:avLst/>
          </a:prstGeom>
          <a:noFill/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Image caption (title case)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8" y="6329169"/>
            <a:ext cx="1262009" cy="36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8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2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12" b="6466"/>
          <a:stretch/>
        </p:blipFill>
        <p:spPr>
          <a:xfrm>
            <a:off x="8618530" y="0"/>
            <a:ext cx="3014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7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-19050" y="-9525"/>
            <a:ext cx="9420225" cy="6867525"/>
          </a:xfrm>
          <a:custGeom>
            <a:avLst/>
            <a:gdLst>
              <a:gd name="connsiteX0" fmla="*/ 9525 w 8905875"/>
              <a:gd name="connsiteY0" fmla="*/ 0 h 6896100"/>
              <a:gd name="connsiteX1" fmla="*/ 4724400 w 8905875"/>
              <a:gd name="connsiteY1" fmla="*/ 0 h 6896100"/>
              <a:gd name="connsiteX2" fmla="*/ 8905875 w 8905875"/>
              <a:gd name="connsiteY2" fmla="*/ 6896100 h 6896100"/>
              <a:gd name="connsiteX3" fmla="*/ 0 w 8905875"/>
              <a:gd name="connsiteY3" fmla="*/ 6896100 h 6896100"/>
              <a:gd name="connsiteX4" fmla="*/ 9525 w 8905875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875" h="6896100">
                <a:moveTo>
                  <a:pt x="9525" y="0"/>
                </a:moveTo>
                <a:lnTo>
                  <a:pt x="4724400" y="0"/>
                </a:lnTo>
                <a:lnTo>
                  <a:pt x="8905875" y="6896100"/>
                </a:lnTo>
                <a:lnTo>
                  <a:pt x="0" y="6896100"/>
                </a:lnTo>
                <a:lnTo>
                  <a:pt x="9525" y="0"/>
                </a:lnTo>
                <a:close/>
              </a:path>
            </a:pathLst>
          </a:custGeom>
          <a:solidFill>
            <a:srgbClr val="006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2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8368" y="1741593"/>
            <a:ext cx="5757606" cy="3435594"/>
          </a:xfrm>
          <a:prstGeom prst="rect">
            <a:avLst/>
          </a:prstGeom>
        </p:spPr>
        <p:txBody>
          <a:bodyPr wrap="square"/>
          <a:lstStyle>
            <a:lvl1pPr algn="r">
              <a:defRPr sz="4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DIVIDER OR PULL-OUT QUOTE (UPPER CASE)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21" y="6319350"/>
            <a:ext cx="1262009" cy="3672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091492" y="1733018"/>
            <a:ext cx="5438775" cy="3435350"/>
          </a:xfrm>
          <a:custGeom>
            <a:avLst/>
            <a:gdLst>
              <a:gd name="connsiteX0" fmla="*/ 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0 w 5476875"/>
              <a:gd name="connsiteY4" fmla="*/ 0 h 3435350"/>
              <a:gd name="connsiteX0" fmla="*/ 19050 w 5476875"/>
              <a:gd name="connsiteY0" fmla="*/ 0 h 3435350"/>
              <a:gd name="connsiteX1" fmla="*/ 5476875 w 5476875"/>
              <a:gd name="connsiteY1" fmla="*/ 0 h 3435350"/>
              <a:gd name="connsiteX2" fmla="*/ 5476875 w 5476875"/>
              <a:gd name="connsiteY2" fmla="*/ 3435350 h 3435350"/>
              <a:gd name="connsiteX3" fmla="*/ 0 w 5476875"/>
              <a:gd name="connsiteY3" fmla="*/ 3435350 h 3435350"/>
              <a:gd name="connsiteX4" fmla="*/ 19050 w 5476875"/>
              <a:gd name="connsiteY4" fmla="*/ 0 h 3435350"/>
              <a:gd name="connsiteX0" fmla="*/ 0 w 5457825"/>
              <a:gd name="connsiteY0" fmla="*/ 0 h 3435350"/>
              <a:gd name="connsiteX1" fmla="*/ 5457825 w 5457825"/>
              <a:gd name="connsiteY1" fmla="*/ 0 h 3435350"/>
              <a:gd name="connsiteX2" fmla="*/ 5457825 w 5457825"/>
              <a:gd name="connsiteY2" fmla="*/ 3435350 h 3435350"/>
              <a:gd name="connsiteX3" fmla="*/ 2266950 w 5457825"/>
              <a:gd name="connsiteY3" fmla="*/ 3435350 h 3435350"/>
              <a:gd name="connsiteX4" fmla="*/ 0 w 5457825"/>
              <a:gd name="connsiteY4" fmla="*/ 0 h 3435350"/>
              <a:gd name="connsiteX0" fmla="*/ 0 w 5438775"/>
              <a:gd name="connsiteY0" fmla="*/ 0 h 3435350"/>
              <a:gd name="connsiteX1" fmla="*/ 5438775 w 5438775"/>
              <a:gd name="connsiteY1" fmla="*/ 0 h 3435350"/>
              <a:gd name="connsiteX2" fmla="*/ 5438775 w 5438775"/>
              <a:gd name="connsiteY2" fmla="*/ 3435350 h 3435350"/>
              <a:gd name="connsiteX3" fmla="*/ 2247900 w 5438775"/>
              <a:gd name="connsiteY3" fmla="*/ 3435350 h 3435350"/>
              <a:gd name="connsiteX4" fmla="*/ 0 w 5438775"/>
              <a:gd name="connsiteY4" fmla="*/ 0 h 3435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8775" h="3435350">
                <a:moveTo>
                  <a:pt x="0" y="0"/>
                </a:moveTo>
                <a:lnTo>
                  <a:pt x="5438775" y="0"/>
                </a:lnTo>
                <a:lnTo>
                  <a:pt x="5438775" y="3435350"/>
                </a:lnTo>
                <a:lnTo>
                  <a:pt x="2247900" y="343535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l"/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8" name="Freeform 7"/>
          <p:cNvSpPr/>
          <p:nvPr userDrawn="1"/>
        </p:nvSpPr>
        <p:spPr>
          <a:xfrm>
            <a:off x="-19050" y="-9525"/>
            <a:ext cx="9420225" cy="6867525"/>
          </a:xfrm>
          <a:custGeom>
            <a:avLst/>
            <a:gdLst>
              <a:gd name="connsiteX0" fmla="*/ 9525 w 8905875"/>
              <a:gd name="connsiteY0" fmla="*/ 0 h 6896100"/>
              <a:gd name="connsiteX1" fmla="*/ 4724400 w 8905875"/>
              <a:gd name="connsiteY1" fmla="*/ 0 h 6896100"/>
              <a:gd name="connsiteX2" fmla="*/ 8905875 w 8905875"/>
              <a:gd name="connsiteY2" fmla="*/ 6896100 h 6896100"/>
              <a:gd name="connsiteX3" fmla="*/ 0 w 8905875"/>
              <a:gd name="connsiteY3" fmla="*/ 6896100 h 6896100"/>
              <a:gd name="connsiteX4" fmla="*/ 9525 w 8905875"/>
              <a:gd name="connsiteY4" fmla="*/ 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5875" h="6896100">
                <a:moveTo>
                  <a:pt x="9525" y="0"/>
                </a:moveTo>
                <a:lnTo>
                  <a:pt x="4724400" y="0"/>
                </a:lnTo>
                <a:lnTo>
                  <a:pt x="8905875" y="6896100"/>
                </a:lnTo>
                <a:lnTo>
                  <a:pt x="0" y="6896100"/>
                </a:lnTo>
                <a:lnTo>
                  <a:pt x="9525" y="0"/>
                </a:lnTo>
                <a:close/>
              </a:path>
            </a:pathLst>
          </a:custGeom>
          <a:solidFill>
            <a:srgbClr val="006D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921" y="6319350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1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copy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06108"/>
            <a:ext cx="12192000" cy="870942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1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copy_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2991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006108"/>
            <a:ext cx="12192000" cy="8709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006108"/>
            <a:ext cx="12192000" cy="870942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51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py_tex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20"/>
          <p:cNvSpPr/>
          <p:nvPr userDrawn="1"/>
        </p:nvSpPr>
        <p:spPr>
          <a:xfrm rot="16200000" flipH="1">
            <a:off x="8957587" y="-680357"/>
            <a:ext cx="2562223" cy="3884848"/>
          </a:xfrm>
          <a:prstGeom prst="triangle">
            <a:avLst>
              <a:gd name="adj" fmla="val 0"/>
            </a:avLst>
          </a:prstGeom>
          <a:blipFill dpi="0" rotWithShape="0">
            <a:blip r:embed="rId2"/>
            <a:srcRect/>
            <a:tile tx="76200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Isosceles Triangle 17"/>
          <p:cNvSpPr/>
          <p:nvPr userDrawn="1"/>
        </p:nvSpPr>
        <p:spPr>
          <a:xfrm rot="16200000" flipH="1">
            <a:off x="8957587" y="-680357"/>
            <a:ext cx="2562223" cy="3884848"/>
          </a:xfrm>
          <a:prstGeom prst="triangle">
            <a:avLst>
              <a:gd name="adj" fmla="val 0"/>
            </a:avLst>
          </a:prstGeom>
          <a:blipFill dpi="0" rotWithShape="0">
            <a:blip r:embed="rId2"/>
            <a:srcRect/>
            <a:tile tx="76200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42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copy_tex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1080961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1"/>
            <a:ext cx="10815464" cy="38535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 rot="16200000" flipV="1">
            <a:off x="558815" y="4317983"/>
            <a:ext cx="2000250" cy="3117884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Freeform 24"/>
          <p:cNvSpPr/>
          <p:nvPr/>
        </p:nvSpPr>
        <p:spPr>
          <a:xfrm flipH="1">
            <a:off x="-1" y="4876800"/>
            <a:ext cx="1176335" cy="1962472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  <a:gd name="connsiteX0" fmla="*/ 0 w 2279073"/>
              <a:gd name="connsiteY0" fmla="*/ 4906456 h 9592694"/>
              <a:gd name="connsiteX1" fmla="*/ 2260023 w 2279073"/>
              <a:gd name="connsiteY1" fmla="*/ 0 h 9592694"/>
              <a:gd name="connsiteX2" fmla="*/ 2279073 w 2279073"/>
              <a:gd name="connsiteY2" fmla="*/ 9509516 h 9592694"/>
              <a:gd name="connsiteX3" fmla="*/ 2269548 w 2279073"/>
              <a:gd name="connsiteY3" fmla="*/ 9592694 h 9592694"/>
              <a:gd name="connsiteX4" fmla="*/ 0 w 2279073"/>
              <a:gd name="connsiteY4" fmla="*/ 4906456 h 9592694"/>
              <a:gd name="connsiteX0" fmla="*/ 0 w 1711036"/>
              <a:gd name="connsiteY0" fmla="*/ 3742485 h 9592694"/>
              <a:gd name="connsiteX1" fmla="*/ 1691986 w 1711036"/>
              <a:gd name="connsiteY1" fmla="*/ 0 h 9592694"/>
              <a:gd name="connsiteX2" fmla="*/ 1711036 w 1711036"/>
              <a:gd name="connsiteY2" fmla="*/ 9509516 h 9592694"/>
              <a:gd name="connsiteX3" fmla="*/ 1701511 w 1711036"/>
              <a:gd name="connsiteY3" fmla="*/ 9592694 h 9592694"/>
              <a:gd name="connsiteX4" fmla="*/ 0 w 1711036"/>
              <a:gd name="connsiteY4" fmla="*/ 3742485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036" h="9592694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67" y="6373900"/>
            <a:ext cx="1267288" cy="3687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914" y="6404379"/>
            <a:ext cx="1267288" cy="368735"/>
          </a:xfrm>
          <a:prstGeom prst="rect">
            <a:avLst/>
          </a:prstGeom>
        </p:spPr>
      </p:pic>
      <p:sp>
        <p:nvSpPr>
          <p:cNvPr id="17" name="Isosceles Triangle 16"/>
          <p:cNvSpPr/>
          <p:nvPr userDrawn="1"/>
        </p:nvSpPr>
        <p:spPr>
          <a:xfrm rot="16200000" flipV="1">
            <a:off x="558815" y="4317983"/>
            <a:ext cx="2000250" cy="3117884"/>
          </a:xfrm>
          <a:prstGeom prst="triangle">
            <a:avLst>
              <a:gd name="adj" fmla="val 0"/>
            </a:avLst>
          </a:prstGeom>
          <a:blipFill dpi="0" rotWithShape="0">
            <a:blip r:embed="rId3"/>
            <a:srcRect/>
            <a:tile tx="762000" ty="0" sx="50000" sy="50000" flip="none" algn="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/>
          <p:cNvSpPr/>
          <p:nvPr userDrawn="1"/>
        </p:nvSpPr>
        <p:spPr>
          <a:xfrm flipH="1">
            <a:off x="-1" y="4876800"/>
            <a:ext cx="1176335" cy="1962472"/>
          </a:xfrm>
          <a:custGeom>
            <a:avLst/>
            <a:gdLst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5732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77050"/>
              <a:gd name="connsiteX1" fmla="*/ 1485900 w 1485900"/>
              <a:gd name="connsiteY1" fmla="*/ 19050 h 6877050"/>
              <a:gd name="connsiteX2" fmla="*/ 1485900 w 1485900"/>
              <a:gd name="connsiteY2" fmla="*/ 6877050 h 6877050"/>
              <a:gd name="connsiteX3" fmla="*/ 1438275 w 1485900"/>
              <a:gd name="connsiteY3" fmla="*/ 6858000 h 6877050"/>
              <a:gd name="connsiteX4" fmla="*/ 0 w 1485900"/>
              <a:gd name="connsiteY4" fmla="*/ 0 h 6877050"/>
              <a:gd name="connsiteX0" fmla="*/ 0 w 1485900"/>
              <a:gd name="connsiteY0" fmla="*/ 0 h 6886575"/>
              <a:gd name="connsiteX1" fmla="*/ 1485900 w 1485900"/>
              <a:gd name="connsiteY1" fmla="*/ 19050 h 6886575"/>
              <a:gd name="connsiteX2" fmla="*/ 1485900 w 1485900"/>
              <a:gd name="connsiteY2" fmla="*/ 6877050 h 6886575"/>
              <a:gd name="connsiteX3" fmla="*/ 1438275 w 1485900"/>
              <a:gd name="connsiteY3" fmla="*/ 6886575 h 6886575"/>
              <a:gd name="connsiteX4" fmla="*/ 0 w 1485900"/>
              <a:gd name="connsiteY4" fmla="*/ 0 h 6886575"/>
              <a:gd name="connsiteX0" fmla="*/ 0 w 1495425"/>
              <a:gd name="connsiteY0" fmla="*/ 1417188 h 8303763"/>
              <a:gd name="connsiteX1" fmla="*/ 1495425 w 1495425"/>
              <a:gd name="connsiteY1" fmla="*/ 0 h 8303763"/>
              <a:gd name="connsiteX2" fmla="*/ 1485900 w 1495425"/>
              <a:gd name="connsiteY2" fmla="*/ 8294238 h 8303763"/>
              <a:gd name="connsiteX3" fmla="*/ 1438275 w 1495425"/>
              <a:gd name="connsiteY3" fmla="*/ 8303763 h 8303763"/>
              <a:gd name="connsiteX4" fmla="*/ 0 w 1495425"/>
              <a:gd name="connsiteY4" fmla="*/ 1417188 h 8303763"/>
              <a:gd name="connsiteX0" fmla="*/ 0 w 1543050"/>
              <a:gd name="connsiteY0" fmla="*/ 1159402 h 8303763"/>
              <a:gd name="connsiteX1" fmla="*/ 1543050 w 1543050"/>
              <a:gd name="connsiteY1" fmla="*/ 0 h 8303763"/>
              <a:gd name="connsiteX2" fmla="*/ 1533525 w 1543050"/>
              <a:gd name="connsiteY2" fmla="*/ 8294238 h 8303763"/>
              <a:gd name="connsiteX3" fmla="*/ 1485900 w 1543050"/>
              <a:gd name="connsiteY3" fmla="*/ 8303763 h 8303763"/>
              <a:gd name="connsiteX4" fmla="*/ 0 w 1543050"/>
              <a:gd name="connsiteY4" fmla="*/ 1159402 h 8303763"/>
              <a:gd name="connsiteX0" fmla="*/ 0 w 1533525"/>
              <a:gd name="connsiteY0" fmla="*/ 2374680 h 9519041"/>
              <a:gd name="connsiteX1" fmla="*/ 1514475 w 1533525"/>
              <a:gd name="connsiteY1" fmla="*/ 0 h 9519041"/>
              <a:gd name="connsiteX2" fmla="*/ 1533525 w 1533525"/>
              <a:gd name="connsiteY2" fmla="*/ 9509516 h 9519041"/>
              <a:gd name="connsiteX3" fmla="*/ 1485900 w 1533525"/>
              <a:gd name="connsiteY3" fmla="*/ 9519041 h 9519041"/>
              <a:gd name="connsiteX4" fmla="*/ 0 w 1533525"/>
              <a:gd name="connsiteY4" fmla="*/ 2374680 h 9519041"/>
              <a:gd name="connsiteX0" fmla="*/ 0 w 1362075"/>
              <a:gd name="connsiteY0" fmla="*/ 54604 h 9519041"/>
              <a:gd name="connsiteX1" fmla="*/ 1343025 w 1362075"/>
              <a:gd name="connsiteY1" fmla="*/ 0 h 9519041"/>
              <a:gd name="connsiteX2" fmla="*/ 1362075 w 1362075"/>
              <a:gd name="connsiteY2" fmla="*/ 9509516 h 9519041"/>
              <a:gd name="connsiteX3" fmla="*/ 1314450 w 1362075"/>
              <a:gd name="connsiteY3" fmla="*/ 9519041 h 9519041"/>
              <a:gd name="connsiteX4" fmla="*/ 0 w 1362075"/>
              <a:gd name="connsiteY4" fmla="*/ 54604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1621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19041"/>
              <a:gd name="connsiteX1" fmla="*/ 2190750 w 2209800"/>
              <a:gd name="connsiteY1" fmla="*/ 0 h 9519041"/>
              <a:gd name="connsiteX2" fmla="*/ 2209800 w 2209800"/>
              <a:gd name="connsiteY2" fmla="*/ 9509516 h 9519041"/>
              <a:gd name="connsiteX3" fmla="*/ 2200275 w 2209800"/>
              <a:gd name="connsiteY3" fmla="*/ 9519041 h 9519041"/>
              <a:gd name="connsiteX4" fmla="*/ 0 w 2209800"/>
              <a:gd name="connsiteY4" fmla="*/ 17777 h 9519041"/>
              <a:gd name="connsiteX0" fmla="*/ 0 w 2209800"/>
              <a:gd name="connsiteY0" fmla="*/ 17777 h 9592694"/>
              <a:gd name="connsiteX1" fmla="*/ 2190750 w 2209800"/>
              <a:gd name="connsiteY1" fmla="*/ 0 h 9592694"/>
              <a:gd name="connsiteX2" fmla="*/ 2209800 w 2209800"/>
              <a:gd name="connsiteY2" fmla="*/ 9509516 h 9592694"/>
              <a:gd name="connsiteX3" fmla="*/ 2200275 w 2209800"/>
              <a:gd name="connsiteY3" fmla="*/ 9592694 h 9592694"/>
              <a:gd name="connsiteX4" fmla="*/ 0 w 2209800"/>
              <a:gd name="connsiteY4" fmla="*/ 17777 h 9592694"/>
              <a:gd name="connsiteX0" fmla="*/ 0 w 2279073"/>
              <a:gd name="connsiteY0" fmla="*/ 4906456 h 9592694"/>
              <a:gd name="connsiteX1" fmla="*/ 2260023 w 2279073"/>
              <a:gd name="connsiteY1" fmla="*/ 0 h 9592694"/>
              <a:gd name="connsiteX2" fmla="*/ 2279073 w 2279073"/>
              <a:gd name="connsiteY2" fmla="*/ 9509516 h 9592694"/>
              <a:gd name="connsiteX3" fmla="*/ 2269548 w 2279073"/>
              <a:gd name="connsiteY3" fmla="*/ 9592694 h 9592694"/>
              <a:gd name="connsiteX4" fmla="*/ 0 w 2279073"/>
              <a:gd name="connsiteY4" fmla="*/ 4906456 h 9592694"/>
              <a:gd name="connsiteX0" fmla="*/ 0 w 1711036"/>
              <a:gd name="connsiteY0" fmla="*/ 3742485 h 9592694"/>
              <a:gd name="connsiteX1" fmla="*/ 1691986 w 1711036"/>
              <a:gd name="connsiteY1" fmla="*/ 0 h 9592694"/>
              <a:gd name="connsiteX2" fmla="*/ 1711036 w 1711036"/>
              <a:gd name="connsiteY2" fmla="*/ 9509516 h 9592694"/>
              <a:gd name="connsiteX3" fmla="*/ 1701511 w 1711036"/>
              <a:gd name="connsiteY3" fmla="*/ 9592694 h 9592694"/>
              <a:gd name="connsiteX4" fmla="*/ 0 w 1711036"/>
              <a:gd name="connsiteY4" fmla="*/ 3742485 h 95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036" h="9592694">
                <a:moveTo>
                  <a:pt x="0" y="3742485"/>
                </a:moveTo>
                <a:lnTo>
                  <a:pt x="1691986" y="0"/>
                </a:lnTo>
                <a:lnTo>
                  <a:pt x="1711036" y="9509516"/>
                </a:lnTo>
                <a:lnTo>
                  <a:pt x="1701511" y="9592694"/>
                </a:lnTo>
                <a:lnTo>
                  <a:pt x="0" y="3742485"/>
                </a:lnTo>
                <a:close/>
              </a:path>
            </a:pathLst>
          </a:custGeom>
          <a:solidFill>
            <a:srgbClr val="006CAB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505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259672"/>
            <a:ext cx="1609963" cy="1184973"/>
          </a:xfrm>
          <a:prstGeom prst="rect">
            <a:avLst/>
          </a:prstGeom>
        </p:spPr>
      </p:pic>
      <p:pic>
        <p:nvPicPr>
          <p:cNvPr id="4" name="Picture 3" descr="slide 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78335" y="259672"/>
            <a:ext cx="1609963" cy="11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770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3815C4D1-3FDA-4C16-920B-EA6C8AC6F35F}" type="datetimeFigureOut">
              <a:rPr lang="en-AU" smtClean="0"/>
              <a:t>1/03/2019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B7959-2B1D-457F-9BB0-2F604D8D94A4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22177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617589F-76B9-4103-9915-C379D28A4C36}" type="datetimeFigureOut">
              <a:rPr lang="en-AU" smtClean="0"/>
              <a:t>1/03/2019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E24E708-2E7B-4B30-81B9-5C0CB33F72A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2175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_Header w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6"/>
          </p:nvPr>
        </p:nvSpPr>
        <p:spPr>
          <a:xfrm>
            <a:off x="0" y="6629400"/>
            <a:ext cx="12192000" cy="228600"/>
          </a:xfrm>
          <a:prstGeom prst="rect">
            <a:avLst/>
          </a:prstGeom>
        </p:spPr>
        <p:txBody>
          <a:bodyPr/>
          <a:lstStyle>
            <a:lvl1pPr algn="ctr">
              <a:defRPr sz="900" dirty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28000" cy="481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609600" y="1471612"/>
            <a:ext cx="10972800" cy="5081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609600" y="862012"/>
            <a:ext cx="8128000" cy="45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i="1"/>
            </a:lvl1pPr>
            <a:lvl2pPr>
              <a:buNone/>
              <a:defRPr i="1"/>
            </a:lvl2pPr>
            <a:lvl3pPr>
              <a:buNone/>
              <a:defRPr i="1"/>
            </a:lvl3pPr>
            <a:lvl4pPr>
              <a:buNone/>
              <a:defRPr i="1"/>
            </a:lvl4pPr>
            <a:lvl5pPr>
              <a:buNone/>
              <a:defRPr i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609600" y="6629400"/>
            <a:ext cx="2844800" cy="2286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893212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9481" y="1333101"/>
            <a:ext cx="11092828" cy="430093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2109" y="159808"/>
            <a:ext cx="11521864" cy="6258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98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ag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79112" y="2765699"/>
            <a:ext cx="6012163" cy="67812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HEADLINE / PRESENTER (28PT ARIAL NARROW, UPPER CASE)</a:t>
            </a:r>
            <a:endParaRPr lang="en-US" dirty="0" smtClean="0"/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0485" y="4463086"/>
            <a:ext cx="5649316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DATE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78808" y="1959605"/>
            <a:ext cx="6012467" cy="1180231"/>
          </a:xfrm>
          <a:prstGeom prst="rect">
            <a:avLst/>
          </a:prstGeom>
        </p:spPr>
        <p:txBody>
          <a:bodyPr/>
          <a:lstStyle>
            <a:lvl1pPr>
              <a:defRPr sz="4500" b="1" baseline="0">
                <a:solidFill>
                  <a:srgbClr val="006CAB"/>
                </a:solidFill>
              </a:defRPr>
            </a:lvl1pPr>
          </a:lstStyle>
          <a:p>
            <a:pPr lvl="0"/>
            <a:r>
              <a:rPr lang="en-US" dirty="0" smtClean="0"/>
              <a:t>TITLE (UPPER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70183" y="4872811"/>
            <a:ext cx="5649617" cy="409725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LOCATION/ EXTRA LINE (20PT ARIAL NARROW, UPPER CASE)</a:t>
            </a:r>
            <a:br>
              <a:rPr lang="en-AU" dirty="0" smtClean="0"/>
            </a:b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" y="440724"/>
            <a:ext cx="2270107" cy="660521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8652398" y="2502"/>
            <a:ext cx="2926807" cy="6882646"/>
          </a:xfrm>
          <a:custGeom>
            <a:avLst/>
            <a:gdLst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71800 w 2971800"/>
              <a:gd name="connsiteY8" fmla="*/ 6916782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2097"/>
              <a:gd name="connsiteX1" fmla="*/ 0 w 2971800"/>
              <a:gd name="connsiteY1" fmla="*/ 6982097 h 6982097"/>
              <a:gd name="connsiteX2" fmla="*/ 796834 w 2971800"/>
              <a:gd name="connsiteY2" fmla="*/ 6982097 h 6982097"/>
              <a:gd name="connsiteX3" fmla="*/ 796834 w 2971800"/>
              <a:gd name="connsiteY3" fmla="*/ 3997234 h 6982097"/>
              <a:gd name="connsiteX4" fmla="*/ 1051560 w 2971800"/>
              <a:gd name="connsiteY4" fmla="*/ 6969034 h 6982097"/>
              <a:gd name="connsiteX5" fmla="*/ 1939834 w 2971800"/>
              <a:gd name="connsiteY5" fmla="*/ 6969034 h 6982097"/>
              <a:gd name="connsiteX6" fmla="*/ 2168434 w 2971800"/>
              <a:gd name="connsiteY6" fmla="*/ 4023360 h 6982097"/>
              <a:gd name="connsiteX7" fmla="*/ 2168434 w 2971800"/>
              <a:gd name="connsiteY7" fmla="*/ 6949440 h 6982097"/>
              <a:gd name="connsiteX8" fmla="*/ 2961790 w 2971800"/>
              <a:gd name="connsiteY8" fmla="*/ 6976844 h 6982097"/>
              <a:gd name="connsiteX9" fmla="*/ 2971800 w 2971800"/>
              <a:gd name="connsiteY9" fmla="*/ 0 h 6982097"/>
              <a:gd name="connsiteX10" fmla="*/ 1691640 w 2971800"/>
              <a:gd name="connsiteY10" fmla="*/ 0 h 6982097"/>
              <a:gd name="connsiteX11" fmla="*/ 1489166 w 2971800"/>
              <a:gd name="connsiteY11" fmla="*/ 2331720 h 6982097"/>
              <a:gd name="connsiteX12" fmla="*/ 1293223 w 2971800"/>
              <a:gd name="connsiteY12" fmla="*/ 6531 h 6982097"/>
              <a:gd name="connsiteX13" fmla="*/ 0 w 2971800"/>
              <a:gd name="connsiteY13" fmla="*/ 6531 h 6982097"/>
              <a:gd name="connsiteX0" fmla="*/ 0 w 2971800"/>
              <a:gd name="connsiteY0" fmla="*/ 6531 h 6986383"/>
              <a:gd name="connsiteX1" fmla="*/ 0 w 2971800"/>
              <a:gd name="connsiteY1" fmla="*/ 6982097 h 6986383"/>
              <a:gd name="connsiteX2" fmla="*/ 796834 w 2971800"/>
              <a:gd name="connsiteY2" fmla="*/ 6982097 h 6986383"/>
              <a:gd name="connsiteX3" fmla="*/ 796834 w 2971800"/>
              <a:gd name="connsiteY3" fmla="*/ 3997234 h 6986383"/>
              <a:gd name="connsiteX4" fmla="*/ 1051560 w 2971800"/>
              <a:gd name="connsiteY4" fmla="*/ 6969034 h 6986383"/>
              <a:gd name="connsiteX5" fmla="*/ 1939834 w 2971800"/>
              <a:gd name="connsiteY5" fmla="*/ 6969034 h 6986383"/>
              <a:gd name="connsiteX6" fmla="*/ 2168434 w 2971800"/>
              <a:gd name="connsiteY6" fmla="*/ 4023360 h 6986383"/>
              <a:gd name="connsiteX7" fmla="*/ 2175823 w 2971800"/>
              <a:gd name="connsiteY7" fmla="*/ 6986383 h 6986383"/>
              <a:gd name="connsiteX8" fmla="*/ 2961790 w 2971800"/>
              <a:gd name="connsiteY8" fmla="*/ 6976844 h 6986383"/>
              <a:gd name="connsiteX9" fmla="*/ 2971800 w 2971800"/>
              <a:gd name="connsiteY9" fmla="*/ 0 h 6986383"/>
              <a:gd name="connsiteX10" fmla="*/ 1691640 w 2971800"/>
              <a:gd name="connsiteY10" fmla="*/ 0 h 6986383"/>
              <a:gd name="connsiteX11" fmla="*/ 1489166 w 2971800"/>
              <a:gd name="connsiteY11" fmla="*/ 2331720 h 6986383"/>
              <a:gd name="connsiteX12" fmla="*/ 1293223 w 2971800"/>
              <a:gd name="connsiteY12" fmla="*/ 6531 h 6986383"/>
              <a:gd name="connsiteX13" fmla="*/ 0 w 2971800"/>
              <a:gd name="connsiteY13" fmla="*/ 6531 h 6986383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6999737"/>
              <a:gd name="connsiteX1" fmla="*/ 0 w 2971800"/>
              <a:gd name="connsiteY1" fmla="*/ 6982097 h 6999737"/>
              <a:gd name="connsiteX2" fmla="*/ 796834 w 2971800"/>
              <a:gd name="connsiteY2" fmla="*/ 6982097 h 6999737"/>
              <a:gd name="connsiteX3" fmla="*/ 796834 w 2971800"/>
              <a:gd name="connsiteY3" fmla="*/ 3997234 h 6999737"/>
              <a:gd name="connsiteX4" fmla="*/ 1051560 w 2971800"/>
              <a:gd name="connsiteY4" fmla="*/ 6969034 h 6999737"/>
              <a:gd name="connsiteX5" fmla="*/ 1939834 w 2971800"/>
              <a:gd name="connsiteY5" fmla="*/ 6969034 h 6999737"/>
              <a:gd name="connsiteX6" fmla="*/ 2168434 w 2971800"/>
              <a:gd name="connsiteY6" fmla="*/ 4023360 h 6999737"/>
              <a:gd name="connsiteX7" fmla="*/ 2175823 w 2971800"/>
              <a:gd name="connsiteY7" fmla="*/ 6986383 h 6999737"/>
              <a:gd name="connsiteX8" fmla="*/ 2961790 w 2971800"/>
              <a:gd name="connsiteY8" fmla="*/ 6999737 h 6999737"/>
              <a:gd name="connsiteX9" fmla="*/ 2971800 w 2971800"/>
              <a:gd name="connsiteY9" fmla="*/ 0 h 6999737"/>
              <a:gd name="connsiteX10" fmla="*/ 1691640 w 2971800"/>
              <a:gd name="connsiteY10" fmla="*/ 0 h 6999737"/>
              <a:gd name="connsiteX11" fmla="*/ 1489166 w 2971800"/>
              <a:gd name="connsiteY11" fmla="*/ 2331720 h 6999737"/>
              <a:gd name="connsiteX12" fmla="*/ 1293223 w 2971800"/>
              <a:gd name="connsiteY12" fmla="*/ 6531 h 6999737"/>
              <a:gd name="connsiteX13" fmla="*/ 0 w 2971800"/>
              <a:gd name="connsiteY13" fmla="*/ 6531 h 6999737"/>
              <a:gd name="connsiteX0" fmla="*/ 0 w 2971800"/>
              <a:gd name="connsiteY0" fmla="*/ 6531 h 7001646"/>
              <a:gd name="connsiteX1" fmla="*/ 0 w 2971800"/>
              <a:gd name="connsiteY1" fmla="*/ 6982097 h 7001646"/>
              <a:gd name="connsiteX2" fmla="*/ 796834 w 2971800"/>
              <a:gd name="connsiteY2" fmla="*/ 6982097 h 7001646"/>
              <a:gd name="connsiteX3" fmla="*/ 796834 w 2971800"/>
              <a:gd name="connsiteY3" fmla="*/ 3997234 h 7001646"/>
              <a:gd name="connsiteX4" fmla="*/ 1051560 w 2971800"/>
              <a:gd name="connsiteY4" fmla="*/ 6969034 h 7001646"/>
              <a:gd name="connsiteX5" fmla="*/ 1939834 w 2971800"/>
              <a:gd name="connsiteY5" fmla="*/ 6969034 h 7001646"/>
              <a:gd name="connsiteX6" fmla="*/ 2168434 w 2971800"/>
              <a:gd name="connsiteY6" fmla="*/ 4023360 h 7001646"/>
              <a:gd name="connsiteX7" fmla="*/ 2175824 w 2971800"/>
              <a:gd name="connsiteY7" fmla="*/ 7001646 h 7001646"/>
              <a:gd name="connsiteX8" fmla="*/ 2961790 w 2971800"/>
              <a:gd name="connsiteY8" fmla="*/ 6999737 h 7001646"/>
              <a:gd name="connsiteX9" fmla="*/ 2971800 w 2971800"/>
              <a:gd name="connsiteY9" fmla="*/ 0 h 7001646"/>
              <a:gd name="connsiteX10" fmla="*/ 1691640 w 2971800"/>
              <a:gd name="connsiteY10" fmla="*/ 0 h 7001646"/>
              <a:gd name="connsiteX11" fmla="*/ 1489166 w 2971800"/>
              <a:gd name="connsiteY11" fmla="*/ 2331720 h 7001646"/>
              <a:gd name="connsiteX12" fmla="*/ 1293223 w 2971800"/>
              <a:gd name="connsiteY12" fmla="*/ 6531 h 7001646"/>
              <a:gd name="connsiteX13" fmla="*/ 0 w 2971800"/>
              <a:gd name="connsiteY13" fmla="*/ 6531 h 7001646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1560 w 2971800"/>
              <a:gd name="connsiteY4" fmla="*/ 6969034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6982097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0 w 2971800"/>
              <a:gd name="connsiteY1" fmla="*/ 6982097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0 w 2971800"/>
              <a:gd name="connsiteY0" fmla="*/ 6531 h 7007189"/>
              <a:gd name="connsiteX1" fmla="*/ 7631 w 2971800"/>
              <a:gd name="connsiteY1" fmla="*/ 6989729 h 7007189"/>
              <a:gd name="connsiteX2" fmla="*/ 796834 w 2971800"/>
              <a:gd name="connsiteY2" fmla="*/ 7004990 h 7007189"/>
              <a:gd name="connsiteX3" fmla="*/ 796834 w 2971800"/>
              <a:gd name="connsiteY3" fmla="*/ 3997234 h 7007189"/>
              <a:gd name="connsiteX4" fmla="*/ 1059191 w 2971800"/>
              <a:gd name="connsiteY4" fmla="*/ 6991927 h 7007189"/>
              <a:gd name="connsiteX5" fmla="*/ 1939834 w 2971800"/>
              <a:gd name="connsiteY5" fmla="*/ 7007189 h 7007189"/>
              <a:gd name="connsiteX6" fmla="*/ 2168434 w 2971800"/>
              <a:gd name="connsiteY6" fmla="*/ 4023360 h 7007189"/>
              <a:gd name="connsiteX7" fmla="*/ 2175824 w 2971800"/>
              <a:gd name="connsiteY7" fmla="*/ 7001646 h 7007189"/>
              <a:gd name="connsiteX8" fmla="*/ 2961790 w 2971800"/>
              <a:gd name="connsiteY8" fmla="*/ 6999737 h 7007189"/>
              <a:gd name="connsiteX9" fmla="*/ 2971800 w 2971800"/>
              <a:gd name="connsiteY9" fmla="*/ 0 h 7007189"/>
              <a:gd name="connsiteX10" fmla="*/ 1691640 w 2971800"/>
              <a:gd name="connsiteY10" fmla="*/ 0 h 7007189"/>
              <a:gd name="connsiteX11" fmla="*/ 1489166 w 2971800"/>
              <a:gd name="connsiteY11" fmla="*/ 2331720 h 7007189"/>
              <a:gd name="connsiteX12" fmla="*/ 1293223 w 2971800"/>
              <a:gd name="connsiteY12" fmla="*/ 6531 h 7007189"/>
              <a:gd name="connsiteX13" fmla="*/ 0 w 2971800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67160 w 2979769"/>
              <a:gd name="connsiteY4" fmla="*/ 6991927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  <a:gd name="connsiteX0" fmla="*/ 7969 w 2979769"/>
              <a:gd name="connsiteY0" fmla="*/ 6531 h 7007189"/>
              <a:gd name="connsiteX1" fmla="*/ 338 w 2979769"/>
              <a:gd name="connsiteY1" fmla="*/ 6997361 h 7007189"/>
              <a:gd name="connsiteX2" fmla="*/ 804803 w 2979769"/>
              <a:gd name="connsiteY2" fmla="*/ 7004990 h 7007189"/>
              <a:gd name="connsiteX3" fmla="*/ 804803 w 2979769"/>
              <a:gd name="connsiteY3" fmla="*/ 3997234 h 7007189"/>
              <a:gd name="connsiteX4" fmla="*/ 1074790 w 2979769"/>
              <a:gd name="connsiteY4" fmla="*/ 6999558 h 7007189"/>
              <a:gd name="connsiteX5" fmla="*/ 1947803 w 2979769"/>
              <a:gd name="connsiteY5" fmla="*/ 7007189 h 7007189"/>
              <a:gd name="connsiteX6" fmla="*/ 2176403 w 2979769"/>
              <a:gd name="connsiteY6" fmla="*/ 4023360 h 7007189"/>
              <a:gd name="connsiteX7" fmla="*/ 2183793 w 2979769"/>
              <a:gd name="connsiteY7" fmla="*/ 7001646 h 7007189"/>
              <a:gd name="connsiteX8" fmla="*/ 2969759 w 2979769"/>
              <a:gd name="connsiteY8" fmla="*/ 6999737 h 7007189"/>
              <a:gd name="connsiteX9" fmla="*/ 2979769 w 2979769"/>
              <a:gd name="connsiteY9" fmla="*/ 0 h 7007189"/>
              <a:gd name="connsiteX10" fmla="*/ 1699609 w 2979769"/>
              <a:gd name="connsiteY10" fmla="*/ 0 h 7007189"/>
              <a:gd name="connsiteX11" fmla="*/ 1497135 w 2979769"/>
              <a:gd name="connsiteY11" fmla="*/ 2331720 h 7007189"/>
              <a:gd name="connsiteX12" fmla="*/ 1301192 w 2979769"/>
              <a:gd name="connsiteY12" fmla="*/ 6531 h 7007189"/>
              <a:gd name="connsiteX13" fmla="*/ 7969 w 2979769"/>
              <a:gd name="connsiteY13" fmla="*/ 6531 h 7007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79769" h="7007189">
                <a:moveTo>
                  <a:pt x="7969" y="6531"/>
                </a:moveTo>
                <a:cubicBezTo>
                  <a:pt x="10513" y="2334264"/>
                  <a:pt x="-2206" y="4669628"/>
                  <a:pt x="338" y="6997361"/>
                </a:cubicBezTo>
                <a:lnTo>
                  <a:pt x="804803" y="7004990"/>
                </a:lnTo>
                <a:lnTo>
                  <a:pt x="804803" y="3997234"/>
                </a:lnTo>
                <a:lnTo>
                  <a:pt x="1074790" y="6999558"/>
                </a:lnTo>
                <a:lnTo>
                  <a:pt x="1947803" y="7007189"/>
                </a:lnTo>
                <a:lnTo>
                  <a:pt x="2176403" y="4023360"/>
                </a:lnTo>
                <a:cubicBezTo>
                  <a:pt x="2178866" y="5016122"/>
                  <a:pt x="2181330" y="6008884"/>
                  <a:pt x="2183793" y="7001646"/>
                </a:cubicBezTo>
                <a:lnTo>
                  <a:pt x="2969759" y="6999737"/>
                </a:lnTo>
                <a:cubicBezTo>
                  <a:pt x="2973096" y="4674122"/>
                  <a:pt x="2976432" y="2325615"/>
                  <a:pt x="2979769" y="0"/>
                </a:cubicBezTo>
                <a:lnTo>
                  <a:pt x="1699609" y="0"/>
                </a:lnTo>
                <a:lnTo>
                  <a:pt x="1497135" y="2331720"/>
                </a:lnTo>
                <a:lnTo>
                  <a:pt x="1301192" y="6531"/>
                </a:lnTo>
                <a:lnTo>
                  <a:pt x="7969" y="6531"/>
                </a:lnTo>
                <a:close/>
              </a:path>
            </a:pathLst>
          </a:custGeom>
          <a:blipFill>
            <a:blip r:embed="rId3"/>
            <a:srcRect/>
            <a:stretch>
              <a:fillRect l="-2460" t="179" r="-31878" b="-557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5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41421" y="1341242"/>
            <a:ext cx="5384800" cy="411910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071661" y="1341242"/>
            <a:ext cx="5384800" cy="4119105"/>
          </a:xfrm>
          <a:prstGeom prst="rect">
            <a:avLst/>
          </a:prstGeom>
        </p:spPr>
        <p:txBody>
          <a:bodyPr/>
          <a:lstStyle>
            <a:lvl1pPr marL="457189" indent="-457189">
              <a:buFont typeface="Wingdings" charset="2"/>
              <a:buChar char="§"/>
              <a:defRPr sz="3200">
                <a:latin typeface="Arial"/>
                <a:cs typeface="Arial"/>
              </a:defRPr>
            </a:lvl1pPr>
            <a:lvl2pPr>
              <a:defRPr sz="2667">
                <a:latin typeface="Arial"/>
                <a:cs typeface="Arial"/>
              </a:defRPr>
            </a:lvl2pPr>
            <a:lvl3pPr marL="1523962" indent="-304792">
              <a:buFont typeface="Wingdings" charset="2"/>
              <a:buChar char="§"/>
              <a:defRPr sz="2400">
                <a:latin typeface="Arial"/>
                <a:cs typeface="Arial"/>
              </a:defRPr>
            </a:lvl3pPr>
            <a:lvl4pPr>
              <a:defRPr sz="2133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72109" y="159808"/>
            <a:ext cx="11521864" cy="6258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88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subheadings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D2D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246" y="6319350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4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subheading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6D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41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097682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43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9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ith tex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219075" y="85725"/>
            <a:ext cx="2771775" cy="116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978761"/>
            <a:ext cx="7451725" cy="466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26309"/>
            <a:ext cx="7452026" cy="7369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 b="1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29723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1 (20PT, ARIAL NARROW, UPPER CASE)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1" y="2131371"/>
            <a:ext cx="7451725" cy="172943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Bullet list, one column (20pt, Arial)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300211" y="4111606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2 (20PT, ARIAL NARROW, UPPER CASE)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294362" y="4513254"/>
            <a:ext cx="7451725" cy="1729430"/>
          </a:xfrm>
          <a:prstGeom prst="rect">
            <a:avLst/>
          </a:prstGeom>
        </p:spPr>
        <p:txBody>
          <a:bodyPr numCol="2"/>
          <a:lstStyle>
            <a:lvl1pPr marL="342900" marR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Bullet list, two column (20pt, Arial) </a:t>
            </a:r>
          </a:p>
          <a:p>
            <a:endParaRPr lang="en-AU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 dirty="0" smtClean="0"/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 smtClean="0"/>
              <a:t>Bullet list, two column (20pt, Arial) </a:t>
            </a:r>
          </a:p>
          <a:p>
            <a:endParaRPr lang="en-AU" dirty="0" smtClean="0"/>
          </a:p>
        </p:txBody>
      </p:sp>
      <p:sp>
        <p:nvSpPr>
          <p:cNvPr id="29" name="Freeform 28"/>
          <p:cNvSpPr/>
          <p:nvPr userDrawn="1"/>
        </p:nvSpPr>
        <p:spPr>
          <a:xfrm>
            <a:off x="9253537" y="0"/>
            <a:ext cx="2947172" cy="6853646"/>
          </a:xfrm>
          <a:custGeom>
            <a:avLst/>
            <a:gdLst>
              <a:gd name="connsiteX0" fmla="*/ 0 w 3753395"/>
              <a:gd name="connsiteY0" fmla="*/ 0 h 6853646"/>
              <a:gd name="connsiteX1" fmla="*/ 0 w 3753395"/>
              <a:gd name="connsiteY1" fmla="*/ 69669 h 6853646"/>
              <a:gd name="connsiteX2" fmla="*/ 1463040 w 3753395"/>
              <a:gd name="connsiteY2" fmla="*/ 6853646 h 6853646"/>
              <a:gd name="connsiteX3" fmla="*/ 3744686 w 3753395"/>
              <a:gd name="connsiteY3" fmla="*/ 6844937 h 6853646"/>
              <a:gd name="connsiteX4" fmla="*/ 3753395 w 3753395"/>
              <a:gd name="connsiteY4" fmla="*/ 0 h 6853646"/>
              <a:gd name="connsiteX5" fmla="*/ 0 w 3753395"/>
              <a:gd name="connsiteY5" fmla="*/ 0 h 6853646"/>
              <a:gd name="connsiteX0" fmla="*/ 0 w 3772445"/>
              <a:gd name="connsiteY0" fmla="*/ 0 h 6853646"/>
              <a:gd name="connsiteX1" fmla="*/ 19050 w 3772445"/>
              <a:gd name="connsiteY1" fmla="*/ 69669 h 6853646"/>
              <a:gd name="connsiteX2" fmla="*/ 1482090 w 3772445"/>
              <a:gd name="connsiteY2" fmla="*/ 6853646 h 6853646"/>
              <a:gd name="connsiteX3" fmla="*/ 3763736 w 3772445"/>
              <a:gd name="connsiteY3" fmla="*/ 6844937 h 6853646"/>
              <a:gd name="connsiteX4" fmla="*/ 3772445 w 3772445"/>
              <a:gd name="connsiteY4" fmla="*/ 0 h 6853646"/>
              <a:gd name="connsiteX5" fmla="*/ 0 w 3772445"/>
              <a:gd name="connsiteY5" fmla="*/ 0 h 6853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2445" h="6853646">
                <a:moveTo>
                  <a:pt x="0" y="0"/>
                </a:moveTo>
                <a:lnTo>
                  <a:pt x="19050" y="69669"/>
                </a:lnTo>
                <a:lnTo>
                  <a:pt x="1482090" y="6853646"/>
                </a:lnTo>
                <a:lnTo>
                  <a:pt x="3763736" y="6844937"/>
                </a:lnTo>
                <a:lnTo>
                  <a:pt x="3772445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/>
            <a:srcRect/>
            <a:tile tx="1270000" ty="0" sx="80000" sy="8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967" y="6298367"/>
            <a:ext cx="1267288" cy="36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22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06060" y="1046138"/>
            <a:ext cx="7451725" cy="46646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SUB HEADING (24PT, UPPER CASE)</a:t>
            </a:r>
            <a:endParaRPr lang="en-US" dirty="0" smtClean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306060" y="359998"/>
            <a:ext cx="7452026" cy="736956"/>
          </a:xfrm>
          <a:prstGeom prst="rect">
            <a:avLst/>
          </a:prstGeom>
        </p:spPr>
        <p:txBody>
          <a:bodyPr/>
          <a:lstStyle>
            <a:lvl1pPr>
              <a:defRPr sz="42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HEADING (42PT, UPPER CASE)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60" y="1763411"/>
            <a:ext cx="7451725" cy="401647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INTRO HEADING (20PT, ARIAL NARROW, UPPER CASE)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00212" y="2131371"/>
            <a:ext cx="4352700" cy="3976132"/>
          </a:xfrm>
          <a:prstGeom prst="rect">
            <a:avLst/>
          </a:prstGeom>
        </p:spPr>
        <p:txBody>
          <a:bodyPr/>
          <a:lstStyle>
            <a:lvl1pPr>
              <a:defRPr sz="20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Body copy (20pt, Arial) </a:t>
            </a:r>
          </a:p>
          <a:p>
            <a:endParaRPr lang="en-AU" dirty="0" smtClean="0"/>
          </a:p>
          <a:p>
            <a:endParaRPr lang="en-AU" dirty="0" smtClean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459" y="6329169"/>
            <a:ext cx="1262009" cy="367200"/>
          </a:xfrm>
          <a:prstGeom prst="rect">
            <a:avLst/>
          </a:prstGeom>
        </p:spPr>
      </p:pic>
      <p:sp>
        <p:nvSpPr>
          <p:cNvPr id="25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7380288" y="2520000"/>
            <a:ext cx="4027879" cy="2267900"/>
          </a:xfrm>
          <a:prstGeom prst="rect">
            <a:avLst/>
          </a:prstGeom>
          <a:blipFill dpi="0" rotWithShape="1">
            <a:blip r:embed="rId4"/>
            <a:srcRect/>
            <a:tile tx="0" ty="0" sx="40000" sy="40000" flip="none" algn="ctr"/>
          </a:blipFill>
        </p:spPr>
        <p:txBody>
          <a:bodyPr/>
          <a:lstStyle/>
          <a:p>
            <a:endParaRPr lang="en-AU" dirty="0"/>
          </a:p>
        </p:txBody>
      </p:sp>
      <p:sp>
        <p:nvSpPr>
          <p:cNvPr id="26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4960507" y="2519363"/>
            <a:ext cx="2281237" cy="2268537"/>
          </a:xfrm>
          <a:prstGeom prst="rect">
            <a:avLst/>
          </a:prstGeom>
          <a:blipFill dpi="0" rotWithShape="1">
            <a:blip r:embed="rId5"/>
            <a:srcRect/>
            <a:tile tx="0" ty="0" sx="40000" sy="40000" flip="none" algn="b"/>
          </a:blipFill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1641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0" y="-8466"/>
            <a:ext cx="10371666" cy="6866466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0 h 6858000"/>
              <a:gd name="connsiteX1" fmla="*/ 9228667 w 12192000"/>
              <a:gd name="connsiteY1" fmla="*/ 8467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498666"/>
              <a:gd name="connsiteY0" fmla="*/ 0 h 6858000"/>
              <a:gd name="connsiteX1" fmla="*/ 9228667 w 10498666"/>
              <a:gd name="connsiteY1" fmla="*/ 8467 h 6858000"/>
              <a:gd name="connsiteX2" fmla="*/ 10498666 w 10498666"/>
              <a:gd name="connsiteY2" fmla="*/ 6858000 h 6858000"/>
              <a:gd name="connsiteX3" fmla="*/ 0 w 10498666"/>
              <a:gd name="connsiteY3" fmla="*/ 6858000 h 6858000"/>
              <a:gd name="connsiteX4" fmla="*/ 0 w 10498666"/>
              <a:gd name="connsiteY4" fmla="*/ 0 h 6858000"/>
              <a:gd name="connsiteX0" fmla="*/ 0 w 10498666"/>
              <a:gd name="connsiteY0" fmla="*/ 8466 h 6866466"/>
              <a:gd name="connsiteX1" fmla="*/ 9245601 w 10498666"/>
              <a:gd name="connsiteY1" fmla="*/ 0 h 6866466"/>
              <a:gd name="connsiteX2" fmla="*/ 10498666 w 10498666"/>
              <a:gd name="connsiteY2" fmla="*/ 6866466 h 6866466"/>
              <a:gd name="connsiteX3" fmla="*/ 0 w 10498666"/>
              <a:gd name="connsiteY3" fmla="*/ 6866466 h 6866466"/>
              <a:gd name="connsiteX4" fmla="*/ 0 w 10498666"/>
              <a:gd name="connsiteY4" fmla="*/ 8466 h 6866466"/>
              <a:gd name="connsiteX0" fmla="*/ 0 w 10371666"/>
              <a:gd name="connsiteY0" fmla="*/ 8466 h 6866466"/>
              <a:gd name="connsiteX1" fmla="*/ 9245601 w 10371666"/>
              <a:gd name="connsiteY1" fmla="*/ 0 h 6866466"/>
              <a:gd name="connsiteX2" fmla="*/ 10371666 w 10371666"/>
              <a:gd name="connsiteY2" fmla="*/ 6849533 h 6866466"/>
              <a:gd name="connsiteX3" fmla="*/ 0 w 10371666"/>
              <a:gd name="connsiteY3" fmla="*/ 6866466 h 6866466"/>
              <a:gd name="connsiteX4" fmla="*/ 0 w 10371666"/>
              <a:gd name="connsiteY4" fmla="*/ 8466 h 68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71666" h="6866466">
                <a:moveTo>
                  <a:pt x="0" y="8466"/>
                </a:moveTo>
                <a:lnTo>
                  <a:pt x="9245601" y="0"/>
                </a:lnTo>
                <a:lnTo>
                  <a:pt x="10371666" y="6849533"/>
                </a:lnTo>
                <a:lnTo>
                  <a:pt x="0" y="6866466"/>
                </a:lnTo>
                <a:lnTo>
                  <a:pt x="0" y="84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b"/>
          </a:blipFill>
        </p:spPr>
        <p:txBody>
          <a:bodyPr/>
          <a:lstStyle/>
          <a:p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867" y="6397304"/>
            <a:ext cx="1267288" cy="368735"/>
          </a:xfrm>
          <a:prstGeom prst="rect">
            <a:avLst/>
          </a:prstGeom>
        </p:spPr>
      </p:pic>
      <p:sp>
        <p:nvSpPr>
          <p:cNvPr id="13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9689170" y="332573"/>
            <a:ext cx="2309631" cy="1302845"/>
          </a:xfrm>
          <a:prstGeom prst="rect">
            <a:avLst/>
          </a:prstGeom>
          <a:noFill/>
        </p:spPr>
        <p:txBody>
          <a:bodyPr/>
          <a:lstStyle>
            <a:lvl1pPr>
              <a:defRPr sz="2000" b="1" baseline="0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Image caption (title case)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328" y="6329169"/>
            <a:ext cx="1262009" cy="3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6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1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31" r:id="rId2"/>
    <p:sldLayoutId id="2147483932" r:id="rId3"/>
    <p:sldLayoutId id="2147483933" r:id="rId4"/>
    <p:sldLayoutId id="2147483913" r:id="rId5"/>
    <p:sldLayoutId id="2147483934" r:id="rId6"/>
    <p:sldLayoutId id="2147483923" r:id="rId7"/>
    <p:sldLayoutId id="2147483919" r:id="rId8"/>
    <p:sldLayoutId id="2147483920" r:id="rId9"/>
    <p:sldLayoutId id="2147483918" r:id="rId10"/>
    <p:sldLayoutId id="2147483915" r:id="rId11"/>
    <p:sldLayoutId id="2147483935" r:id="rId12"/>
    <p:sldLayoutId id="2147483916" r:id="rId13"/>
    <p:sldLayoutId id="2147483921" r:id="rId14"/>
    <p:sldLayoutId id="2147483936" r:id="rId15"/>
    <p:sldLayoutId id="2147483937" r:id="rId16"/>
    <p:sldLayoutId id="2147483938" r:id="rId17"/>
    <p:sldLayoutId id="2147483939" r:id="rId18"/>
    <p:sldLayoutId id="2147483943" r:id="rId19"/>
    <p:sldLayoutId id="2147483944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2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0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  <p:sldLayoutId id="2147483963" r:id="rId18"/>
    <p:sldLayoutId id="2147483964" r:id="rId19"/>
    <p:sldLayoutId id="2147483965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22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1820" y="0"/>
            <a:ext cx="12192000" cy="6973910"/>
            <a:chOff x="0" y="-57955"/>
            <a:chExt cx="12192000" cy="6973910"/>
          </a:xfrm>
        </p:grpSpPr>
        <p:pic>
          <p:nvPicPr>
            <p:cNvPr id="6" name="Picture 5" descr="slide 2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57955"/>
              <a:ext cx="12192000" cy="697391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78335" y="317627"/>
              <a:ext cx="1609963" cy="1184973"/>
            </a:xfrm>
            <a:prstGeom prst="rect">
              <a:avLst/>
            </a:prstGeom>
          </p:spPr>
        </p:pic>
      </p:grpSp>
      <p:sp>
        <p:nvSpPr>
          <p:cNvPr id="9" name="Text Placeholder 3"/>
          <p:cNvSpPr txBox="1">
            <a:spLocks/>
          </p:cNvSpPr>
          <p:nvPr/>
        </p:nvSpPr>
        <p:spPr>
          <a:xfrm>
            <a:off x="379112" y="1470700"/>
            <a:ext cx="7661011" cy="118023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4400" b="1" dirty="0" smtClean="0">
                <a:solidFill>
                  <a:schemeClr val="accent1"/>
                </a:solidFill>
              </a:rPr>
              <a:t>Randomized Controlled Trial’s </a:t>
            </a:r>
          </a:p>
          <a:p>
            <a:r>
              <a:rPr lang="en-AU" sz="4400" b="1" dirty="0" smtClean="0">
                <a:solidFill>
                  <a:schemeClr val="accent1"/>
                </a:solidFill>
              </a:rPr>
              <a:t>in a self-improving health system</a:t>
            </a:r>
            <a:endParaRPr lang="en-AU" sz="4400" b="1" dirty="0">
              <a:solidFill>
                <a:schemeClr val="accent1"/>
              </a:solidFill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79112" y="3210498"/>
            <a:ext cx="6012163" cy="67812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200" dirty="0" smtClean="0"/>
              <a:t>PROFESSOR JOHN </a:t>
            </a:r>
            <a:r>
              <a:rPr lang="en-AU" sz="3200" dirty="0" smtClean="0"/>
              <a:t>ZALCBERG</a:t>
            </a:r>
          </a:p>
          <a:p>
            <a:r>
              <a:rPr lang="en-AU" sz="3200" dirty="0" smtClean="0"/>
              <a:t>Chair</a:t>
            </a:r>
            <a:r>
              <a:rPr lang="en-AU" sz="3200" smtClean="0"/>
              <a:t>, ACTA</a:t>
            </a:r>
            <a:endParaRPr lang="en-AU" sz="32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370485" y="4463086"/>
            <a:ext cx="5649316" cy="80437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400" dirty="0" smtClean="0"/>
              <a:t>1 March 2019</a:t>
            </a:r>
          </a:p>
          <a:p>
            <a:r>
              <a:rPr lang="en-AU" sz="2400" dirty="0"/>
              <a:t>30/30 Horizons in Health Care</a:t>
            </a:r>
          </a:p>
          <a:p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1614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34962" y="774252"/>
            <a:ext cx="11522075" cy="625475"/>
          </a:xfrm>
          <a:prstGeom prst="rect">
            <a:avLst/>
          </a:prstGeom>
        </p:spPr>
        <p:txBody>
          <a:bodyPr/>
          <a:lstStyle/>
          <a:p>
            <a:r>
              <a:rPr lang="en-AU" sz="4000" b="1" dirty="0" smtClean="0">
                <a:solidFill>
                  <a:schemeClr val="accent1"/>
                </a:solidFill>
              </a:rPr>
              <a:t>Clinical Quality Registries vs Clinical Trials</a:t>
            </a:r>
          </a:p>
          <a:p>
            <a:endParaRPr lang="en-AU" sz="40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035332350"/>
              </p:ext>
            </p:extLst>
          </p:nvPr>
        </p:nvGraphicFramePr>
        <p:xfrm>
          <a:off x="734096" y="1989025"/>
          <a:ext cx="8439149" cy="3679704"/>
        </p:xfrm>
        <a:graphic>
          <a:graphicData uri="http://schemas.openxmlformats.org/drawingml/2006/table">
            <a:tbl>
              <a:tblPr/>
              <a:tblGrid>
                <a:gridCol w="217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654">
                  <a:extLst>
                    <a:ext uri="{9D8B030D-6E8A-4147-A177-3AD203B41FA5}">
                      <a16:colId xmlns:a16="http://schemas.microsoft.com/office/drawing/2014/main" val="3671879337"/>
                    </a:ext>
                  </a:extLst>
                </a:gridCol>
                <a:gridCol w="31336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00"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Attributes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trial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Registry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9993"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0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Usually small and unrepresentative of general population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0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Whole population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811"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what care </a:t>
                      </a:r>
                      <a:r>
                        <a:rPr kumimoji="0" lang="en-AU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should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 delivered 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Aft>
                          <a:spcPts val="1200"/>
                        </a:spcAft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45720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Measuring whether good care </a:t>
                      </a:r>
                      <a:r>
                        <a:rPr kumimoji="0" lang="en-AU" altLang="en-US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kumimoji="0" lang="en-AU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93938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being delivered and impact on health outcomes (quality of life, survival, recurrence, cost)</a:t>
                      </a:r>
                    </a:p>
                  </a:txBody>
                  <a:tcPr marL="68580" marR="68580" marT="25710" marB="257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9925" y="160338"/>
            <a:ext cx="11522075" cy="625475"/>
          </a:xfrm>
          <a:prstGeom prst="rect">
            <a:avLst/>
          </a:prstGeom>
        </p:spPr>
        <p:txBody>
          <a:bodyPr/>
          <a:lstStyle/>
          <a:p>
            <a:r>
              <a:rPr lang="en-AU" altLang="en-US" smtClean="0"/>
              <a:t>Improving Registries</a:t>
            </a:r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4698" y="642421"/>
            <a:ext cx="9723550" cy="509361"/>
          </a:xfrm>
          <a:prstGeom prst="rect">
            <a:avLst/>
          </a:prstGeom>
        </p:spPr>
        <p:txBody>
          <a:bodyPr/>
          <a:lstStyle>
            <a:lvl1pPr marL="457189" indent="-457189" algn="l" defTabSz="609585" rtl="0" eaLnBrk="1" latinLnBrk="0" hangingPunct="1">
              <a:spcBef>
                <a:spcPct val="2000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990575" indent="-380990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667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523962" indent="-304792" algn="l" defTabSz="609585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2133547" indent="-304792" algn="l" defTabSz="609585" rtl="0" eaLnBrk="1" latinLnBrk="0" hangingPunct="1">
              <a:spcBef>
                <a:spcPct val="20000"/>
              </a:spcBef>
              <a:buFont typeface="Arial"/>
              <a:buChar char="–"/>
              <a:defRPr sz="2133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743131" indent="-304792" algn="l" defTabSz="609585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altLang="en-US" sz="3600" b="1" dirty="0" smtClean="0">
                <a:solidFill>
                  <a:schemeClr val="accent1"/>
                </a:solidFill>
              </a:rPr>
              <a:t>Embedding clinical trials WITHIN registries – </a:t>
            </a:r>
            <a:r>
              <a:rPr lang="en-AU" altLang="en-US" sz="3600" i="1" dirty="0" smtClean="0">
                <a:solidFill>
                  <a:srgbClr val="FF0000"/>
                </a:solidFill>
              </a:rPr>
              <a:t>trials in real world populations</a:t>
            </a:r>
          </a:p>
        </p:txBody>
      </p:sp>
      <p:pic>
        <p:nvPicPr>
          <p:cNvPr id="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74" y="1889860"/>
            <a:ext cx="6629400" cy="4616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2855913"/>
            <a:ext cx="10972800" cy="5081587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tx1"/>
                </a:solidFill>
                <a:latin typeface="+mn-lt"/>
              </a:rPr>
              <a:t>Within trial population receiving new therapy</a:t>
            </a:r>
          </a:p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tx1"/>
                </a:solidFill>
                <a:latin typeface="+mn-lt"/>
              </a:rPr>
              <a:t>Within control groups within randomized trials</a:t>
            </a:r>
          </a:p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Within centres that are research active?</a:t>
            </a:r>
          </a:p>
          <a:p>
            <a:pPr marL="457200" indent="-457200">
              <a:buAutoNum type="arabicPeriod"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677988"/>
            <a:ext cx="11075988" cy="481012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sz="3600" dirty="0" smtClean="0">
                <a:solidFill>
                  <a:schemeClr val="accent1"/>
                </a:solidFill>
              </a:rPr>
              <a:t>Do RCTs </a:t>
            </a:r>
            <a:r>
              <a:rPr lang="en-AU" sz="3600" dirty="0">
                <a:solidFill>
                  <a:schemeClr val="accent1"/>
                </a:solidFill>
              </a:rPr>
              <a:t>lead to improved </a:t>
            </a:r>
            <a:r>
              <a:rPr lang="en-AU" sz="3600" dirty="0" smtClean="0">
                <a:solidFill>
                  <a:schemeClr val="accent1"/>
                </a:solidFill>
              </a:rPr>
              <a:t>outcomes in the population at </a:t>
            </a:r>
            <a:r>
              <a:rPr lang="en-AU" sz="3600" dirty="0" smtClean="0">
                <a:solidFill>
                  <a:schemeClr val="accent1"/>
                </a:solidFill>
              </a:rPr>
              <a:t>large?</a:t>
            </a:r>
            <a:r>
              <a:rPr lang="en-AU" sz="3600" dirty="0">
                <a:solidFill>
                  <a:schemeClr val="accent1"/>
                </a:solidFill>
              </a:rPr>
              <a:t/>
            </a:r>
            <a:br>
              <a:rPr lang="en-AU" sz="3600" dirty="0">
                <a:solidFill>
                  <a:schemeClr val="accent1"/>
                </a:solidFill>
              </a:rPr>
            </a:br>
            <a:endParaRPr lang="en-A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219200" y="2855913"/>
            <a:ext cx="10972800" cy="5081587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Within trial population receiving new therapy</a:t>
            </a:r>
          </a:p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Within control groups within randomized trials</a:t>
            </a:r>
          </a:p>
          <a:p>
            <a:pPr marL="457200" indent="-457200">
              <a:buAutoNum type="arabicPeriod"/>
            </a:pPr>
            <a:r>
              <a:rPr lang="en-AU" sz="3600" dirty="0" smtClean="0">
                <a:solidFill>
                  <a:schemeClr val="tx1"/>
                </a:solidFill>
                <a:latin typeface="+mn-lt"/>
              </a:rPr>
              <a:t>Within centres that are research active?</a:t>
            </a:r>
          </a:p>
          <a:p>
            <a:pPr marL="457200" indent="-457200">
              <a:buAutoNum type="arabicPeriod"/>
            </a:pP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0760" y="1637675"/>
            <a:ext cx="10007600" cy="48101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AU" sz="3600" dirty="0" smtClean="0">
                <a:solidFill>
                  <a:schemeClr val="accent1"/>
                </a:solidFill>
              </a:rPr>
              <a:t>Randomized Clinical </a:t>
            </a:r>
            <a:r>
              <a:rPr lang="en-AU" sz="3600" dirty="0">
                <a:solidFill>
                  <a:schemeClr val="accent1"/>
                </a:solidFill>
              </a:rPr>
              <a:t>trials lead to improved outcomes</a:t>
            </a:r>
            <a:br>
              <a:rPr lang="en-AU" sz="3600" dirty="0">
                <a:solidFill>
                  <a:schemeClr val="accent1"/>
                </a:solidFill>
              </a:rPr>
            </a:b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54" y="1228387"/>
            <a:ext cx="10389573" cy="4129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5195" y="5776873"/>
            <a:ext cx="5084067" cy="268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619F0A-2B1C-0045-9D6B-CFE84B9DEF8A}"/>
              </a:ext>
            </a:extLst>
          </p:cNvPr>
          <p:cNvSpPr txBox="1"/>
          <p:nvPr/>
        </p:nvSpPr>
        <p:spPr>
          <a:xfrm>
            <a:off x="233625" y="357642"/>
            <a:ext cx="105867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The research engagement/outcome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739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159" y="1755946"/>
            <a:ext cx="6894576" cy="42078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971" y="6368422"/>
            <a:ext cx="5084067" cy="268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72278" y="2428726"/>
            <a:ext cx="3107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Mortality between highest and lowest Trusts = 1.05 [1.033-1.068] p&lt;0.0001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239F70-709C-DD46-BD5E-A6A15B69D9A3}"/>
              </a:ext>
            </a:extLst>
          </p:cNvPr>
          <p:cNvSpPr txBox="1"/>
          <p:nvPr/>
        </p:nvSpPr>
        <p:spPr>
          <a:xfrm>
            <a:off x="404721" y="602366"/>
            <a:ext cx="9964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NIHR CCRN funding (£/bed)</a:t>
            </a:r>
          </a:p>
        </p:txBody>
      </p:sp>
    </p:spTree>
    <p:extLst>
      <p:ext uri="{BB962C8B-B14F-4D97-AF65-F5344CB8AC3E}">
        <p14:creationId xmlns:p14="http://schemas.microsoft.com/office/powerpoint/2010/main" val="29825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0619F0A-2B1C-0045-9D6B-CFE84B9DEF8A}"/>
              </a:ext>
            </a:extLst>
          </p:cNvPr>
          <p:cNvSpPr txBox="1"/>
          <p:nvPr/>
        </p:nvSpPr>
        <p:spPr>
          <a:xfrm>
            <a:off x="233625" y="357642"/>
            <a:ext cx="1058677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1"/>
                </a:solidFill>
              </a:rPr>
              <a:t>The research engagement/outcome relationship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99A0AC-495A-5C48-9007-664F13437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51" y="1220978"/>
            <a:ext cx="10948132" cy="28586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D961C0-9D93-9941-A6B4-00F05AC76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2488" y="6500359"/>
            <a:ext cx="3396893" cy="208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FF7B89-BAC1-8243-9CEA-A8288842C045}"/>
              </a:ext>
            </a:extLst>
          </p:cNvPr>
          <p:cNvSpPr txBox="1"/>
          <p:nvPr/>
        </p:nvSpPr>
        <p:spPr>
          <a:xfrm>
            <a:off x="5834581" y="4430017"/>
            <a:ext cx="5255449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33" dirty="0"/>
              <a:t>Total inpatient pool – 174,062</a:t>
            </a:r>
          </a:p>
          <a:p>
            <a:r>
              <a:rPr lang="en-AU" sz="2133" dirty="0"/>
              <a:t>Total trial accrual – 4,590 (3%) in 494 hospitals</a:t>
            </a:r>
          </a:p>
        </p:txBody>
      </p:sp>
    </p:spTree>
    <p:extLst>
      <p:ext uri="{BB962C8B-B14F-4D97-AF65-F5344CB8AC3E}">
        <p14:creationId xmlns:p14="http://schemas.microsoft.com/office/powerpoint/2010/main" val="36253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03" y="1419801"/>
            <a:ext cx="5907024" cy="4502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10148" y="1530948"/>
            <a:ext cx="4781337" cy="2061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133" dirty="0"/>
              <a:t>At 494 CRUSADE (Can Rapid Risk Stratification of Unstable Angina Patients Suppress Adverse Outcomes With Early Implementation of the American College of Cardiology/American Heart Association Guidelines) hospitals.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461" y="5921999"/>
            <a:ext cx="3722315" cy="22806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6317" y="2803092"/>
            <a:ext cx="6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76.9%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9267" y="2687304"/>
            <a:ext cx="6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78.3%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44707" y="2515832"/>
            <a:ext cx="67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/>
              <a:t>81.1%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43720" y="1703193"/>
            <a:ext cx="1477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p&lt;0.008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4EC95F-4D9E-8D48-815F-011069620400}"/>
              </a:ext>
            </a:extLst>
          </p:cNvPr>
          <p:cNvSpPr txBox="1"/>
          <p:nvPr/>
        </p:nvSpPr>
        <p:spPr>
          <a:xfrm>
            <a:off x="304892" y="260965"/>
            <a:ext cx="10043441" cy="1241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733" b="1" dirty="0">
                <a:solidFill>
                  <a:schemeClr val="accent1"/>
                </a:solidFill>
                <a:latin typeface="Arial Narrow" panose="020B0606020202030204" pitchFamily="34" charset="0"/>
              </a:rPr>
              <a:t>Adherence to evidence-based guideline recommendations</a:t>
            </a:r>
            <a:endParaRPr lang="en-US" sz="3733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7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EBDA393-EE49-E842-9B45-4AF5ABA8270F}"/>
              </a:ext>
            </a:extLst>
          </p:cNvPr>
          <p:cNvSpPr txBox="1"/>
          <p:nvPr/>
        </p:nvSpPr>
        <p:spPr>
          <a:xfrm>
            <a:off x="6527179" y="1882372"/>
            <a:ext cx="469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/>
              <a:t>In 174,062 patients with acute coronary syndrome treated at 494 CRUSADE hospitals.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A4DCBB-DD92-194E-80B1-39FC7301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86" y="1648238"/>
            <a:ext cx="5530015" cy="409088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C13E1E-832F-444C-9E73-0B1385B8D7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784" y="5963429"/>
            <a:ext cx="3846899" cy="2356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38E7F35-9250-CA49-AC93-62BB44756863}"/>
              </a:ext>
            </a:extLst>
          </p:cNvPr>
          <p:cNvSpPr txBox="1"/>
          <p:nvPr/>
        </p:nvSpPr>
        <p:spPr>
          <a:xfrm>
            <a:off x="314568" y="231417"/>
            <a:ext cx="9557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Short-term mortality</a:t>
            </a:r>
          </a:p>
        </p:txBody>
      </p:sp>
    </p:spTree>
    <p:extLst>
      <p:ext uri="{BB962C8B-B14F-4D97-AF65-F5344CB8AC3E}">
        <p14:creationId xmlns:p14="http://schemas.microsoft.com/office/powerpoint/2010/main" val="61623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455028" y="5759262"/>
            <a:ext cx="7456487" cy="736600"/>
          </a:xfrm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How do we facilitate implementation of results of RCTs</a:t>
            </a:r>
            <a:r>
              <a:rPr lang="en-AU" sz="3600" b="1" dirty="0" smtClean="0">
                <a:solidFill>
                  <a:schemeClr val="accent1"/>
                </a:solidFill>
              </a:rPr>
              <a:t>?</a:t>
            </a:r>
            <a:endParaRPr lang="en-AU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0847" y="296816"/>
            <a:ext cx="5473396" cy="50327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313371" y="4883228"/>
            <a:ext cx="1565258" cy="9118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23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61390" y="1888947"/>
            <a:ext cx="7469188" cy="1179512"/>
          </a:xfrm>
          <a:prstGeom prst="rect">
            <a:avLst/>
          </a:prstGeom>
        </p:spPr>
        <p:txBody>
          <a:bodyPr/>
          <a:lstStyle/>
          <a:p>
            <a:r>
              <a:rPr lang="en-AU" sz="3600" dirty="0" smtClean="0">
                <a:solidFill>
                  <a:schemeClr val="tx1"/>
                </a:solidFill>
              </a:rPr>
              <a:t>Fundamental principles</a:t>
            </a:r>
          </a:p>
          <a:p>
            <a:pPr marL="914400" indent="-914400">
              <a:buAutoNum type="arabicPeriod"/>
            </a:pPr>
            <a:r>
              <a:rPr lang="en-AU" sz="3600" dirty="0" smtClean="0">
                <a:solidFill>
                  <a:schemeClr val="tx1"/>
                </a:solidFill>
              </a:rPr>
              <a:t>High quality health care is critical to patients and saves money.</a:t>
            </a:r>
          </a:p>
          <a:p>
            <a:pPr marL="914400" indent="-914400">
              <a:buAutoNum type="arabicPeriod"/>
            </a:pPr>
            <a:r>
              <a:rPr lang="en-AU" sz="3600" dirty="0" smtClean="0">
                <a:solidFill>
                  <a:schemeClr val="tx1"/>
                </a:solidFill>
              </a:rPr>
              <a:t>High quality care (value-based health care) is evidence-based</a:t>
            </a:r>
          </a:p>
          <a:p>
            <a:pPr marL="914400" indent="-914400">
              <a:buAutoNum type="arabicPeriod"/>
            </a:pPr>
            <a:r>
              <a:rPr lang="en-AU" sz="3600" dirty="0" smtClean="0">
                <a:solidFill>
                  <a:schemeClr val="tx1"/>
                </a:solidFill>
              </a:rPr>
              <a:t>Best evidence is derived from randomized clinical trials (RCTs)</a:t>
            </a:r>
            <a:endParaRPr lang="en-AU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5479" y="684967"/>
            <a:ext cx="7661011" cy="8476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 smtClean="0">
                <a:solidFill>
                  <a:schemeClr val="accent1"/>
                </a:solidFill>
              </a:rPr>
              <a:t>Self-improving Health System</a:t>
            </a:r>
            <a:endParaRPr lang="en-A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7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66" y="1284086"/>
            <a:ext cx="5629836" cy="517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8DD6C-B537-B947-9A72-AEC996D9C98E}"/>
              </a:ext>
            </a:extLst>
          </p:cNvPr>
          <p:cNvSpPr txBox="1"/>
          <p:nvPr/>
        </p:nvSpPr>
        <p:spPr>
          <a:xfrm>
            <a:off x="399246" y="488156"/>
            <a:ext cx="97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Idealized model </a:t>
            </a:r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of a self-improving </a:t>
            </a:r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health system</a:t>
            </a:r>
          </a:p>
        </p:txBody>
      </p:sp>
    </p:spTree>
    <p:extLst>
      <p:ext uri="{BB962C8B-B14F-4D97-AF65-F5344CB8AC3E}">
        <p14:creationId xmlns:p14="http://schemas.microsoft.com/office/powerpoint/2010/main" val="418073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41014" y="1336156"/>
            <a:ext cx="8166617" cy="2327956"/>
            <a:chOff x="509839" y="1340768"/>
            <a:chExt cx="8166617" cy="3871299"/>
          </a:xfrm>
        </p:grpSpPr>
        <p:sp>
          <p:nvSpPr>
            <p:cNvPr id="7" name="Rectangle 6"/>
            <p:cNvSpPr/>
            <p:nvPr/>
          </p:nvSpPr>
          <p:spPr>
            <a:xfrm>
              <a:off x="539552" y="1340768"/>
              <a:ext cx="8136904" cy="1872208"/>
            </a:xfrm>
            <a:prstGeom prst="rect">
              <a:avLst/>
            </a:prstGeom>
            <a:solidFill>
              <a:srgbClr val="D7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552" y="2046653"/>
              <a:ext cx="872480" cy="4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DEFINE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9189" y="2415987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17304" y="2419545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7314" y="2420053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2956" y="2426987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93728" y="2425452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64664" y="2413860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2028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319398" y="2392137"/>
              <a:ext cx="715888" cy="61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2030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64503" y="1348305"/>
              <a:ext cx="2332533" cy="6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USA TRIAL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827584" y="2415986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1555854" y="2046654"/>
              <a:ext cx="720080" cy="1144379"/>
              <a:chOff x="1528558" y="2046654"/>
              <a:chExt cx="720080" cy="1144379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1528558" y="2046654"/>
                <a:ext cx="720080" cy="46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TRIAL</a:t>
                </a:r>
                <a:endParaRPr lang="en-AU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1770613" y="2394043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>
              <a:off x="2458704" y="2056849"/>
              <a:ext cx="1224136" cy="1120868"/>
              <a:chOff x="2308576" y="2056849"/>
              <a:chExt cx="1224136" cy="1120868"/>
            </a:xfrm>
          </p:grpSpPr>
          <p:sp>
            <p:nvSpPr>
              <p:cNvPr id="37" name="TextBox 36"/>
              <p:cNvSpPr txBox="1"/>
              <p:nvPr/>
            </p:nvSpPr>
            <p:spPr>
              <a:xfrm>
                <a:off x="2308576" y="2056849"/>
                <a:ext cx="1224136" cy="46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ANALYSED</a:t>
                </a:r>
                <a:endParaRPr lang="en-AU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746840" y="2380727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/>
            <p:cNvGrpSpPr/>
            <p:nvPr/>
          </p:nvGrpSpPr>
          <p:grpSpPr>
            <a:xfrm>
              <a:off x="3585346" y="2051992"/>
              <a:ext cx="1224136" cy="1125378"/>
              <a:chOff x="3285090" y="2051992"/>
              <a:chExt cx="1224136" cy="1125378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3285090" y="2051992"/>
                <a:ext cx="1224136" cy="460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ABSTRACT</a:t>
                </a:r>
                <a:endParaRPr lang="en-AU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3714016" y="2380380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4729086" y="2060302"/>
              <a:ext cx="1368152" cy="1134512"/>
              <a:chOff x="4010168" y="2060302"/>
              <a:chExt cx="1368152" cy="113451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4010168" y="2060302"/>
                <a:ext cx="1368152" cy="460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PUBLISHED</a:t>
                </a:r>
                <a:endParaRPr lang="en-AU" b="1" dirty="0">
                  <a:solidFill>
                    <a:srgbClr val="FFFF00"/>
                  </a:solidFill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4501164" y="2397824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539552" y="3260536"/>
              <a:ext cx="8136904" cy="1872208"/>
            </a:xfrm>
            <a:prstGeom prst="rect">
              <a:avLst/>
            </a:prstGeom>
            <a:solidFill>
              <a:srgbClr val="D7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65370" y="4074323"/>
              <a:ext cx="1513990" cy="4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GUIDELINES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9839" y="4546700"/>
              <a:ext cx="4469005" cy="665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AUSTRALIAN PRACTICE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rot="10800000">
              <a:off x="4023678" y="3268072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37424" y="4079390"/>
              <a:ext cx="1368152" cy="4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EVIDENCE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rot="10800000">
              <a:off x="5220082" y="3268073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10800000">
              <a:off x="6407409" y="3282398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7610903" y="3268074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0800000">
              <a:off x="8172400" y="3268075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3345328" y="4069199"/>
              <a:ext cx="1368152" cy="4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RADAR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09493" y="4083842"/>
              <a:ext cx="1368152" cy="460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CHANGE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0B92829-0535-5F40-BF7A-88170ECE190E}"/>
              </a:ext>
            </a:extLst>
          </p:cNvPr>
          <p:cNvSpPr txBox="1"/>
          <p:nvPr/>
        </p:nvSpPr>
        <p:spPr>
          <a:xfrm>
            <a:off x="79165" y="193358"/>
            <a:ext cx="11230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How do we facilitate implementation of results of </a:t>
            </a:r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RCTs?</a:t>
            </a:r>
          </a:p>
          <a:p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Answer – by doing more RCTs…</a:t>
            </a:r>
            <a:endParaRPr lang="en-US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E59AF3-3B38-CE4E-8AE0-F23DF95E4CB0}"/>
              </a:ext>
            </a:extLst>
          </p:cNvPr>
          <p:cNvGrpSpPr/>
          <p:nvPr/>
        </p:nvGrpSpPr>
        <p:grpSpPr>
          <a:xfrm>
            <a:off x="1041014" y="3926375"/>
            <a:ext cx="8166617" cy="2368284"/>
            <a:chOff x="509839" y="1340768"/>
            <a:chExt cx="8166617" cy="3857666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024A184-4483-684B-8C11-EC547F6172E1}"/>
                </a:ext>
              </a:extLst>
            </p:cNvPr>
            <p:cNvSpPr/>
            <p:nvPr/>
          </p:nvSpPr>
          <p:spPr>
            <a:xfrm>
              <a:off x="539552" y="1340768"/>
              <a:ext cx="8136904" cy="1872208"/>
            </a:xfrm>
            <a:prstGeom prst="rect">
              <a:avLst/>
            </a:prstGeom>
            <a:solidFill>
              <a:srgbClr val="D7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C41809B-494E-244B-81CE-558EBE0F39CA}"/>
                </a:ext>
              </a:extLst>
            </p:cNvPr>
            <p:cNvSpPr txBox="1"/>
            <p:nvPr/>
          </p:nvSpPr>
          <p:spPr>
            <a:xfrm>
              <a:off x="590352" y="2046654"/>
              <a:ext cx="872480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DEFINE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2006656-5943-AE4B-B558-18BB2D178C9A}"/>
                </a:ext>
              </a:extLst>
            </p:cNvPr>
            <p:cNvSpPr txBox="1"/>
            <p:nvPr/>
          </p:nvSpPr>
          <p:spPr>
            <a:xfrm>
              <a:off x="959189" y="2415986"/>
              <a:ext cx="715888" cy="60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9B4F738-7AD2-6A40-8DD0-DB6659CD56BB}"/>
                </a:ext>
              </a:extLst>
            </p:cNvPr>
            <p:cNvSpPr txBox="1"/>
            <p:nvPr/>
          </p:nvSpPr>
          <p:spPr>
            <a:xfrm>
              <a:off x="2017304" y="2419545"/>
              <a:ext cx="715888" cy="60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34C0B2-395B-A44C-8B3B-C3B3621151A5}"/>
                </a:ext>
              </a:extLst>
            </p:cNvPr>
            <p:cNvSpPr txBox="1"/>
            <p:nvPr/>
          </p:nvSpPr>
          <p:spPr>
            <a:xfrm>
              <a:off x="3067314" y="2420054"/>
              <a:ext cx="715888" cy="60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2022</a:t>
              </a:r>
              <a:endPara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D8C7754-EB82-7942-A401-ABD59C86FE48}"/>
                </a:ext>
              </a:extLst>
            </p:cNvPr>
            <p:cNvSpPr txBox="1"/>
            <p:nvPr/>
          </p:nvSpPr>
          <p:spPr>
            <a:xfrm>
              <a:off x="4262956" y="2426988"/>
              <a:ext cx="715888" cy="60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2024</a:t>
              </a:r>
              <a:endPara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4ECC673-8CA9-A740-8A38-80494A025D74}"/>
                </a:ext>
              </a:extLst>
            </p:cNvPr>
            <p:cNvSpPr txBox="1"/>
            <p:nvPr/>
          </p:nvSpPr>
          <p:spPr>
            <a:xfrm>
              <a:off x="5393728" y="2425452"/>
              <a:ext cx="715888" cy="60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2026</a:t>
              </a:r>
              <a:endParaRPr lang="en-A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0E143A-89D6-E243-9492-B372021B0CA2}"/>
                </a:ext>
              </a:extLst>
            </p:cNvPr>
            <p:cNvSpPr txBox="1"/>
            <p:nvPr/>
          </p:nvSpPr>
          <p:spPr>
            <a:xfrm>
              <a:off x="564503" y="1348303"/>
              <a:ext cx="3976665" cy="65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AUSTRALIAN TRIAL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F45DE5E3-2832-9A44-97E4-EFAD6FE46A09}"/>
                </a:ext>
              </a:extLst>
            </p:cNvPr>
            <p:cNvCxnSpPr/>
            <p:nvPr/>
          </p:nvCxnSpPr>
          <p:spPr>
            <a:xfrm>
              <a:off x="827584" y="2415986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22AFA82-7AEA-6A41-9AC1-0198F9A3B177}"/>
                </a:ext>
              </a:extLst>
            </p:cNvPr>
            <p:cNvSpPr txBox="1"/>
            <p:nvPr/>
          </p:nvSpPr>
          <p:spPr>
            <a:xfrm>
              <a:off x="1576682" y="2046654"/>
              <a:ext cx="720080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TRIAL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330A080E-6762-9C48-8790-C1A7256CBA22}"/>
                </a:ext>
              </a:extLst>
            </p:cNvPr>
            <p:cNvCxnSpPr/>
            <p:nvPr/>
          </p:nvCxnSpPr>
          <p:spPr>
            <a:xfrm>
              <a:off x="1797909" y="2394043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6023F737-5964-654B-9AC0-9A84ECF69CC9}"/>
                </a:ext>
              </a:extLst>
            </p:cNvPr>
            <p:cNvGrpSpPr/>
            <p:nvPr/>
          </p:nvGrpSpPr>
          <p:grpSpPr>
            <a:xfrm>
              <a:off x="2488168" y="2056849"/>
              <a:ext cx="1224136" cy="1120868"/>
              <a:chOff x="2338040" y="2056849"/>
              <a:chExt cx="1224136" cy="1120868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25D7F77-9407-2B43-9255-187AC76FC941}"/>
                  </a:ext>
                </a:extLst>
              </p:cNvPr>
              <p:cNvSpPr txBox="1"/>
              <p:nvPr/>
            </p:nvSpPr>
            <p:spPr>
              <a:xfrm>
                <a:off x="2338040" y="2056849"/>
                <a:ext cx="1224136" cy="45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ANALYSED</a:t>
                </a:r>
              </a:p>
            </p:txBody>
          </p: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A57FADF5-D9CA-0D46-8418-52F28DB1E480}"/>
                  </a:ext>
                </a:extLst>
              </p:cNvPr>
              <p:cNvCxnSpPr/>
              <p:nvPr/>
            </p:nvCxnSpPr>
            <p:spPr>
              <a:xfrm>
                <a:off x="2746840" y="2380727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9C8857C-2396-C848-AC04-2877EF66C807}"/>
                </a:ext>
              </a:extLst>
            </p:cNvPr>
            <p:cNvGrpSpPr/>
            <p:nvPr/>
          </p:nvGrpSpPr>
          <p:grpSpPr>
            <a:xfrm>
              <a:off x="3627510" y="2051992"/>
              <a:ext cx="1224136" cy="1125378"/>
              <a:chOff x="3327254" y="2051992"/>
              <a:chExt cx="1224136" cy="1125378"/>
            </a:xfrm>
          </p:grpSpPr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A2586907-BCC1-7F49-808C-34FE762A0ACF}"/>
                  </a:ext>
                </a:extLst>
              </p:cNvPr>
              <p:cNvSpPr txBox="1"/>
              <p:nvPr/>
            </p:nvSpPr>
            <p:spPr>
              <a:xfrm>
                <a:off x="3327254" y="2051992"/>
                <a:ext cx="1224136" cy="45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ABSTRACT</a:t>
                </a:r>
              </a:p>
            </p:txBody>
          </p: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6B2EEDF9-8800-5D45-BDA3-6EAB2BFD95E4}"/>
                  </a:ext>
                </a:extLst>
              </p:cNvPr>
              <p:cNvCxnSpPr/>
              <p:nvPr/>
            </p:nvCxnSpPr>
            <p:spPr>
              <a:xfrm>
                <a:off x="3714016" y="2380380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FC32E09-9675-3745-A18B-5C372B3CB131}"/>
                </a:ext>
              </a:extLst>
            </p:cNvPr>
            <p:cNvGrpSpPr/>
            <p:nvPr/>
          </p:nvGrpSpPr>
          <p:grpSpPr>
            <a:xfrm>
              <a:off x="4809350" y="2060302"/>
              <a:ext cx="1368152" cy="1134512"/>
              <a:chOff x="4090432" y="2060302"/>
              <a:chExt cx="1368152" cy="1134512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5CB57AF1-4347-6247-8278-ED62A81A5933}"/>
                  </a:ext>
                </a:extLst>
              </p:cNvPr>
              <p:cNvSpPr txBox="1"/>
              <p:nvPr/>
            </p:nvSpPr>
            <p:spPr>
              <a:xfrm>
                <a:off x="4090432" y="2060302"/>
                <a:ext cx="1368152" cy="451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200" b="1" dirty="0">
                    <a:solidFill>
                      <a:srgbClr val="FFFF00"/>
                    </a:solidFill>
                    <a:latin typeface="Arial Narrow" panose="020B0606020202030204" pitchFamily="34" charset="0"/>
                  </a:rPr>
                  <a:t>PUBLISHED</a:t>
                </a: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F51C5663-CE41-7D49-93A0-86AFF97DAE5F}"/>
                  </a:ext>
                </a:extLst>
              </p:cNvPr>
              <p:cNvCxnSpPr/>
              <p:nvPr/>
            </p:nvCxnSpPr>
            <p:spPr>
              <a:xfrm>
                <a:off x="4501164" y="2397824"/>
                <a:ext cx="0" cy="796990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36F1D6C-21B0-B94E-8759-1036A194A0FD}"/>
                </a:ext>
              </a:extLst>
            </p:cNvPr>
            <p:cNvSpPr/>
            <p:nvPr/>
          </p:nvSpPr>
          <p:spPr>
            <a:xfrm>
              <a:off x="539552" y="3260536"/>
              <a:ext cx="8136904" cy="1872208"/>
            </a:xfrm>
            <a:prstGeom prst="rect">
              <a:avLst/>
            </a:prstGeom>
            <a:solidFill>
              <a:srgbClr val="D700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7D6C70F-2ABE-0947-BBB3-9F1C20FD76E1}"/>
                </a:ext>
              </a:extLst>
            </p:cNvPr>
            <p:cNvSpPr txBox="1"/>
            <p:nvPr/>
          </p:nvSpPr>
          <p:spPr>
            <a:xfrm>
              <a:off x="509839" y="4546700"/>
              <a:ext cx="4469005" cy="65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i="1" dirty="0">
                  <a:solidFill>
                    <a:srgbClr val="00B0F0"/>
                  </a:solidFill>
                  <a:latin typeface="Arial Narrow" panose="020B0606020202030204" pitchFamily="34" charset="0"/>
                </a:rPr>
                <a:t>AUSTRALIAN PRACTICE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A841C6E-66BA-034C-84D3-E902781676D1}"/>
                </a:ext>
              </a:extLst>
            </p:cNvPr>
            <p:cNvCxnSpPr/>
            <p:nvPr/>
          </p:nvCxnSpPr>
          <p:spPr>
            <a:xfrm rot="10800000">
              <a:off x="843694" y="3268072"/>
              <a:ext cx="0" cy="796990"/>
            </a:xfrm>
            <a:prstGeom prst="straightConnector1">
              <a:avLst/>
            </a:prstGeom>
            <a:ln w="38100">
              <a:solidFill>
                <a:schemeClr val="bg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07301E-9E5A-6D4A-A85F-9C7DA1A0759D}"/>
                </a:ext>
              </a:extLst>
            </p:cNvPr>
            <p:cNvSpPr txBox="1"/>
            <p:nvPr/>
          </p:nvSpPr>
          <p:spPr>
            <a:xfrm>
              <a:off x="3527472" y="4079389"/>
              <a:ext cx="1368152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CHANGE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72053B4-A08F-BE42-819C-0D432E313432}"/>
                </a:ext>
              </a:extLst>
            </p:cNvPr>
            <p:cNvCxnSpPr/>
            <p:nvPr/>
          </p:nvCxnSpPr>
          <p:spPr>
            <a:xfrm rot="10800000">
              <a:off x="1193922" y="3268073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0A90F9BD-7568-8242-B8A9-4DC5A5A17B1E}"/>
                </a:ext>
              </a:extLst>
            </p:cNvPr>
            <p:cNvCxnSpPr/>
            <p:nvPr/>
          </p:nvCxnSpPr>
          <p:spPr>
            <a:xfrm rot="10800000">
              <a:off x="1821681" y="3255102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616E7E29-2EC6-D64E-A65D-C7A74773C815}"/>
                </a:ext>
              </a:extLst>
            </p:cNvPr>
            <p:cNvCxnSpPr/>
            <p:nvPr/>
          </p:nvCxnSpPr>
          <p:spPr>
            <a:xfrm rot="10800000">
              <a:off x="2902343" y="3268074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E1CEF01F-F5E5-DD49-8C21-EE5C24268515}"/>
                </a:ext>
              </a:extLst>
            </p:cNvPr>
            <p:cNvCxnSpPr/>
            <p:nvPr/>
          </p:nvCxnSpPr>
          <p:spPr>
            <a:xfrm rot="10800000">
              <a:off x="4023408" y="3268075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7CCD30-F11A-4643-BCE3-AE69BBDABB2A}"/>
                </a:ext>
              </a:extLst>
            </p:cNvPr>
            <p:cNvSpPr txBox="1"/>
            <p:nvPr/>
          </p:nvSpPr>
          <p:spPr>
            <a:xfrm>
              <a:off x="2239840" y="4069200"/>
              <a:ext cx="1368152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RESULTS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77D8132-95A0-2140-931C-74DD8B7024D5}"/>
                </a:ext>
              </a:extLst>
            </p:cNvPr>
            <p:cNvSpPr txBox="1"/>
            <p:nvPr/>
          </p:nvSpPr>
          <p:spPr>
            <a:xfrm>
              <a:off x="564502" y="4069200"/>
              <a:ext cx="872480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DEFINE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BA3D66A-61A5-304A-9781-F348A355B0DD}"/>
                </a:ext>
              </a:extLst>
            </p:cNvPr>
            <p:cNvSpPr txBox="1"/>
            <p:nvPr/>
          </p:nvSpPr>
          <p:spPr>
            <a:xfrm>
              <a:off x="1550541" y="4093862"/>
              <a:ext cx="720080" cy="451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200" b="1" dirty="0">
                  <a:solidFill>
                    <a:srgbClr val="FFFF00"/>
                  </a:solidFill>
                  <a:latin typeface="Arial Narrow" panose="020B0606020202030204" pitchFamily="34" charset="0"/>
                </a:rPr>
                <a:t>TRIAL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33F0A134-6450-4643-A602-544351A1AFB9}"/>
                </a:ext>
              </a:extLst>
            </p:cNvPr>
            <p:cNvCxnSpPr/>
            <p:nvPr/>
          </p:nvCxnSpPr>
          <p:spPr>
            <a:xfrm rot="10800000">
              <a:off x="4353232" y="3243051"/>
              <a:ext cx="0" cy="79699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292" y="211933"/>
            <a:ext cx="8640959" cy="5902027"/>
          </a:xfrm>
          <a:prstGeom prst="rect">
            <a:avLst/>
          </a:prstGeom>
          <a:noFill/>
          <a:ln w="63500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10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840" y="490984"/>
            <a:ext cx="6096000" cy="627213"/>
          </a:xfrm>
        </p:spPr>
        <p:txBody>
          <a:bodyPr>
            <a:noAutofit/>
          </a:bodyPr>
          <a:lstStyle/>
          <a:p>
            <a:r>
              <a:rPr lang="en-AU" sz="3600" dirty="0" err="1" smtClean="0"/>
              <a:t>Topgear</a:t>
            </a:r>
            <a:r>
              <a:rPr lang="en-AU" sz="3600" dirty="0" smtClean="0"/>
              <a:t> trial</a:t>
            </a:r>
            <a:endParaRPr lang="en-A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490846" y="2219102"/>
            <a:ext cx="11521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ECC x3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03712" y="4242991"/>
            <a:ext cx="11521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dirty="0"/>
              <a:t>ECC x2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0136" y="2203713"/>
            <a:ext cx="86409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/>
              <a:t>Sx</a:t>
            </a:r>
            <a:endParaRPr lang="en-A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231904" y="4237170"/>
            <a:ext cx="1656184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Chemo/XRT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70493" y="2219102"/>
            <a:ext cx="11521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ECC x3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70493" y="4227602"/>
            <a:ext cx="115212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ECC x3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20136" y="4227602"/>
            <a:ext cx="864096" cy="40011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 err="1"/>
              <a:t>Sx</a:t>
            </a:r>
            <a:endParaRPr lang="en-AU" sz="2000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927648" y="2499410"/>
            <a:ext cx="504056" cy="18474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927648" y="2684150"/>
            <a:ext cx="504056" cy="1728118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727848" y="2403768"/>
            <a:ext cx="2520280" cy="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693664" y="4437227"/>
            <a:ext cx="504056" cy="286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934296" y="4440086"/>
            <a:ext cx="385840" cy="2862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8218416" y="4424278"/>
            <a:ext cx="504056" cy="286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8218416" y="2398733"/>
            <a:ext cx="504056" cy="2861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75520" y="1714654"/>
            <a:ext cx="504056" cy="34163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</a:t>
            </a:r>
            <a:endParaRPr lang="en-A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2400" dirty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47728" y="513097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XRT = radiation therapy</a:t>
            </a:r>
          </a:p>
          <a:p>
            <a:r>
              <a:rPr lang="en-AU" dirty="0" err="1"/>
              <a:t>Sx</a:t>
            </a:r>
            <a:r>
              <a:rPr lang="en-AU" dirty="0"/>
              <a:t> = surgery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1744" y="1714654"/>
            <a:ext cx="8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Chemo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654161" y="3723546"/>
            <a:ext cx="8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Chemo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920942" y="1772778"/>
            <a:ext cx="8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Chemo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920942" y="3713432"/>
            <a:ext cx="85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Chemo</a:t>
            </a:r>
          </a:p>
        </p:txBody>
      </p:sp>
    </p:spTree>
    <p:extLst>
      <p:ext uri="{BB962C8B-B14F-4D97-AF65-F5344CB8AC3E}">
        <p14:creationId xmlns:p14="http://schemas.microsoft.com/office/powerpoint/2010/main" val="733400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4581525"/>
            <a:ext cx="9144000" cy="1325562"/>
          </a:xfrm>
          <a:prstGeom prst="rect">
            <a:avLst/>
          </a:prstGeom>
        </p:spPr>
        <p:txBody>
          <a:bodyPr/>
          <a:lstStyle/>
          <a:p>
            <a:r>
              <a:rPr lang="en-AU" dirty="0"/>
              <a:t>The role of clinical trials in Health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4F335-590E-404E-AC20-D8FF2B9616EC}"/>
              </a:ext>
            </a:extLst>
          </p:cNvPr>
          <p:cNvSpPr txBox="1"/>
          <p:nvPr/>
        </p:nvSpPr>
        <p:spPr>
          <a:xfrm>
            <a:off x="1848826" y="1073894"/>
            <a:ext cx="7079274" cy="4806207"/>
          </a:xfrm>
          <a:prstGeom prst="rect">
            <a:avLst/>
          </a:prstGeom>
          <a:noFill/>
        </p:spPr>
        <p:txBody>
          <a:bodyPr wrap="square" rtlCol="0" anchor="ctr"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 smtClean="0"/>
              <a:t>Question </a:t>
            </a:r>
            <a:r>
              <a:rPr lang="en-AU" sz="2800" dirty="0"/>
              <a:t>quality of care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 smtClean="0"/>
              <a:t>Test the existing evidence-base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 smtClean="0"/>
              <a:t>Implement results of trials in which they are embedded</a:t>
            </a:r>
            <a:endParaRPr lang="en-AU" sz="2800" dirty="0"/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/>
              <a:t>Lead to more rapid adoption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 smtClean="0"/>
              <a:t>Train </a:t>
            </a:r>
            <a:r>
              <a:rPr lang="en-AU" sz="2800" dirty="0"/>
              <a:t>workforce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800" dirty="0"/>
              <a:t>Provide career </a:t>
            </a:r>
            <a:r>
              <a:rPr lang="en-AU" sz="2800" dirty="0" smtClean="0"/>
              <a:t>opportunities attracting the best to question the status quo.</a:t>
            </a:r>
          </a:p>
          <a:p>
            <a:pPr>
              <a:lnSpc>
                <a:spcPct val="150000"/>
              </a:lnSpc>
              <a:buClr>
                <a:srgbClr val="D7003A"/>
              </a:buClr>
            </a:pPr>
            <a:endParaRPr lang="en-AU" sz="2800" dirty="0" smtClean="0"/>
          </a:p>
          <a:p>
            <a:pPr>
              <a:lnSpc>
                <a:spcPct val="150000"/>
              </a:lnSpc>
              <a:buClr>
                <a:srgbClr val="D7003A"/>
              </a:buClr>
            </a:pPr>
            <a:r>
              <a:rPr lang="en-AU" sz="2800" b="1" dirty="0" smtClean="0"/>
              <a:t>Research in health care = How </a:t>
            </a:r>
            <a:r>
              <a:rPr lang="en-AU" sz="2800" b="1" dirty="0"/>
              <a:t>do we do Health Better?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8A08C5-48C7-F34F-AA3E-E7D87B346F03}"/>
              </a:ext>
            </a:extLst>
          </p:cNvPr>
          <p:cNvSpPr txBox="1"/>
          <p:nvPr/>
        </p:nvSpPr>
        <p:spPr>
          <a:xfrm>
            <a:off x="206061" y="427563"/>
            <a:ext cx="9478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Why must we embed clinicians in this process?</a:t>
            </a:r>
            <a:endParaRPr lang="en-US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759926" y="1004884"/>
            <a:ext cx="7872904" cy="544767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Access to sufficient sample size – thousands of patients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One-time infrastructure creation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Growing research culture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Extensive and growing corporate knowledge 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Clinician-led, clinician relevant and mentoring next generation 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 smtClean="0"/>
              <a:t>Effectively </a:t>
            </a:r>
            <a:r>
              <a:rPr lang="en-AU" sz="2400" dirty="0"/>
              <a:t>collaborate with similar international networks</a:t>
            </a:r>
          </a:p>
          <a:p>
            <a:pPr marL="285750" indent="-285750">
              <a:lnSpc>
                <a:spcPct val="150000"/>
              </a:lnSpc>
              <a:buClr>
                <a:srgbClr val="D7003A"/>
              </a:buClr>
              <a:buFont typeface="Lucida Grande"/>
              <a:buChar char="⟩"/>
            </a:pPr>
            <a:r>
              <a:rPr lang="en-AU" sz="2400" dirty="0"/>
              <a:t>Bedside-to-beside translation of research into practice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0BAD47-75DB-704C-88F4-077E6FC3A5D1}"/>
              </a:ext>
            </a:extLst>
          </p:cNvPr>
          <p:cNvSpPr txBox="1"/>
          <p:nvPr/>
        </p:nvSpPr>
        <p:spPr>
          <a:xfrm>
            <a:off x="798490" y="427563"/>
            <a:ext cx="883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Clinicians or  </a:t>
            </a:r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Networks (CTNs</a:t>
            </a:r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) of Clinicians?</a:t>
            </a:r>
            <a:endParaRPr lang="en-US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2434" y="785611"/>
            <a:ext cx="598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Conclusion</a:t>
            </a:r>
            <a:endParaRPr lang="en-AU" sz="36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4406" y="2318197"/>
            <a:ext cx="7949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 smtClean="0"/>
              <a:t>RCTs are central to a self-improving (value-based ) health system.</a:t>
            </a: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3314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0005" y="656822"/>
            <a:ext cx="598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Acknowledgements</a:t>
            </a:r>
            <a:endParaRPr lang="en-AU" sz="3600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0006" y="2318197"/>
            <a:ext cx="10766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Patients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Board of ACTA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Sue Evans/Tony </a:t>
            </a:r>
            <a:r>
              <a:rPr lang="en-AU" sz="3200" dirty="0" err="1" smtClean="0"/>
              <a:t>Keech</a:t>
            </a:r>
            <a:r>
              <a:rPr lang="en-AU" sz="3200" dirty="0" smtClean="0"/>
              <a:t>/John McNeil/John </a:t>
            </a:r>
            <a:r>
              <a:rPr lang="en-AU" sz="3200" dirty="0" err="1" smtClean="0"/>
              <a:t>Simes</a:t>
            </a:r>
            <a:r>
              <a:rPr lang="en-AU" sz="3200" dirty="0" smtClean="0"/>
              <a:t>/Steve Webb</a:t>
            </a:r>
          </a:p>
        </p:txBody>
      </p:sp>
    </p:spTree>
    <p:extLst>
      <p:ext uri="{BB962C8B-B14F-4D97-AF65-F5344CB8AC3E}">
        <p14:creationId xmlns:p14="http://schemas.microsoft.com/office/powerpoint/2010/main" val="398110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866" y="1284086"/>
            <a:ext cx="5629836" cy="51766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8DD6C-B537-B947-9A72-AEC996D9C98E}"/>
              </a:ext>
            </a:extLst>
          </p:cNvPr>
          <p:cNvSpPr txBox="1"/>
          <p:nvPr/>
        </p:nvSpPr>
        <p:spPr>
          <a:xfrm>
            <a:off x="399246" y="488156"/>
            <a:ext cx="97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Idealized model </a:t>
            </a:r>
            <a:r>
              <a:rPr lang="en-US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of a self-improving </a:t>
            </a:r>
            <a:r>
              <a:rPr lang="en-US" sz="3600" b="1" dirty="0">
                <a:solidFill>
                  <a:schemeClr val="accent1"/>
                </a:solidFill>
                <a:latin typeface="Arial Narrow" panose="020B0606020202030204" pitchFamily="34" charset="0"/>
              </a:rPr>
              <a:t>health system</a:t>
            </a:r>
          </a:p>
        </p:txBody>
      </p:sp>
    </p:spTree>
    <p:extLst>
      <p:ext uri="{BB962C8B-B14F-4D97-AF65-F5344CB8AC3E}">
        <p14:creationId xmlns:p14="http://schemas.microsoft.com/office/powerpoint/2010/main" val="9450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760256" y="551287"/>
            <a:ext cx="7829550" cy="736600"/>
          </a:xfrm>
          <a:prstGeom prst="rect">
            <a:avLst/>
          </a:prstGeom>
        </p:spPr>
        <p:txBody>
          <a:bodyPr/>
          <a:lstStyle/>
          <a:p>
            <a:r>
              <a:rPr lang="en-AU" sz="3600" b="1" dirty="0" smtClean="0">
                <a:solidFill>
                  <a:schemeClr val="accent1"/>
                </a:solidFill>
              </a:rPr>
              <a:t>The role of quality registries </a:t>
            </a:r>
          </a:p>
          <a:p>
            <a:r>
              <a:rPr lang="en-AU" sz="3600" b="1" dirty="0" smtClean="0">
                <a:solidFill>
                  <a:schemeClr val="accent1"/>
                </a:solidFill>
              </a:rPr>
              <a:t>– detection of unwarranted variation</a:t>
            </a:r>
            <a:endParaRPr lang="en-AU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695" y="1825218"/>
            <a:ext cx="5473396" cy="50327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412901" y="1825218"/>
            <a:ext cx="1262130" cy="15104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5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0860" y="976313"/>
            <a:ext cx="8493125" cy="738187"/>
          </a:xfrm>
          <a:prstGeom prst="rect">
            <a:avLst/>
          </a:prstGeom>
        </p:spPr>
        <p:txBody>
          <a:bodyPr/>
          <a:lstStyle/>
          <a:p>
            <a:r>
              <a:rPr lang="en-AU" sz="3600" b="1" dirty="0" smtClean="0">
                <a:solidFill>
                  <a:schemeClr val="accent1"/>
                </a:solidFill>
              </a:rPr>
              <a:t>Why is there unwarranted variation? </a:t>
            </a:r>
            <a:endParaRPr lang="en-AU" sz="36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92650" y="1714500"/>
            <a:ext cx="7499350" cy="433705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Differences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 supply and accessibility of services 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+mn-lt"/>
              </a:rPr>
              <a:t>Evidence doesn’t exist, or clinicians don’t know about it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+mn-lt"/>
              </a:rPr>
              <a:t>Evidence is not accepted 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AU" dirty="0" smtClean="0">
                <a:cs typeface="Arial" panose="020B0604020202020204" pitchFamily="34" charset="0"/>
              </a:rPr>
              <a:t>weak evidence, clinicians can’t see how it applies to their practice or ??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Personal preferences of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clinicians</a:t>
            </a:r>
            <a:endParaRPr lang="en-AU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+mn-lt"/>
              </a:rPr>
              <a:t>Other incentives (e.g. financial) for certain practices to continue/start/stop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+mn-lt"/>
            </a:endParaRPr>
          </a:p>
          <a:p>
            <a:endParaRPr lang="en-A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Image result for pet sc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" y="2416696"/>
            <a:ext cx="3280138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10860" y="764413"/>
            <a:ext cx="8493125" cy="738187"/>
          </a:xfrm>
          <a:prstGeom prst="rect">
            <a:avLst/>
          </a:prstGeom>
        </p:spPr>
        <p:txBody>
          <a:bodyPr/>
          <a:lstStyle/>
          <a:p>
            <a:r>
              <a:rPr lang="en-AU" sz="3600" b="1" dirty="0" smtClean="0">
                <a:solidFill>
                  <a:schemeClr val="accent1"/>
                </a:solidFill>
              </a:rPr>
              <a:t>Why is there unwarranted variation? </a:t>
            </a:r>
            <a:endParaRPr lang="en-AU" sz="3600" b="1" dirty="0">
              <a:solidFill>
                <a:schemeClr val="accent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651375" y="1279525"/>
            <a:ext cx="7540625" cy="493871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</a:pP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Differences 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in supply and accessibility of services </a:t>
            </a:r>
            <a:endParaRPr lang="en-US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C00000"/>
                </a:solidFill>
                <a:latin typeface="+mn-lt"/>
              </a:rPr>
              <a:t>Evidence doesn’t exist</a:t>
            </a:r>
            <a:r>
              <a:rPr lang="en-AU" sz="2400" dirty="0" smtClean="0">
                <a:solidFill>
                  <a:schemeClr val="tx1"/>
                </a:solidFill>
                <a:latin typeface="+mn-lt"/>
              </a:rPr>
              <a:t>, or clinicians don’t know about it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AU" dirty="0">
                <a:cs typeface="Arial" panose="020B0604020202020204" pitchFamily="34" charset="0"/>
              </a:rPr>
              <a:t>e</a:t>
            </a:r>
            <a:r>
              <a:rPr lang="en-AU" dirty="0" smtClean="0">
                <a:cs typeface="Arial" panose="020B0604020202020204" pitchFamily="34" charset="0"/>
              </a:rPr>
              <a:t>vidence overload?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rgbClr val="C00000"/>
                </a:solidFill>
                <a:latin typeface="+mn-lt"/>
              </a:rPr>
              <a:t>Evidence is not accepted </a:t>
            </a:r>
          </a:p>
          <a:p>
            <a:pPr lvl="1" indent="0">
              <a:spcBef>
                <a:spcPts val="600"/>
              </a:spcBef>
              <a:buNone/>
            </a:pPr>
            <a:r>
              <a:rPr lang="en-AU" dirty="0" smtClean="0">
                <a:cs typeface="Arial" panose="020B0604020202020204" pitchFamily="34" charset="0"/>
              </a:rPr>
              <a:t>weak evidence, clinicians can’t see how it applies to their practice or ??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+mn-lt"/>
              </a:rPr>
              <a:t>Personal preferences of 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clinicians</a:t>
            </a:r>
            <a:endParaRPr lang="en-AU" sz="2400" dirty="0" smtClean="0">
              <a:solidFill>
                <a:schemeClr val="tx1"/>
              </a:solidFill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400" dirty="0" smtClean="0">
                <a:solidFill>
                  <a:schemeClr val="tx1"/>
                </a:solidFill>
                <a:latin typeface="+mn-lt"/>
              </a:rPr>
              <a:t>Other incentives (e.g. financial) for certain practices to continue/start/stop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400" dirty="0">
              <a:solidFill>
                <a:schemeClr val="tx1"/>
              </a:solidFill>
              <a:latin typeface="+mn-lt"/>
            </a:endParaRPr>
          </a:p>
          <a:p>
            <a:endParaRPr lang="en-AU" sz="24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028" name="Picture 4" descr="Image result for pet sc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60" y="2416696"/>
            <a:ext cx="3280138" cy="246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0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chemeClr val="bg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AU" smtClean="0"/>
              <a:t>Current Colorectal Cancer Guidelines</a:t>
            </a:r>
            <a:endParaRPr lang="en-AU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130499" y="1560196"/>
          <a:ext cx="9186932" cy="5181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532">
                  <a:extLst>
                    <a:ext uri="{9D8B030D-6E8A-4147-A177-3AD203B41FA5}">
                      <a16:colId xmlns:a16="http://schemas.microsoft.com/office/drawing/2014/main" val="4003505354"/>
                    </a:ext>
                  </a:extLst>
                </a:gridCol>
                <a:gridCol w="5022083">
                  <a:extLst>
                    <a:ext uri="{9D8B030D-6E8A-4147-A177-3AD203B41FA5}">
                      <a16:colId xmlns:a16="http://schemas.microsoft.com/office/drawing/2014/main" val="3779881393"/>
                    </a:ext>
                  </a:extLst>
                </a:gridCol>
                <a:gridCol w="1905317">
                  <a:extLst>
                    <a:ext uri="{9D8B030D-6E8A-4147-A177-3AD203B41FA5}">
                      <a16:colId xmlns:a16="http://schemas.microsoft.com/office/drawing/2014/main" val="917316796"/>
                    </a:ext>
                  </a:extLst>
                </a:gridCol>
              </a:tblGrid>
              <a:tr h="805059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Grade of Recommendation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Description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Levels of Evidence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322853"/>
                  </a:ext>
                </a:extLst>
              </a:tr>
              <a:tr h="805059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Body of evidence</a:t>
                      </a:r>
                      <a:r>
                        <a:rPr lang="en-AU" baseline="0" dirty="0" smtClean="0"/>
                        <a:t> can be trusted to guide practice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399522"/>
                  </a:ext>
                </a:extLst>
              </a:tr>
              <a:tr h="805059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Body of evidence</a:t>
                      </a:r>
                      <a:r>
                        <a:rPr lang="en-AU" baseline="0" dirty="0" smtClean="0"/>
                        <a:t> can be trusted to guide practice in most situations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25489"/>
                  </a:ext>
                </a:extLst>
              </a:tr>
              <a:tr h="115008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Body of evidence provides</a:t>
                      </a:r>
                      <a:r>
                        <a:rPr lang="en-AU" baseline="0" dirty="0" smtClean="0"/>
                        <a:t> some support for recommendation(s) but care should be taken in its application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96541"/>
                  </a:ext>
                </a:extLst>
              </a:tr>
              <a:tr h="1150084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Body</a:t>
                      </a:r>
                      <a:r>
                        <a:rPr lang="en-AU" baseline="0" dirty="0" smtClean="0"/>
                        <a:t> of evidence is weak and recommendation must be applied with caution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99322"/>
                  </a:ext>
                </a:extLst>
              </a:tr>
              <a:tr h="46642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Consensus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11268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1202" y="536173"/>
            <a:ext cx="88752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>
                <a:solidFill>
                  <a:schemeClr val="accent1"/>
                </a:solidFill>
                <a:latin typeface="Arial Narrow" panose="020B0606020202030204" pitchFamily="34" charset="0"/>
              </a:rPr>
              <a:t>Current Australian Colorectal Cancer Guidelines</a:t>
            </a:r>
            <a:endParaRPr lang="en-AU" sz="3600" b="1" dirty="0">
              <a:solidFill>
                <a:schemeClr val="accent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621848" y="679138"/>
            <a:ext cx="7456487" cy="736600"/>
          </a:xfrm>
          <a:prstGeom prst="rect">
            <a:avLst/>
          </a:prstGeom>
        </p:spPr>
        <p:txBody>
          <a:bodyPr/>
          <a:lstStyle/>
          <a:p>
            <a:r>
              <a:rPr lang="en-AU" sz="3600" b="1" dirty="0" smtClean="0">
                <a:solidFill>
                  <a:schemeClr val="accent1"/>
                </a:solidFill>
              </a:rPr>
              <a:t>The role of RCTs is to test interventions to prove or disprove an hypothesis</a:t>
            </a:r>
            <a:endParaRPr lang="en-AU" sz="36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030" y="1810618"/>
            <a:ext cx="5473396" cy="503278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5921678" y="1926528"/>
            <a:ext cx="748049" cy="12750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9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ide 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55"/>
            <a:ext cx="12192000" cy="697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8335" y="317627"/>
            <a:ext cx="1609963" cy="1184973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37882" y="394387"/>
            <a:ext cx="11522075" cy="625475"/>
          </a:xfrm>
          <a:prstGeom prst="rect">
            <a:avLst/>
          </a:prstGeom>
        </p:spPr>
        <p:txBody>
          <a:bodyPr/>
          <a:lstStyle/>
          <a:p>
            <a:r>
              <a:rPr lang="en-AU" sz="4000" b="1" dirty="0" smtClean="0">
                <a:solidFill>
                  <a:schemeClr val="accent1"/>
                </a:solidFill>
              </a:rPr>
              <a:t>Clinical Trials </a:t>
            </a:r>
            <a:r>
              <a:rPr lang="en-AU" sz="4000" b="1" dirty="0">
                <a:solidFill>
                  <a:schemeClr val="accent1"/>
                </a:solidFill>
              </a:rPr>
              <a:t>vs </a:t>
            </a:r>
            <a:r>
              <a:rPr lang="en-AU" sz="4000" b="1" dirty="0" smtClean="0">
                <a:solidFill>
                  <a:schemeClr val="accent1"/>
                </a:solidFill>
              </a:rPr>
              <a:t>Registries; </a:t>
            </a:r>
          </a:p>
          <a:p>
            <a:r>
              <a:rPr lang="en-AU" sz="4000" b="1" dirty="0" smtClean="0">
                <a:solidFill>
                  <a:schemeClr val="accent1"/>
                </a:solidFill>
              </a:rPr>
              <a:t>both contribute to the </a:t>
            </a:r>
            <a:r>
              <a:rPr lang="en-AU" sz="4000" b="1" dirty="0" smtClean="0">
                <a:solidFill>
                  <a:schemeClr val="accent1"/>
                </a:solidFill>
              </a:rPr>
              <a:t>self-improving  health system</a:t>
            </a:r>
            <a:endParaRPr lang="en-AU" sz="40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712859"/>
              </p:ext>
            </p:extLst>
          </p:nvPr>
        </p:nvGraphicFramePr>
        <p:xfrm>
          <a:off x="197297" y="2097679"/>
          <a:ext cx="11138574" cy="4130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73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84">
                <a:tc>
                  <a:txBody>
                    <a:bodyPr/>
                    <a:lstStyle/>
                    <a:p>
                      <a:r>
                        <a:rPr lang="en-AU" dirty="0" smtClean="0"/>
                        <a:t>Clinical trial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Registry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r>
                        <a:rPr lang="en-AU" dirty="0" smtClean="0"/>
                        <a:t>Investigational – hypothesis testing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Observational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1917">
                <a:tc>
                  <a:txBody>
                    <a:bodyPr/>
                    <a:lstStyle/>
                    <a:p>
                      <a:r>
                        <a:rPr lang="en-AU" dirty="0" smtClean="0"/>
                        <a:t>Measures the </a:t>
                      </a:r>
                      <a:r>
                        <a:rPr lang="en-AU" b="1" dirty="0" smtClean="0"/>
                        <a:t>efficacy</a:t>
                      </a:r>
                      <a:r>
                        <a:rPr lang="en-AU" dirty="0" smtClean="0"/>
                        <a:t> of a treatment in a carefully selected patient cohort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Measures </a:t>
                      </a:r>
                      <a:r>
                        <a:rPr lang="en-AU" b="1" dirty="0" smtClean="0"/>
                        <a:t>effectiveness</a:t>
                      </a:r>
                      <a:r>
                        <a:rPr lang="en-AU" baseline="0" dirty="0" smtClean="0"/>
                        <a:t> of treatment in the population captured by the registry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711">
                <a:tc>
                  <a:txBody>
                    <a:bodyPr/>
                    <a:lstStyle/>
                    <a:p>
                      <a:r>
                        <a:rPr lang="en-AU" b="1" baseline="0" dirty="0" smtClean="0"/>
                        <a:t>Resourced</a:t>
                      </a:r>
                      <a:r>
                        <a:rPr lang="en-AU" baseline="0" dirty="0" smtClean="0"/>
                        <a:t> for data collection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Often </a:t>
                      </a:r>
                      <a:r>
                        <a:rPr lang="en-AU" b="1" dirty="0" smtClean="0"/>
                        <a:t>not resourced </a:t>
                      </a:r>
                      <a:r>
                        <a:rPr lang="en-AU" dirty="0" smtClean="0"/>
                        <a:t>for data collection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r>
                        <a:rPr lang="en-AU" b="1" dirty="0" smtClean="0"/>
                        <a:t>Finite</a:t>
                      </a:r>
                      <a:r>
                        <a:rPr lang="en-AU" baseline="0" dirty="0" smtClean="0"/>
                        <a:t> data collection period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b="1" dirty="0" smtClean="0"/>
                        <a:t>Indefinite</a:t>
                      </a:r>
                      <a:r>
                        <a:rPr lang="en-AU" dirty="0" smtClean="0"/>
                        <a:t> data collection period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r>
                        <a:rPr lang="en-AU" dirty="0" smtClean="0"/>
                        <a:t>Collect </a:t>
                      </a:r>
                      <a:r>
                        <a:rPr lang="en-AU" b="1" dirty="0" smtClean="0"/>
                        <a:t>large</a:t>
                      </a:r>
                      <a:r>
                        <a:rPr lang="en-AU" dirty="0" smtClean="0"/>
                        <a:t> amount of data 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Collect </a:t>
                      </a:r>
                      <a:r>
                        <a:rPr lang="en-AU" b="1" dirty="0" smtClean="0"/>
                        <a:t>minimal</a:t>
                      </a:r>
                      <a:r>
                        <a:rPr lang="en-AU" dirty="0" smtClean="0"/>
                        <a:t> amount of data 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0384">
                <a:tc>
                  <a:txBody>
                    <a:bodyPr/>
                    <a:lstStyle/>
                    <a:p>
                      <a:r>
                        <a:rPr lang="en-AU" dirty="0" smtClean="0"/>
                        <a:t>Level </a:t>
                      </a:r>
                      <a:r>
                        <a:rPr lang="en-AU" b="1" dirty="0" smtClean="0"/>
                        <a:t>II</a:t>
                      </a:r>
                      <a:r>
                        <a:rPr lang="en-AU" dirty="0" smtClean="0"/>
                        <a:t> evidence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Level </a:t>
                      </a:r>
                      <a:r>
                        <a:rPr lang="en-AU" b="1" dirty="0" smtClean="0"/>
                        <a:t>III</a:t>
                      </a:r>
                      <a:r>
                        <a:rPr lang="en-AU" dirty="0" smtClean="0"/>
                        <a:t> evidence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0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age 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92D2180A-C53F-4246-8195-B117F345A3AC}" vid="{A79EF2E5-86B0-49AA-BEAB-11D8A6079EB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25295</TotalTime>
  <Words>861</Words>
  <Application>Microsoft Office PowerPoint</Application>
  <PresentationFormat>Widescreen</PresentationFormat>
  <Paragraphs>188</Paragraphs>
  <Slides>27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Calibri</vt:lpstr>
      <vt:lpstr>Lucida Grande</vt:lpstr>
      <vt:lpstr>Wingdings</vt:lpstr>
      <vt:lpstr>Image Deck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RCTs lead to improved outcomes in the population at large? </vt:lpstr>
      <vt:lpstr>Randomized Clinical trials lead to improved outcomes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Topgear trial</vt:lpstr>
      <vt:lpstr>The role of clinical trials in Health Care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Burnett</dc:creator>
  <cp:lastModifiedBy>John Zalcberg</cp:lastModifiedBy>
  <cp:revision>513</cp:revision>
  <cp:lastPrinted>2019-02-26T21:31:32Z</cp:lastPrinted>
  <dcterms:created xsi:type="dcterms:W3CDTF">2017-05-31T01:24:04Z</dcterms:created>
  <dcterms:modified xsi:type="dcterms:W3CDTF">2019-03-01T04:06:32Z</dcterms:modified>
</cp:coreProperties>
</file>