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0" r:id="rId2"/>
    <p:sldId id="262" r:id="rId3"/>
    <p:sldId id="285" r:id="rId4"/>
    <p:sldId id="270" r:id="rId5"/>
    <p:sldId id="271" r:id="rId6"/>
    <p:sldId id="273" r:id="rId7"/>
    <p:sldId id="301" r:id="rId8"/>
    <p:sldId id="303" r:id="rId9"/>
    <p:sldId id="351" r:id="rId10"/>
    <p:sldId id="352" r:id="rId11"/>
    <p:sldId id="353" r:id="rId12"/>
    <p:sldId id="318" r:id="rId13"/>
    <p:sldId id="354" r:id="rId14"/>
    <p:sldId id="287"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600" y="84"/>
      </p:cViewPr>
      <p:guideLst>
        <p:guide orient="horz" pos="2160"/>
        <p:guide pos="3840"/>
      </p:guideLst>
    </p:cSldViewPr>
  </p:slideViewPr>
  <p:notesTextViewPr>
    <p:cViewPr>
      <p:scale>
        <a:sx n="3" d="2"/>
        <a:sy n="3" d="2"/>
      </p:scale>
      <p:origin x="0" y="0"/>
    </p:cViewPr>
  </p:notesTextViewPr>
  <p:sorterViewPr>
    <p:cViewPr>
      <p:scale>
        <a:sx n="100" d="100"/>
        <a:sy n="100" d="100"/>
      </p:scale>
      <p:origin x="0" y="-1842"/>
    </p:cViewPr>
  </p:sorterViewPr>
  <p:notesViewPr>
    <p:cSldViewPr snapToGrid="0">
      <p:cViewPr>
        <p:scale>
          <a:sx n="80" d="100"/>
          <a:sy n="80" d="100"/>
        </p:scale>
        <p:origin x="2760" y="-42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BF6419-0D9F-4136-9B42-036D82A4ACD7}" type="datetimeFigureOut">
              <a:rPr lang="en-AU" smtClean="0"/>
              <a:t>1/03/2019</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03EE61-7F47-4513-BFED-594774E28484}" type="slidenum">
              <a:rPr lang="en-AU" smtClean="0"/>
              <a:t>‹#›</a:t>
            </a:fld>
            <a:endParaRPr lang="en-AU"/>
          </a:p>
        </p:txBody>
      </p:sp>
    </p:spTree>
    <p:extLst>
      <p:ext uri="{BB962C8B-B14F-4D97-AF65-F5344CB8AC3E}">
        <p14:creationId xmlns:p14="http://schemas.microsoft.com/office/powerpoint/2010/main" val="3081749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55700"/>
            <a:ext cx="5486400" cy="3086100"/>
          </a:xfrm>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1</a:t>
            </a:fld>
            <a:endParaRPr lang="en-AU"/>
          </a:p>
        </p:txBody>
      </p:sp>
    </p:spTree>
    <p:extLst>
      <p:ext uri="{BB962C8B-B14F-4D97-AF65-F5344CB8AC3E}">
        <p14:creationId xmlns:p14="http://schemas.microsoft.com/office/powerpoint/2010/main" val="26042575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Aspirin for 1 year prevents 1/3 of VTEs; and carries a very small risk of significant bleeding 3/1000 – 0.003%</a:t>
            </a:r>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10</a:t>
            </a:fld>
            <a:endParaRPr lang="en-AU"/>
          </a:p>
        </p:txBody>
      </p:sp>
    </p:spTree>
    <p:extLst>
      <p:ext uri="{BB962C8B-B14F-4D97-AF65-F5344CB8AC3E}">
        <p14:creationId xmlns:p14="http://schemas.microsoft.com/office/powerpoint/2010/main" val="4179204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What is the economic benefit of all this</a:t>
            </a:r>
            <a:r>
              <a:rPr lang="en-AU" dirty="0" smtClean="0"/>
              <a:t>?</a:t>
            </a:r>
          </a:p>
          <a:p>
            <a:endParaRPr lang="en-AU" dirty="0"/>
          </a:p>
          <a:p>
            <a:r>
              <a:rPr lang="en-AU" dirty="0" smtClean="0"/>
              <a:t>Access Economics COI report – 2008. </a:t>
            </a:r>
            <a:endParaRPr lang="en-AU" dirty="0" smtClean="0"/>
          </a:p>
          <a:p>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11</a:t>
            </a:fld>
            <a:endParaRPr lang="en-AU"/>
          </a:p>
        </p:txBody>
      </p:sp>
    </p:spTree>
    <p:extLst>
      <p:ext uri="{BB962C8B-B14F-4D97-AF65-F5344CB8AC3E}">
        <p14:creationId xmlns:p14="http://schemas.microsoft.com/office/powerpoint/2010/main" val="2541836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Phase III cancer trials sponsored by the NCI – 624 trials</a:t>
            </a:r>
          </a:p>
          <a:p>
            <a:endParaRPr lang="en-AU" dirty="0" smtClean="0"/>
          </a:p>
          <a:p>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12</a:t>
            </a:fld>
            <a:endParaRPr lang="en-AU"/>
          </a:p>
        </p:txBody>
      </p:sp>
    </p:spTree>
    <p:extLst>
      <p:ext uri="{BB962C8B-B14F-4D97-AF65-F5344CB8AC3E}">
        <p14:creationId xmlns:p14="http://schemas.microsoft.com/office/powerpoint/2010/main" val="20398365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78392272-181A-4529-9295-1B293B55F9C6}" type="slidenum">
              <a:rPr lang="en-AU" smtClean="0"/>
              <a:t>15</a:t>
            </a:fld>
            <a:endParaRPr lang="en-AU"/>
          </a:p>
        </p:txBody>
      </p:sp>
    </p:spTree>
    <p:extLst>
      <p:ext uri="{BB962C8B-B14F-4D97-AF65-F5344CB8AC3E}">
        <p14:creationId xmlns:p14="http://schemas.microsoft.com/office/powerpoint/2010/main" val="1162888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There are several gains from clinical trials</a:t>
            </a:r>
          </a:p>
          <a:p>
            <a:endParaRPr lang="en-AU" dirty="0" smtClean="0"/>
          </a:p>
          <a:p>
            <a:pPr marL="228600" indent="-228600">
              <a:buAutoNum type="arabicPeriod"/>
            </a:pPr>
            <a:r>
              <a:rPr lang="en-AU" dirty="0"/>
              <a:t>N</a:t>
            </a:r>
            <a:r>
              <a:rPr lang="en-AU" dirty="0" smtClean="0"/>
              <a:t>ew knowledge is produced e.g. that its better to wait a minute before clamping the cord</a:t>
            </a:r>
          </a:p>
          <a:p>
            <a:pPr marL="228600" indent="-228600">
              <a:buAutoNum type="arabicPeriod"/>
            </a:pPr>
            <a:r>
              <a:rPr lang="en-AU" dirty="0" smtClean="0"/>
              <a:t>This knowledge can change practice – through changes in guidelines</a:t>
            </a:r>
          </a:p>
          <a:p>
            <a:pPr marL="228600" indent="-228600">
              <a:buAutoNum type="arabicPeriod"/>
            </a:pPr>
            <a:r>
              <a:rPr lang="en-AU" dirty="0" smtClean="0"/>
              <a:t>Health benefits, longer survival and better quality of life</a:t>
            </a:r>
          </a:p>
          <a:p>
            <a:pPr marL="228600" indent="-228600">
              <a:buAutoNum type="arabicPeriod"/>
            </a:pPr>
            <a:r>
              <a:rPr lang="en-AU" dirty="0" smtClean="0"/>
              <a:t>New policies – e.g. population based cancer screening</a:t>
            </a:r>
          </a:p>
          <a:p>
            <a:pPr marL="228600" indent="-228600">
              <a:buAutoNum type="arabicPeriod"/>
            </a:pPr>
            <a:r>
              <a:rPr lang="en-AU" dirty="0" smtClean="0"/>
              <a:t>Broader benefits to the economy </a:t>
            </a:r>
            <a:r>
              <a:rPr lang="en-AU" dirty="0"/>
              <a:t>such as productivity gains (return to employment);  savings to the health system through disinvestment in ineffective </a:t>
            </a:r>
            <a:r>
              <a:rPr lang="en-AU" dirty="0" smtClean="0"/>
              <a:t>treatments</a:t>
            </a:r>
          </a:p>
          <a:p>
            <a:pPr marL="228600" indent="-228600">
              <a:buAutoNum type="arabicPeriod"/>
            </a:pPr>
            <a:r>
              <a:rPr lang="en-AU" dirty="0" smtClean="0"/>
              <a:t>Technical skills, e.g. trial biostatisticians, trial health economists, clinician </a:t>
            </a:r>
            <a:r>
              <a:rPr lang="en-AU" dirty="0" err="1" smtClean="0"/>
              <a:t>trialists</a:t>
            </a:r>
            <a:endParaRPr lang="en-AU" dirty="0" smtClean="0"/>
          </a:p>
          <a:p>
            <a:pPr marL="228600" indent="-228600">
              <a:buAutoNum type="arabicPeriod"/>
            </a:pPr>
            <a:r>
              <a:rPr lang="en-AU" dirty="0" smtClean="0"/>
              <a:t>Particularly early phase trials  - Future drug, device or test development</a:t>
            </a:r>
          </a:p>
          <a:p>
            <a:endParaRPr lang="en-AU" dirty="0" smtClean="0"/>
          </a:p>
        </p:txBody>
      </p:sp>
      <p:sp>
        <p:nvSpPr>
          <p:cNvPr id="4" name="Slide Number Placeholder 3"/>
          <p:cNvSpPr>
            <a:spLocks noGrp="1"/>
          </p:cNvSpPr>
          <p:nvPr>
            <p:ph type="sldNum" sz="quarter" idx="10"/>
          </p:nvPr>
        </p:nvSpPr>
        <p:spPr/>
        <p:txBody>
          <a:bodyPr/>
          <a:lstStyle/>
          <a:p>
            <a:fld id="{70EEB80C-3D5D-4036-876C-B3AB82BF204A}" type="slidenum">
              <a:rPr lang="en-AU" smtClean="0"/>
              <a:pPr/>
              <a:t>2</a:t>
            </a:fld>
            <a:endParaRPr lang="en-AU" dirty="0"/>
          </a:p>
        </p:txBody>
      </p:sp>
    </p:spTree>
    <p:extLst>
      <p:ext uri="{BB962C8B-B14F-4D97-AF65-F5344CB8AC3E}">
        <p14:creationId xmlns:p14="http://schemas.microsoft.com/office/powerpoint/2010/main" val="3661091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This bold claim comes from a report by the Australian Commission for Safety and Quality in Health Care, which analysed 25 high-impact investigator-initiated trials across 3 networks: ASTN, (Stroke Trials), IMPACT (Perinatal trials) and ANZICS (Intensive care trials). </a:t>
            </a:r>
          </a:p>
          <a:p>
            <a:r>
              <a:rPr lang="en-AU" dirty="0" smtClean="0"/>
              <a:t>The benefits of these trials in the blue bar, assuming trial findings were implemented 65% of the time (practice / policy), in the at risk population over their lifetime would be a $2 billion. This is made of both improvements in health outcomes (survival and quality of life) – [one year of life in full heath valued at $180,000]; plus savings from stopping health services that were ineffective. (reduction in number of caesarean sections, increase in vaginal deliveries).</a:t>
            </a:r>
          </a:p>
          <a:p>
            <a:r>
              <a:rPr lang="en-AU" dirty="0" smtClean="0"/>
              <a:t>The grey bar shows the actual costs of doing these 25 trials ($335 million). The pink bar shows the net benefit - $2billion minus $335 million = net benefit of $1.6billion. Or a ratio of 5.8 to 1. Which means that for every dollar invested in these clinical trials the return was $5.80.</a:t>
            </a:r>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3</a:t>
            </a:fld>
            <a:endParaRPr lang="en-AU"/>
          </a:p>
        </p:txBody>
      </p:sp>
    </p:spTree>
    <p:extLst>
      <p:ext uri="{BB962C8B-B14F-4D97-AF65-F5344CB8AC3E}">
        <p14:creationId xmlns:p14="http://schemas.microsoft.com/office/powerpoint/2010/main" val="888354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Now to some examples – starting with </a:t>
            </a:r>
            <a:r>
              <a:rPr lang="en-AU" dirty="0" smtClean="0"/>
              <a:t>a </a:t>
            </a:r>
            <a:r>
              <a:rPr lang="en-AU" dirty="0" smtClean="0"/>
              <a:t>large international trial and a study that tries to answer the question of what would happen if the trial were not done?</a:t>
            </a:r>
          </a:p>
          <a:p>
            <a:endParaRPr lang="en-AU" dirty="0" smtClean="0"/>
          </a:p>
          <a:p>
            <a:r>
              <a:rPr lang="en-AU" dirty="0" smtClean="0"/>
              <a:t>The Women’s Health Initiative (combined</a:t>
            </a:r>
            <a:r>
              <a:rPr lang="en-AU" baseline="0" dirty="0" smtClean="0"/>
              <a:t> hormone therapy trial) (</a:t>
            </a:r>
            <a:r>
              <a:rPr lang="en-AU" baseline="0" dirty="0" err="1" smtClean="0"/>
              <a:t>Estrogen</a:t>
            </a:r>
            <a:r>
              <a:rPr lang="en-AU" baseline="0" dirty="0" smtClean="0"/>
              <a:t> and Progestin) was one of the NIH’s most expensive trials, costing 260 million US dollars.  </a:t>
            </a:r>
            <a:r>
              <a:rPr lang="en-AU" dirty="0" smtClean="0"/>
              <a:t>The trial recruited &gt;16,000 women</a:t>
            </a:r>
            <a:r>
              <a:rPr lang="en-AU" baseline="0" dirty="0" smtClean="0"/>
              <a:t> in 1993-1998. It was stopped early by the DSMB in 2002 after a mean of 5.2 years follow up due to concerns about the high rate of breast cancer observed among women in the intervention arm. </a:t>
            </a:r>
            <a:endParaRPr lang="en-AU" dirty="0"/>
          </a:p>
        </p:txBody>
      </p:sp>
      <p:sp>
        <p:nvSpPr>
          <p:cNvPr id="4" name="Slide Number Placeholder 3"/>
          <p:cNvSpPr>
            <a:spLocks noGrp="1"/>
          </p:cNvSpPr>
          <p:nvPr>
            <p:ph type="sldNum" sz="quarter" idx="10"/>
          </p:nvPr>
        </p:nvSpPr>
        <p:spPr/>
        <p:txBody>
          <a:bodyPr/>
          <a:lstStyle/>
          <a:p>
            <a:fld id="{78392272-181A-4529-9295-1B293B55F9C6}" type="slidenum">
              <a:rPr lang="en-AU" smtClean="0"/>
              <a:t>4</a:t>
            </a:fld>
            <a:endParaRPr lang="en-AU"/>
          </a:p>
        </p:txBody>
      </p:sp>
    </p:spTree>
    <p:extLst>
      <p:ext uri="{BB962C8B-B14F-4D97-AF65-F5344CB8AC3E}">
        <p14:creationId xmlns:p14="http://schemas.microsoft.com/office/powerpoint/2010/main" val="2721328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Economists decided to model what did happened after this trial, with what would have continued  if the trial had not been done.</a:t>
            </a:r>
          </a:p>
          <a:p>
            <a:r>
              <a:rPr lang="en-AU" dirty="0" smtClean="0"/>
              <a:t>They used a decision model to simulate both sets of events on the US population over a ten year period. i.e. 2003-2012.</a:t>
            </a:r>
            <a:endParaRPr lang="en-AU" dirty="0"/>
          </a:p>
        </p:txBody>
      </p:sp>
      <p:sp>
        <p:nvSpPr>
          <p:cNvPr id="4" name="Slide Number Placeholder 3"/>
          <p:cNvSpPr>
            <a:spLocks noGrp="1"/>
          </p:cNvSpPr>
          <p:nvPr>
            <p:ph type="sldNum" sz="quarter" idx="10"/>
          </p:nvPr>
        </p:nvSpPr>
        <p:spPr/>
        <p:txBody>
          <a:bodyPr/>
          <a:lstStyle/>
          <a:p>
            <a:fld id="{78392272-181A-4529-9295-1B293B55F9C6}" type="slidenum">
              <a:rPr lang="en-AU" smtClean="0"/>
              <a:t>5</a:t>
            </a:fld>
            <a:endParaRPr lang="en-AU"/>
          </a:p>
        </p:txBody>
      </p:sp>
    </p:spTree>
    <p:extLst>
      <p:ext uri="{BB962C8B-B14F-4D97-AF65-F5344CB8AC3E}">
        <p14:creationId xmlns:p14="http://schemas.microsoft.com/office/powerpoint/2010/main" val="3409214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Explain forest plot</a:t>
            </a:r>
          </a:p>
          <a:p>
            <a:endParaRPr lang="en-AU" dirty="0"/>
          </a:p>
          <a:p>
            <a:r>
              <a:rPr lang="en-AU" dirty="0" smtClean="0"/>
              <a:t>Applying implementation assumptions of….. there would be 4.3 million less HRT users</a:t>
            </a:r>
          </a:p>
          <a:p>
            <a:r>
              <a:rPr lang="en-AU" dirty="0" smtClean="0"/>
              <a:t>over 10 years; resulting in 126,000 fewer breast cancers; 76,000 few cases of coronary heart disease; but more fractures. The net benefit of less heart disease and breast cancers (in terms of both extended survival and improved quality of life) was $37.1 billion. Not a bad return to society from $260 million.</a:t>
            </a:r>
          </a:p>
          <a:p>
            <a:endParaRPr lang="en-AU" dirty="0"/>
          </a:p>
          <a:p>
            <a:endParaRPr lang="en-AU" dirty="0"/>
          </a:p>
        </p:txBody>
      </p:sp>
      <p:sp>
        <p:nvSpPr>
          <p:cNvPr id="4" name="Slide Number Placeholder 3"/>
          <p:cNvSpPr>
            <a:spLocks noGrp="1"/>
          </p:cNvSpPr>
          <p:nvPr>
            <p:ph type="sldNum" sz="quarter" idx="10"/>
          </p:nvPr>
        </p:nvSpPr>
        <p:spPr/>
        <p:txBody>
          <a:bodyPr/>
          <a:lstStyle/>
          <a:p>
            <a:fld id="{78392272-181A-4529-9295-1B293B55F9C6}" type="slidenum">
              <a:rPr lang="en-AU" smtClean="0"/>
              <a:t>6</a:t>
            </a:fld>
            <a:endParaRPr lang="en-AU"/>
          </a:p>
        </p:txBody>
      </p:sp>
    </p:spTree>
    <p:extLst>
      <p:ext uri="{BB962C8B-B14F-4D97-AF65-F5344CB8AC3E}">
        <p14:creationId xmlns:p14="http://schemas.microsoft.com/office/powerpoint/2010/main" val="34284212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The LIPID trial which Phil spoke about already was practice changing. But </a:t>
            </a:r>
            <a:r>
              <a:rPr lang="en-AU" dirty="0" smtClean="0"/>
              <a:t>what is the long term economic benefit? At 8 years, Pravastatin prevented 58 deaths , MIs, strokes and events per 1,000 patients. (Lancet 2002) The incremental cost effectiveness ratio of this treatment compared to no treatment was $6,300 </a:t>
            </a:r>
            <a:r>
              <a:rPr lang="en-AU" dirty="0" smtClean="0"/>
              <a:t>per life year gained. </a:t>
            </a:r>
            <a:r>
              <a:rPr lang="en-AU" dirty="0" smtClean="0"/>
              <a:t>Which represents very good value for money. A cheap intervention. The value of this trial (and other statin trials) then in terms of change in practice and benefits to future patients can be multiplied by </a:t>
            </a:r>
            <a:r>
              <a:rPr lang="en-AU" dirty="0" smtClean="0"/>
              <a:t>the number of people at risk to calculate the total benefit to society</a:t>
            </a:r>
            <a:r>
              <a:rPr lang="en-AU" dirty="0" smtClean="0"/>
              <a:t>. </a:t>
            </a:r>
            <a:endParaRPr lang="en-AU" dirty="0"/>
          </a:p>
          <a:p>
            <a:r>
              <a:rPr lang="en-AU" dirty="0"/>
              <a:t>3</a:t>
            </a:r>
            <a:r>
              <a:rPr lang="en-AU" dirty="0" smtClean="0"/>
              <a:t>8 deaths * $180,000 = $6.9M just for the trial participants. </a:t>
            </a:r>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7</a:t>
            </a:fld>
            <a:endParaRPr lang="en-AU"/>
          </a:p>
        </p:txBody>
      </p:sp>
    </p:spTree>
    <p:extLst>
      <p:ext uri="{BB962C8B-B14F-4D97-AF65-F5344CB8AC3E}">
        <p14:creationId xmlns:p14="http://schemas.microsoft.com/office/powerpoint/2010/main" val="37513279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C2097602-63E8-4156-9FC2-07A82961F30B}" type="slidenum">
              <a:rPr lang="en-US" smtClean="0">
                <a:latin typeface="Arial" charset="0"/>
              </a:rPr>
              <a:pPr/>
              <a:t>8</a:t>
            </a:fld>
            <a:endParaRPr lang="en-US" smtClean="0">
              <a:latin typeface="Arial" charset="0"/>
            </a:endParaRPr>
          </a:p>
        </p:txBody>
      </p:sp>
      <p:sp>
        <p:nvSpPr>
          <p:cNvPr id="39939" name="Rectangle 2"/>
          <p:cNvSpPr>
            <a:spLocks noGrp="1" noRot="1" noChangeAspect="1" noChangeArrowheads="1" noTextEdit="1"/>
          </p:cNvSpPr>
          <p:nvPr>
            <p:ph type="sldImg"/>
          </p:nvPr>
        </p:nvSpPr>
        <p:spPr>
          <a:ln/>
        </p:spPr>
      </p:sp>
      <p:sp>
        <p:nvSpPr>
          <p:cNvPr id="2" name="Notes Placeholder 1"/>
          <p:cNvSpPr>
            <a:spLocks noGrp="1"/>
          </p:cNvSpPr>
          <p:nvPr>
            <p:ph type="body" sz="quarter" idx="10"/>
          </p:nvPr>
        </p:nvSpPr>
        <p:spPr/>
        <p:txBody>
          <a:bodyPr/>
          <a:lstStyle/>
          <a:p>
            <a:r>
              <a:rPr lang="en-AU" dirty="0" smtClean="0"/>
              <a:t>This trial you have also seen before. </a:t>
            </a:r>
            <a:r>
              <a:rPr lang="en-AU" dirty="0" err="1" smtClean="0"/>
              <a:t>Cetuximab</a:t>
            </a:r>
            <a:r>
              <a:rPr lang="en-AU" dirty="0"/>
              <a:t> </a:t>
            </a:r>
            <a:r>
              <a:rPr lang="en-AU" dirty="0" smtClean="0"/>
              <a:t>in people with colorectal cancer. </a:t>
            </a:r>
            <a:r>
              <a:rPr lang="en-AU" dirty="0" smtClean="0"/>
              <a:t>The figure to the right shows the difference in survival for people with the K-</a:t>
            </a:r>
            <a:r>
              <a:rPr lang="en-AU" dirty="0" err="1" smtClean="0"/>
              <a:t>ras</a:t>
            </a:r>
            <a:r>
              <a:rPr lang="en-AU" dirty="0" smtClean="0"/>
              <a:t> wild type tumour. The </a:t>
            </a:r>
            <a:r>
              <a:rPr lang="en-AU" dirty="0" smtClean="0"/>
              <a:t>economic benefit is two-fold. Firstly, prescribing a targeted drug to a group known to benefit – improved survival ($180,000 for a full year in perfect health), and secondly stopping prescribing to a group who would not </a:t>
            </a:r>
            <a:r>
              <a:rPr lang="en-AU" dirty="0" smtClean="0"/>
              <a:t>benefit (those with mutated K-</a:t>
            </a:r>
            <a:r>
              <a:rPr lang="en-AU" dirty="0" err="1" smtClean="0"/>
              <a:t>ras</a:t>
            </a:r>
            <a:r>
              <a:rPr lang="en-AU" dirty="0" smtClean="0"/>
              <a:t> tumours).</a:t>
            </a:r>
            <a:endParaRPr lang="en-AU" dirty="0"/>
          </a:p>
        </p:txBody>
      </p:sp>
    </p:spTree>
    <p:extLst>
      <p:ext uri="{BB962C8B-B14F-4D97-AF65-F5344CB8AC3E}">
        <p14:creationId xmlns:p14="http://schemas.microsoft.com/office/powerpoint/2010/main" val="1793697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ASPIRE was a trial conducted by the CTC using aspirin for the treatment of recurrent venous </a:t>
            </a:r>
            <a:r>
              <a:rPr lang="en-AU" dirty="0" err="1" smtClean="0"/>
              <a:t>thrombo</a:t>
            </a:r>
            <a:r>
              <a:rPr lang="en-AU" dirty="0" smtClean="0"/>
              <a:t>-embolism (clots in your legs </a:t>
            </a:r>
            <a:r>
              <a:rPr lang="en-AU" dirty="0" smtClean="0"/>
              <a:t>DVT or </a:t>
            </a:r>
            <a:r>
              <a:rPr lang="en-AU" dirty="0" smtClean="0"/>
              <a:t>your </a:t>
            </a:r>
            <a:r>
              <a:rPr lang="en-AU" dirty="0" smtClean="0"/>
              <a:t>lungs PE). </a:t>
            </a:r>
            <a:r>
              <a:rPr lang="en-AU" dirty="0" smtClean="0"/>
              <a:t>Patients were randomised to aspirin or </a:t>
            </a:r>
            <a:r>
              <a:rPr lang="en-AU" dirty="0" smtClean="0"/>
              <a:t>placebo. 822 patients</a:t>
            </a:r>
            <a:endParaRPr lang="en-AU" dirty="0"/>
          </a:p>
        </p:txBody>
      </p:sp>
      <p:sp>
        <p:nvSpPr>
          <p:cNvPr id="4" name="Slide Number Placeholder 3"/>
          <p:cNvSpPr>
            <a:spLocks noGrp="1"/>
          </p:cNvSpPr>
          <p:nvPr>
            <p:ph type="sldNum" sz="quarter" idx="10"/>
          </p:nvPr>
        </p:nvSpPr>
        <p:spPr/>
        <p:txBody>
          <a:bodyPr/>
          <a:lstStyle/>
          <a:p>
            <a:fld id="{4503EE61-7F47-4513-BFED-594774E28484}" type="slidenum">
              <a:rPr lang="en-AU" smtClean="0"/>
              <a:t>9</a:t>
            </a:fld>
            <a:endParaRPr lang="en-AU"/>
          </a:p>
        </p:txBody>
      </p:sp>
    </p:spTree>
    <p:extLst>
      <p:ext uri="{BB962C8B-B14F-4D97-AF65-F5344CB8AC3E}">
        <p14:creationId xmlns:p14="http://schemas.microsoft.com/office/powerpoint/2010/main" val="42186487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263388"/>
          </a:xfrm>
        </p:spPr>
        <p:txBody>
          <a:bodyPr anchor="b"/>
          <a:lstStyle>
            <a:lvl1pPr algn="l">
              <a:defRPr sz="6000">
                <a:solidFill>
                  <a:schemeClr val="accent2"/>
                </a:solidFill>
              </a:defRPr>
            </a:lvl1pPr>
          </a:lstStyle>
          <a:p>
            <a:r>
              <a:rPr lang="en-US" dirty="0" smtClean="0"/>
              <a:t>Click to edit Master title style</a:t>
            </a:r>
            <a:endParaRPr lang="en-AU" dirty="0"/>
          </a:p>
        </p:txBody>
      </p:sp>
      <p:sp>
        <p:nvSpPr>
          <p:cNvPr id="3" name="Subtitle 2"/>
          <p:cNvSpPr>
            <a:spLocks noGrp="1"/>
          </p:cNvSpPr>
          <p:nvPr>
            <p:ph type="subTitle" idx="1"/>
          </p:nvPr>
        </p:nvSpPr>
        <p:spPr>
          <a:xfrm>
            <a:off x="1524000" y="3772930"/>
            <a:ext cx="9144000" cy="1484870"/>
          </a:xfrm>
        </p:spPr>
        <p:txBody>
          <a:bodyPr>
            <a:normAutofit/>
          </a:bodyPr>
          <a:lstStyle>
            <a:lvl1pPr marL="0" indent="0" algn="l">
              <a:buNone/>
              <a:defRPr sz="28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AU"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43825" y="0"/>
            <a:ext cx="4448175" cy="1885950"/>
          </a:xfrm>
          <a:prstGeom prst="rect">
            <a:avLst/>
          </a:prstGeom>
        </p:spPr>
      </p:pic>
      <p:sp>
        <p:nvSpPr>
          <p:cNvPr id="8" name="Footer Placeholder 4"/>
          <p:cNvSpPr>
            <a:spLocks noGrp="1"/>
          </p:cNvSpPr>
          <p:nvPr>
            <p:ph type="ftr" sz="quarter" idx="11"/>
          </p:nvPr>
        </p:nvSpPr>
        <p:spPr>
          <a:xfrm>
            <a:off x="3652451" y="6320908"/>
            <a:ext cx="4887097" cy="365125"/>
          </a:xfrm>
          <a:prstGeom prst="rect">
            <a:avLst/>
          </a:prstGeom>
        </p:spPr>
        <p:txBody>
          <a:bodyPr/>
          <a:lstStyle>
            <a:lvl1pPr>
              <a:defRPr sz="1800" i="1">
                <a:solidFill>
                  <a:schemeClr val="accent2"/>
                </a:solidFill>
              </a:defRPr>
            </a:lvl1pPr>
          </a:lstStyle>
          <a:p>
            <a:endParaRPr lang="en-AU" dirty="0"/>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848991" y="6285470"/>
            <a:ext cx="2025851" cy="436005"/>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36581" y="6071618"/>
            <a:ext cx="1850800" cy="863707"/>
          </a:xfrm>
          <a:prstGeom prst="rect">
            <a:avLst/>
          </a:prstGeom>
        </p:spPr>
      </p:pic>
      <p:cxnSp>
        <p:nvCxnSpPr>
          <p:cNvPr id="11" name="Straight Connector 10"/>
          <p:cNvCxnSpPr/>
          <p:nvPr userDrawn="1"/>
        </p:nvCxnSpPr>
        <p:spPr>
          <a:xfrm>
            <a:off x="1524000" y="3515448"/>
            <a:ext cx="2801389" cy="0"/>
          </a:xfrm>
          <a:prstGeom prst="line">
            <a:avLst/>
          </a:prstGeom>
          <a:ln w="1270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626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838200" y="6285470"/>
            <a:ext cx="2743200" cy="365125"/>
          </a:xfrm>
          <a:prstGeom prst="rect">
            <a:avLst/>
          </a:prstGeom>
        </p:spPr>
        <p:txBody>
          <a:bodyPr/>
          <a:lstStyle/>
          <a:p>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spTree>
    <p:extLst>
      <p:ext uri="{BB962C8B-B14F-4D97-AF65-F5344CB8AC3E}">
        <p14:creationId xmlns:p14="http://schemas.microsoft.com/office/powerpoint/2010/main" val="3585340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a:xfrm>
            <a:off x="838200" y="6285470"/>
            <a:ext cx="2743200" cy="365125"/>
          </a:xfrm>
          <a:prstGeom prst="rect">
            <a:avLst/>
          </a:prstGeom>
        </p:spPr>
        <p:txBody>
          <a:bodyPr/>
          <a:lstStyle/>
          <a:p>
            <a:endParaRPr lang="en-AU"/>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AU"/>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spTree>
    <p:extLst>
      <p:ext uri="{BB962C8B-B14F-4D97-AF65-F5344CB8AC3E}">
        <p14:creationId xmlns:p14="http://schemas.microsoft.com/office/powerpoint/2010/main" val="3300329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476476" y="428605"/>
            <a:ext cx="9408609" cy="633417"/>
          </a:xfrm>
          <a:prstGeom prst="rect">
            <a:avLst/>
          </a:prstGeom>
        </p:spPr>
        <p:txBody>
          <a:bodyPr/>
          <a:lstStyle/>
          <a:p>
            <a:r>
              <a:rPr lang="en-US" dirty="0" smtClean="0"/>
              <a:t>SLIDE TITLE, FONT IN ARIAL 24PT  [1 line only]</a:t>
            </a:r>
            <a:endParaRPr lang="en-AU" dirty="0"/>
          </a:p>
        </p:txBody>
      </p:sp>
      <p:sp>
        <p:nvSpPr>
          <p:cNvPr id="3" name="Content Placeholder 2"/>
          <p:cNvSpPr>
            <a:spLocks noGrp="1"/>
          </p:cNvSpPr>
          <p:nvPr>
            <p:ph idx="1"/>
          </p:nvPr>
        </p:nvSpPr>
        <p:spPr>
          <a:xfrm>
            <a:off x="334433" y="1773239"/>
            <a:ext cx="11550652" cy="4679949"/>
          </a:xfrm>
          <a:prstGeom prst="rect">
            <a:avLst/>
          </a:prstGeom>
        </p:spPr>
        <p:txBody>
          <a:bodyPr/>
          <a:lstStyle>
            <a:lvl1pPr>
              <a:spcBef>
                <a:spcPts val="500"/>
              </a:spcBef>
              <a:spcAft>
                <a:spcPts val="500"/>
              </a:spcAft>
              <a:defRPr/>
            </a:lvl1pPr>
            <a:lvl2pPr>
              <a:spcBef>
                <a:spcPts val="500"/>
              </a:spcBef>
              <a:spcAft>
                <a:spcPts val="500"/>
              </a:spcAft>
              <a:defRPr/>
            </a:lvl2pPr>
            <a:lvl3pPr>
              <a:spcBef>
                <a:spcPts val="500"/>
              </a:spcBef>
              <a:spcAft>
                <a:spcPts val="500"/>
              </a:spcAft>
              <a:defRPr/>
            </a:lvl3pPr>
            <a:lvl4pPr>
              <a:spcBef>
                <a:spcPts val="500"/>
              </a:spcBef>
              <a:spcAft>
                <a:spcPts val="500"/>
              </a:spcAft>
              <a:defRPr/>
            </a:lvl4pPr>
            <a:lvl5pPr>
              <a:spcBef>
                <a:spcPts val="500"/>
              </a:spcBef>
              <a:spcAft>
                <a:spcPts val="500"/>
              </a:spcAft>
              <a:defRPr/>
            </a:lvl5pPr>
            <a:lvl6pPr marL="1074738" indent="-174625">
              <a:buClr>
                <a:schemeClr val="accent1"/>
              </a:buClr>
              <a:defRPr sz="1600" baseline="0"/>
            </a:lvl6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AU" dirty="0" smtClean="0"/>
              <a:t>Sixth level</a:t>
            </a:r>
            <a:endParaRPr lang="en-AU" dirty="0"/>
          </a:p>
        </p:txBody>
      </p:sp>
      <p:sp>
        <p:nvSpPr>
          <p:cNvPr id="9" name="Text Placeholder 8"/>
          <p:cNvSpPr>
            <a:spLocks noGrp="1"/>
          </p:cNvSpPr>
          <p:nvPr>
            <p:ph type="body" sz="quarter" idx="13" hasCustomPrompt="1"/>
          </p:nvPr>
        </p:nvSpPr>
        <p:spPr>
          <a:xfrm>
            <a:off x="334433" y="1268414"/>
            <a:ext cx="11550651" cy="485791"/>
          </a:xfrm>
          <a:prstGeom prst="rect">
            <a:avLst/>
          </a:prstGeom>
        </p:spPr>
        <p:txBody>
          <a:bodyPr tIns="0" rIns="0" bIns="0" anchor="ctr">
            <a:normAutofit/>
          </a:bodyPr>
          <a:lstStyle>
            <a:lvl1pPr marL="0" indent="0">
              <a:lnSpc>
                <a:spcPts val="1800"/>
              </a:lnSpc>
              <a:spcBef>
                <a:spcPts val="0"/>
              </a:spcBef>
              <a:spcAft>
                <a:spcPts val="0"/>
              </a:spcAft>
              <a:buNone/>
              <a:defRPr sz="2000">
                <a:solidFill>
                  <a:schemeClr val="tx1"/>
                </a:solidFill>
              </a:defRPr>
            </a:lvl1pPr>
          </a:lstStyle>
          <a:p>
            <a:pPr lvl="0"/>
            <a:r>
              <a:rPr lang="en-US" dirty="0" smtClean="0"/>
              <a:t>SUB HEADING [1 line only]</a:t>
            </a:r>
            <a:endParaRPr lang="en-AU" dirty="0"/>
          </a:p>
        </p:txBody>
      </p:sp>
    </p:spTree>
    <p:extLst>
      <p:ext uri="{BB962C8B-B14F-4D97-AF65-F5344CB8AC3E}">
        <p14:creationId xmlns:p14="http://schemas.microsoft.com/office/powerpoint/2010/main" val="4237306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1_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219200" y="762000"/>
            <a:ext cx="10668000" cy="586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855725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solidFill>
                  <a:schemeClr val="accent2"/>
                </a:solidFill>
              </a:defRPr>
            </a:lvl1pPr>
          </a:lstStyle>
          <a:p>
            <a:r>
              <a:rPr lang="en-US" dirty="0" smtClean="0"/>
              <a:t>Click to edit Master title style</a:t>
            </a:r>
            <a:endParaRPr lang="en-AU" dirty="0"/>
          </a:p>
        </p:txBody>
      </p:sp>
      <p:sp>
        <p:nvSpPr>
          <p:cNvPr id="3" name="Content Placeholder 2"/>
          <p:cNvSpPr>
            <a:spLocks noGrp="1"/>
          </p:cNvSpPr>
          <p:nvPr>
            <p:ph idx="1"/>
          </p:nvPr>
        </p:nvSpPr>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4486" y="0"/>
            <a:ext cx="3377514" cy="1432008"/>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81" y="6071618"/>
            <a:ext cx="1850800" cy="863707"/>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848991" y="6285470"/>
            <a:ext cx="2025851" cy="436005"/>
          </a:xfrm>
          <a:prstGeom prst="rect">
            <a:avLst/>
          </a:prstGeom>
        </p:spPr>
      </p:pic>
      <p:sp>
        <p:nvSpPr>
          <p:cNvPr id="12" name="TextBox 11"/>
          <p:cNvSpPr txBox="1"/>
          <p:nvPr userDrawn="1"/>
        </p:nvSpPr>
        <p:spPr>
          <a:xfrm>
            <a:off x="3805334" y="6285470"/>
            <a:ext cx="45813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i="1" dirty="0" smtClean="0">
                <a:solidFill>
                  <a:schemeClr val="accent2"/>
                </a:solidFill>
              </a:rPr>
              <a:t>Celebrating 30 years of global health outcomes</a:t>
            </a:r>
          </a:p>
        </p:txBody>
      </p:sp>
      <p:cxnSp>
        <p:nvCxnSpPr>
          <p:cNvPr id="10" name="Straight Connector 9"/>
          <p:cNvCxnSpPr/>
          <p:nvPr userDrawn="1"/>
        </p:nvCxnSpPr>
        <p:spPr>
          <a:xfrm>
            <a:off x="838200" y="1550471"/>
            <a:ext cx="1251857" cy="7741"/>
          </a:xfrm>
          <a:prstGeom prst="line">
            <a:avLst/>
          </a:prstGeom>
          <a:ln w="889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9576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accent2"/>
                </a:solidFill>
              </a:defRPr>
            </a:lvl1pPr>
          </a:lstStyle>
          <a:p>
            <a:r>
              <a:rPr lang="en-US" dirty="0" smtClean="0"/>
              <a:t>Click to edit Master title style</a:t>
            </a:r>
            <a:endParaRPr lang="en-AU"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4486" y="0"/>
            <a:ext cx="3377514" cy="1432008"/>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81" y="6071618"/>
            <a:ext cx="1850800" cy="863707"/>
          </a:xfrm>
          <a:prstGeom prst="rect">
            <a:avLst/>
          </a:prstGeom>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848991" y="6285470"/>
            <a:ext cx="2025851" cy="436005"/>
          </a:xfrm>
          <a:prstGeom prst="rect">
            <a:avLst/>
          </a:prstGeom>
        </p:spPr>
      </p:pic>
      <p:sp>
        <p:nvSpPr>
          <p:cNvPr id="10" name="Footer Placeholder 4"/>
          <p:cNvSpPr>
            <a:spLocks noGrp="1"/>
          </p:cNvSpPr>
          <p:nvPr>
            <p:ph type="ftr" sz="quarter" idx="11"/>
          </p:nvPr>
        </p:nvSpPr>
        <p:spPr>
          <a:xfrm>
            <a:off x="3652451" y="6320908"/>
            <a:ext cx="4887097" cy="365125"/>
          </a:xfrm>
          <a:prstGeom prst="rect">
            <a:avLst/>
          </a:prstGeom>
        </p:spPr>
        <p:txBody>
          <a:bodyPr/>
          <a:lstStyle>
            <a:lvl1pPr>
              <a:defRPr sz="1800" i="1">
                <a:solidFill>
                  <a:schemeClr val="accent2"/>
                </a:solidFill>
              </a:defRPr>
            </a:lvl1pPr>
          </a:lstStyle>
          <a:p>
            <a:endParaRPr lang="en-AU" dirty="0"/>
          </a:p>
        </p:txBody>
      </p:sp>
    </p:spTree>
    <p:extLst>
      <p:ext uri="{BB962C8B-B14F-4D97-AF65-F5344CB8AC3E}">
        <p14:creationId xmlns:p14="http://schemas.microsoft.com/office/powerpoint/2010/main" val="4245881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2"/>
                </a:solidFill>
              </a:defRPr>
            </a:lvl1pPr>
          </a:lstStyle>
          <a:p>
            <a:r>
              <a:rPr lang="en-US" dirty="0" smtClean="0"/>
              <a:t>Click to edit Master title style</a:t>
            </a:r>
            <a:endParaRPr lang="en-AU"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tx1">
                    <a:lumMod val="50000"/>
                    <a:lumOff val="50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814486" y="0"/>
            <a:ext cx="3377514" cy="1432008"/>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6581" y="6071618"/>
            <a:ext cx="1850800" cy="863707"/>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848991" y="6285470"/>
            <a:ext cx="2025851" cy="436005"/>
          </a:xfrm>
          <a:prstGeom prst="rect">
            <a:avLst/>
          </a:prstGeom>
        </p:spPr>
      </p:pic>
      <p:sp>
        <p:nvSpPr>
          <p:cNvPr id="12" name="Footer Placeholder 4"/>
          <p:cNvSpPr>
            <a:spLocks noGrp="1"/>
          </p:cNvSpPr>
          <p:nvPr>
            <p:ph type="ftr" sz="quarter" idx="11"/>
          </p:nvPr>
        </p:nvSpPr>
        <p:spPr>
          <a:xfrm>
            <a:off x="3652451" y="6320908"/>
            <a:ext cx="4887097" cy="365125"/>
          </a:xfrm>
          <a:prstGeom prst="rect">
            <a:avLst/>
          </a:prstGeom>
        </p:spPr>
        <p:txBody>
          <a:bodyPr/>
          <a:lstStyle>
            <a:lvl1pPr>
              <a:defRPr sz="1800" i="1">
                <a:solidFill>
                  <a:schemeClr val="accent2"/>
                </a:solidFill>
              </a:defRPr>
            </a:lvl1pPr>
          </a:lstStyle>
          <a:p>
            <a:endParaRPr lang="en-AU" dirty="0"/>
          </a:p>
        </p:txBody>
      </p:sp>
      <p:cxnSp>
        <p:nvCxnSpPr>
          <p:cNvPr id="13" name="Straight Connector 12"/>
          <p:cNvCxnSpPr/>
          <p:nvPr userDrawn="1"/>
        </p:nvCxnSpPr>
        <p:spPr>
          <a:xfrm>
            <a:off x="838200" y="1550471"/>
            <a:ext cx="1251857" cy="7741"/>
          </a:xfrm>
          <a:prstGeom prst="line">
            <a:avLst/>
          </a:prstGeom>
          <a:ln w="889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41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smtClean="0"/>
              <a:t>Click to edit Master title style</a:t>
            </a:r>
            <a:endParaRPr lang="en-AU"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a:xfrm>
            <a:off x="838200" y="6285470"/>
            <a:ext cx="2743200" cy="365125"/>
          </a:xfrm>
          <a:prstGeom prst="rect">
            <a:avLst/>
          </a:prstGeom>
        </p:spPr>
        <p:txBody>
          <a:bodyPr/>
          <a:lstStyle/>
          <a:p>
            <a:endParaRPr lang="en-AU"/>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AU"/>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cxnSp>
        <p:nvCxnSpPr>
          <p:cNvPr id="10" name="Straight Connector 9"/>
          <p:cNvCxnSpPr/>
          <p:nvPr userDrawn="1"/>
        </p:nvCxnSpPr>
        <p:spPr>
          <a:xfrm>
            <a:off x="838200" y="1550471"/>
            <a:ext cx="1251857" cy="7741"/>
          </a:xfrm>
          <a:prstGeom prst="line">
            <a:avLst/>
          </a:prstGeom>
          <a:ln w="889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826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838200" y="6285470"/>
            <a:ext cx="2743200" cy="365125"/>
          </a:xfrm>
          <a:prstGeom prst="rect">
            <a:avLst/>
          </a:prstGeom>
        </p:spPr>
        <p:txBody>
          <a:bodyPr/>
          <a:lstStyle/>
          <a:p>
            <a:endParaRPr lang="en-AU"/>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AU"/>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spTree>
    <p:extLst>
      <p:ext uri="{BB962C8B-B14F-4D97-AF65-F5344CB8AC3E}">
        <p14:creationId xmlns:p14="http://schemas.microsoft.com/office/powerpoint/2010/main" val="281279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285470"/>
            <a:ext cx="2743200" cy="365125"/>
          </a:xfrm>
          <a:prstGeom prst="rect">
            <a:avLst/>
          </a:prstGeom>
        </p:spPr>
        <p:txBody>
          <a:bodyPr/>
          <a:lstStyle/>
          <a:p>
            <a:endParaRPr lang="en-AU"/>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AU"/>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spTree>
    <p:extLst>
      <p:ext uri="{BB962C8B-B14F-4D97-AF65-F5344CB8AC3E}">
        <p14:creationId xmlns:p14="http://schemas.microsoft.com/office/powerpoint/2010/main" val="42669003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285470"/>
            <a:ext cx="2743200" cy="365125"/>
          </a:xfrm>
          <a:prstGeom prst="rect">
            <a:avLst/>
          </a:prstGeom>
        </p:spPr>
        <p:txBody>
          <a:bodyPr/>
          <a:lstStyle/>
          <a:p>
            <a:endParaRPr lang="en-AU"/>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spTree>
    <p:extLst>
      <p:ext uri="{BB962C8B-B14F-4D97-AF65-F5344CB8AC3E}">
        <p14:creationId xmlns:p14="http://schemas.microsoft.com/office/powerpoint/2010/main" val="27054764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285470"/>
            <a:ext cx="2743200" cy="365125"/>
          </a:xfrm>
          <a:prstGeom prst="rect">
            <a:avLst/>
          </a:prstGeom>
        </p:spPr>
        <p:txBody>
          <a:bodyPr/>
          <a:lstStyle/>
          <a:p>
            <a:endParaRPr lang="en-AU"/>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AU"/>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9B6AA6F-9722-4DA5-AA96-B6824F7DF200}" type="slidenum">
              <a:rPr lang="en-AU" smtClean="0"/>
              <a:t>‹#›</a:t>
            </a:fld>
            <a:endParaRPr lang="en-AU"/>
          </a:p>
        </p:txBody>
      </p:sp>
    </p:spTree>
    <p:extLst>
      <p:ext uri="{BB962C8B-B14F-4D97-AF65-F5344CB8AC3E}">
        <p14:creationId xmlns:p14="http://schemas.microsoft.com/office/powerpoint/2010/main" val="490404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AU"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pic>
        <p:nvPicPr>
          <p:cNvPr id="8" name="Picture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848991" y="6285470"/>
            <a:ext cx="2025851" cy="436005"/>
          </a:xfrm>
          <a:prstGeom prst="rect">
            <a:avLst/>
          </a:prstGeom>
        </p:spPr>
      </p:pic>
      <p:pic>
        <p:nvPicPr>
          <p:cNvPr id="9" name="Picture 8"/>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36581" y="6071618"/>
            <a:ext cx="1850800" cy="863707"/>
          </a:xfrm>
          <a:prstGeom prst="rect">
            <a:avLst/>
          </a:prstGeom>
        </p:spPr>
      </p:pic>
      <p:sp>
        <p:nvSpPr>
          <p:cNvPr id="12" name="TextBox 11"/>
          <p:cNvSpPr txBox="1"/>
          <p:nvPr userDrawn="1"/>
        </p:nvSpPr>
        <p:spPr>
          <a:xfrm>
            <a:off x="3805334" y="6285470"/>
            <a:ext cx="4581331"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i="1" dirty="0" smtClean="0">
                <a:solidFill>
                  <a:schemeClr val="accent2"/>
                </a:solidFill>
              </a:rPr>
              <a:t>Celebrating 30 years of global health outcomes</a:t>
            </a:r>
          </a:p>
        </p:txBody>
      </p:sp>
    </p:spTree>
    <p:extLst>
      <p:ext uri="{BB962C8B-B14F-4D97-AF65-F5344CB8AC3E}">
        <p14:creationId xmlns:p14="http://schemas.microsoft.com/office/powerpoint/2010/main" val="16724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9" r:id="rId13"/>
  </p:sldLayoutIdLst>
  <p:hf sldNum="0" hdr="0" ft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3632" y="833605"/>
            <a:ext cx="9144000" cy="2263388"/>
          </a:xfrm>
        </p:spPr>
        <p:txBody>
          <a:bodyPr/>
          <a:lstStyle/>
          <a:p>
            <a:r>
              <a:rPr lang="en-AU" dirty="0" smtClean="0">
                <a:latin typeface="+mn-lt"/>
              </a:rPr>
              <a:t>Return on investment of clinical trials</a:t>
            </a:r>
            <a:endParaRPr lang="en-AU" dirty="0">
              <a:latin typeface="+mn-lt"/>
            </a:endParaRPr>
          </a:p>
        </p:txBody>
      </p:sp>
      <p:sp>
        <p:nvSpPr>
          <p:cNvPr id="3" name="Subtitle 2"/>
          <p:cNvSpPr>
            <a:spLocks noGrp="1"/>
          </p:cNvSpPr>
          <p:nvPr>
            <p:ph type="subTitle" idx="1"/>
          </p:nvPr>
        </p:nvSpPr>
        <p:spPr>
          <a:xfrm>
            <a:off x="1524000" y="3772929"/>
            <a:ext cx="9144000" cy="2349091"/>
          </a:xfrm>
        </p:spPr>
        <p:txBody>
          <a:bodyPr>
            <a:normAutofit/>
          </a:bodyPr>
          <a:lstStyle/>
          <a:p>
            <a:r>
              <a:rPr lang="en-AU" dirty="0" smtClean="0"/>
              <a:t>Associate Professor Rachael Morton</a:t>
            </a:r>
          </a:p>
          <a:p>
            <a:r>
              <a:rPr lang="en-AU" dirty="0" smtClean="0"/>
              <a:t>Director of Health Economics</a:t>
            </a:r>
          </a:p>
          <a:p>
            <a:r>
              <a:rPr lang="en-AU" dirty="0" smtClean="0"/>
              <a:t>NHMRC Clinical Trials Centre</a:t>
            </a:r>
          </a:p>
        </p:txBody>
      </p:sp>
    </p:spTree>
    <p:extLst>
      <p:ext uri="{BB962C8B-B14F-4D97-AF65-F5344CB8AC3E}">
        <p14:creationId xmlns:p14="http://schemas.microsoft.com/office/powerpoint/2010/main" val="327461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280" y="1347678"/>
            <a:ext cx="9539952" cy="43171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554636" y="5929462"/>
            <a:ext cx="10987790" cy="830997"/>
          </a:xfrm>
          <a:prstGeom prst="rect">
            <a:avLst/>
          </a:prstGeom>
        </p:spPr>
        <p:txBody>
          <a:bodyPr wrap="square">
            <a:spAutoFit/>
          </a:bodyPr>
          <a:lstStyle/>
          <a:p>
            <a:r>
              <a:rPr lang="en-US" sz="1600" dirty="0" smtClean="0"/>
              <a:t>When the findings from ASPIRE and WARFASA (a similar trial were pooled in a pre-planned meta-analysis) aspirin </a:t>
            </a:r>
            <a:r>
              <a:rPr lang="en-US" sz="1600" dirty="0"/>
              <a:t>prevents about one third of recurrent thrombotic events: for every 1000 patients treated for 1 year, aspirin can be expected to prevent about 20 to 30 episodes of recurrent major thrombotic events at the cost of about 3 significant bleeding episodes. </a:t>
            </a:r>
            <a:endParaRPr lang="en-AU" sz="1600" dirty="0"/>
          </a:p>
        </p:txBody>
      </p:sp>
      <p:sp>
        <p:nvSpPr>
          <p:cNvPr id="5" name="Rectangle 3"/>
          <p:cNvSpPr txBox="1">
            <a:spLocks noChangeArrowheads="1"/>
          </p:cNvSpPr>
          <p:nvPr/>
        </p:nvSpPr>
        <p:spPr>
          <a:xfrm>
            <a:off x="760280" y="307975"/>
            <a:ext cx="5970588" cy="744538"/>
          </a:xfrm>
          <a:prstGeom prst="rect">
            <a:avLst/>
          </a:prstGeom>
        </p:spPr>
        <p:txBody>
          <a:bodyPr vert="horz" lIns="91440" tIns="45720" rIns="91440" bIns="45720" rtlCol="0" anchor="ct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4000" dirty="0" smtClean="0">
                <a:solidFill>
                  <a:schemeClr val="accent1">
                    <a:lumMod val="75000"/>
                  </a:schemeClr>
                </a:solidFill>
              </a:rPr>
              <a:t>CTC examples: </a:t>
            </a:r>
            <a:r>
              <a:rPr lang="en-AU" sz="4000" dirty="0" smtClean="0">
                <a:solidFill>
                  <a:schemeClr val="accent1">
                    <a:lumMod val="75000"/>
                  </a:schemeClr>
                </a:solidFill>
              </a:rPr>
              <a:t>ASPIRE &amp; WARFASA</a:t>
            </a:r>
            <a:endParaRPr lang="en-AU" sz="4000" dirty="0">
              <a:solidFill>
                <a:schemeClr val="accent1">
                  <a:lumMod val="75000"/>
                </a:schemeClr>
              </a:solidFill>
            </a:endParaRPr>
          </a:p>
        </p:txBody>
      </p:sp>
    </p:spTree>
    <p:extLst>
      <p:ext uri="{BB962C8B-B14F-4D97-AF65-F5344CB8AC3E}">
        <p14:creationId xmlns:p14="http://schemas.microsoft.com/office/powerpoint/2010/main" val="22808556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8640" y="1052513"/>
            <a:ext cx="10982425" cy="4893647"/>
          </a:xfrm>
          <a:prstGeom prst="rect">
            <a:avLst/>
          </a:prstGeom>
        </p:spPr>
        <p:txBody>
          <a:bodyPr wrap="square">
            <a:spAutoFit/>
          </a:bodyPr>
          <a:lstStyle/>
          <a:p>
            <a:pPr marL="457200" indent="-457200">
              <a:buFont typeface="Arial" panose="020B0604020202020204" pitchFamily="34" charset="0"/>
              <a:buChar char="•"/>
            </a:pPr>
            <a:r>
              <a:rPr lang="en-AU" sz="2600" dirty="0" smtClean="0"/>
              <a:t>15,000 </a:t>
            </a:r>
            <a:r>
              <a:rPr lang="en-AU" sz="2600" dirty="0"/>
              <a:t>new cases of VTE each year </a:t>
            </a:r>
            <a:r>
              <a:rPr lang="en-AU" sz="2600" dirty="0" smtClean="0"/>
              <a:t>(</a:t>
            </a:r>
            <a:r>
              <a:rPr lang="en-AU" sz="2600" dirty="0"/>
              <a:t>~</a:t>
            </a:r>
            <a:r>
              <a:rPr lang="en-AU" sz="2600" dirty="0" smtClean="0"/>
              <a:t> </a:t>
            </a:r>
            <a:r>
              <a:rPr lang="en-AU" sz="2600" dirty="0"/>
              <a:t>5,000 cases </a:t>
            </a:r>
            <a:r>
              <a:rPr lang="en-AU" sz="2600" dirty="0" smtClean="0"/>
              <a:t>unprovoked </a:t>
            </a:r>
            <a:r>
              <a:rPr lang="en-AU" sz="2600" dirty="0"/>
              <a:t>VTE </a:t>
            </a:r>
            <a:r>
              <a:rPr lang="en-AU" sz="2600" dirty="0" smtClean="0"/>
              <a:t>) [AIHW]</a:t>
            </a:r>
            <a:endParaRPr lang="en-AU" sz="2600" dirty="0"/>
          </a:p>
          <a:p>
            <a:pPr marL="457200" indent="-457200">
              <a:buFont typeface="Arial" panose="020B0604020202020204" pitchFamily="34" charset="0"/>
              <a:buChar char="•"/>
            </a:pPr>
            <a:r>
              <a:rPr lang="en-AU" sz="2600" dirty="0" smtClean="0"/>
              <a:t>Cost of VTE </a:t>
            </a:r>
            <a:r>
              <a:rPr lang="en-AU" sz="2600" dirty="0"/>
              <a:t>each year is </a:t>
            </a:r>
            <a:r>
              <a:rPr lang="en-AU" sz="2600" dirty="0" smtClean="0"/>
              <a:t>$1.7 </a:t>
            </a:r>
            <a:r>
              <a:rPr lang="en-AU" sz="2600" dirty="0"/>
              <a:t>billion </a:t>
            </a:r>
            <a:r>
              <a:rPr lang="en-AU" sz="2600" dirty="0" smtClean="0"/>
              <a:t>(lost </a:t>
            </a:r>
            <a:r>
              <a:rPr lang="en-AU" sz="2600" dirty="0"/>
              <a:t>income) </a:t>
            </a:r>
            <a:r>
              <a:rPr lang="en-AU" sz="2600" dirty="0" smtClean="0"/>
              <a:t>+ $150 M </a:t>
            </a:r>
            <a:r>
              <a:rPr lang="en-AU" sz="2600" dirty="0"/>
              <a:t>in </a:t>
            </a:r>
            <a:r>
              <a:rPr lang="en-AU" sz="2600" dirty="0" smtClean="0"/>
              <a:t>healthcare </a:t>
            </a:r>
            <a:r>
              <a:rPr lang="en-AU" sz="2600" dirty="0" smtClean="0"/>
              <a:t>costs [Access Economics report 2008]</a:t>
            </a:r>
            <a:endParaRPr lang="en-AU" sz="2600" dirty="0"/>
          </a:p>
          <a:p>
            <a:pPr marL="457200" indent="-457200">
              <a:buFont typeface="Arial" panose="020B0604020202020204" pitchFamily="34" charset="0"/>
              <a:buChar char="•"/>
            </a:pPr>
            <a:r>
              <a:rPr lang="en-AU" sz="2600" dirty="0"/>
              <a:t>A</a:t>
            </a:r>
            <a:r>
              <a:rPr lang="en-AU" sz="2600" dirty="0" smtClean="0"/>
              <a:t>dditional healthcare </a:t>
            </a:r>
            <a:r>
              <a:rPr lang="en-AU" sz="2600" dirty="0"/>
              <a:t>costs for patients having a DVT or PE ~</a:t>
            </a:r>
            <a:r>
              <a:rPr lang="en-AU" sz="2600" dirty="0" smtClean="0"/>
              <a:t> </a:t>
            </a:r>
            <a:r>
              <a:rPr lang="en-AU" sz="2600" dirty="0"/>
              <a:t>$10,000 per case of VTE </a:t>
            </a:r>
            <a:r>
              <a:rPr lang="en-AU" sz="2600" dirty="0" smtClean="0"/>
              <a:t>(2008 $)</a:t>
            </a:r>
            <a:endParaRPr lang="en-AU" sz="2600" dirty="0"/>
          </a:p>
          <a:p>
            <a:pPr marL="457200" indent="-457200">
              <a:buFont typeface="Arial" panose="020B0604020202020204" pitchFamily="34" charset="0"/>
              <a:buChar char="•"/>
            </a:pPr>
            <a:r>
              <a:rPr lang="en-AU" sz="2600" dirty="0"/>
              <a:t>T</a:t>
            </a:r>
            <a:r>
              <a:rPr lang="en-AU" sz="2600" dirty="0" smtClean="0"/>
              <a:t>reatment </a:t>
            </a:r>
            <a:r>
              <a:rPr lang="en-AU" sz="2600" dirty="0"/>
              <a:t>of every </a:t>
            </a:r>
            <a:r>
              <a:rPr lang="en-AU" sz="2600" dirty="0" smtClean="0"/>
              <a:t>1,000 </a:t>
            </a:r>
            <a:r>
              <a:rPr lang="en-AU" sz="2600" dirty="0"/>
              <a:t>cases with aspirin per year could conservatively result in 25 fewer recurrent episodes of VTE or other major thrombotic events at a cost for 3 extra bleeding </a:t>
            </a:r>
            <a:r>
              <a:rPr lang="en-AU" sz="2600" dirty="0" smtClean="0"/>
              <a:t>episodes: net saving </a:t>
            </a:r>
            <a:r>
              <a:rPr lang="en-AU" sz="2600" dirty="0"/>
              <a:t>of over $</a:t>
            </a:r>
            <a:r>
              <a:rPr lang="en-AU" sz="2600" dirty="0" smtClean="0"/>
              <a:t>200,000</a:t>
            </a:r>
            <a:endParaRPr lang="en-AU" sz="2600" dirty="0"/>
          </a:p>
          <a:p>
            <a:pPr marL="457200" indent="-457200">
              <a:buFont typeface="Arial" panose="020B0604020202020204" pitchFamily="34" charset="0"/>
              <a:buChar char="•"/>
            </a:pPr>
            <a:r>
              <a:rPr lang="en-AU" sz="2600" dirty="0"/>
              <a:t>A</a:t>
            </a:r>
            <a:r>
              <a:rPr lang="en-AU" sz="2600" dirty="0" smtClean="0"/>
              <a:t>spirin </a:t>
            </a:r>
            <a:r>
              <a:rPr lang="en-AU" sz="2600" dirty="0"/>
              <a:t>has the potential to used in several thousand patients worldwide who have had an unprovoked VTE and are not (or no longer) taking anticoagulant therapy at significant savings to the health care system </a:t>
            </a:r>
            <a:r>
              <a:rPr lang="en-AU" sz="2600" dirty="0" smtClean="0"/>
              <a:t>($$M)</a:t>
            </a:r>
            <a:endParaRPr lang="en-AU" sz="2600" dirty="0"/>
          </a:p>
          <a:p>
            <a:pPr marL="457200" indent="-457200">
              <a:buFont typeface="Arial" panose="020B0604020202020204" pitchFamily="34" charset="0"/>
              <a:buChar char="•"/>
            </a:pPr>
            <a:r>
              <a:rPr lang="en-AU" sz="2600" dirty="0"/>
              <a:t>T</a:t>
            </a:r>
            <a:r>
              <a:rPr lang="en-AU" sz="2600" dirty="0" smtClean="0"/>
              <a:t>he </a:t>
            </a:r>
            <a:r>
              <a:rPr lang="en-AU" sz="2600" dirty="0"/>
              <a:t>cost of the ASPIRE trial itself ($4.5 M) </a:t>
            </a:r>
            <a:r>
              <a:rPr lang="en-AU" sz="2600" dirty="0" smtClean="0"/>
              <a:t>recouped </a:t>
            </a:r>
            <a:r>
              <a:rPr lang="en-AU" sz="2600" dirty="0"/>
              <a:t>within </a:t>
            </a:r>
            <a:r>
              <a:rPr lang="en-AU" sz="2600" dirty="0" smtClean="0"/>
              <a:t>1 </a:t>
            </a:r>
            <a:r>
              <a:rPr lang="en-AU" sz="2600" dirty="0"/>
              <a:t>to 2 </a:t>
            </a:r>
            <a:r>
              <a:rPr lang="en-AU" sz="2600" dirty="0" smtClean="0"/>
              <a:t>years </a:t>
            </a:r>
            <a:endParaRPr lang="en-AU" sz="2600" dirty="0"/>
          </a:p>
        </p:txBody>
      </p:sp>
      <p:sp>
        <p:nvSpPr>
          <p:cNvPr id="5" name="Rectangle 3"/>
          <p:cNvSpPr txBox="1">
            <a:spLocks noChangeArrowheads="1"/>
          </p:cNvSpPr>
          <p:nvPr/>
        </p:nvSpPr>
        <p:spPr>
          <a:xfrm>
            <a:off x="760280" y="307975"/>
            <a:ext cx="5970588" cy="744538"/>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50000"/>
                    <a:lumOff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50000"/>
                    <a:lumOff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50000"/>
                    <a:lumOff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AU" sz="4000" dirty="0" smtClean="0">
                <a:solidFill>
                  <a:schemeClr val="accent1">
                    <a:lumMod val="75000"/>
                  </a:schemeClr>
                </a:solidFill>
              </a:rPr>
              <a:t>ASPIRE trial net benefit</a:t>
            </a:r>
            <a:endParaRPr lang="en-AU" sz="4000" dirty="0">
              <a:solidFill>
                <a:schemeClr val="accent1">
                  <a:lumMod val="75000"/>
                </a:schemeClr>
              </a:solidFill>
            </a:endParaRPr>
          </a:p>
        </p:txBody>
      </p:sp>
    </p:spTree>
    <p:extLst>
      <p:ext uri="{BB962C8B-B14F-4D97-AF65-F5344CB8AC3E}">
        <p14:creationId xmlns:p14="http://schemas.microsoft.com/office/powerpoint/2010/main" val="3158450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35586" name="Picture 2"/>
          <p:cNvPicPr>
            <a:picLocks noChangeAspect="1" noChangeArrowheads="1"/>
          </p:cNvPicPr>
          <p:nvPr/>
        </p:nvPicPr>
        <p:blipFill>
          <a:blip r:embed="rId3" cstate="print"/>
          <a:srcRect/>
          <a:stretch>
            <a:fillRect/>
          </a:stretch>
        </p:blipFill>
        <p:spPr bwMode="auto">
          <a:xfrm>
            <a:off x="1101512" y="5431878"/>
            <a:ext cx="5143536" cy="367395"/>
          </a:xfrm>
          <a:prstGeom prst="rect">
            <a:avLst/>
          </a:prstGeom>
          <a:noFill/>
          <a:ln w="9525">
            <a:noFill/>
            <a:miter lim="800000"/>
            <a:headEnd/>
            <a:tailEnd/>
          </a:ln>
          <a:effectLst/>
        </p:spPr>
      </p:pic>
      <p:sp>
        <p:nvSpPr>
          <p:cNvPr id="5" name="Rectangle 4"/>
          <p:cNvSpPr/>
          <p:nvPr/>
        </p:nvSpPr>
        <p:spPr>
          <a:xfrm>
            <a:off x="262634" y="5976484"/>
            <a:ext cx="11685068" cy="369332"/>
          </a:xfrm>
          <a:prstGeom prst="rect">
            <a:avLst/>
          </a:prstGeom>
        </p:spPr>
        <p:txBody>
          <a:bodyPr wrap="square">
            <a:spAutoFit/>
          </a:bodyPr>
          <a:lstStyle/>
          <a:p>
            <a:r>
              <a:rPr lang="en-AU" i="1" kern="0" dirty="0">
                <a:ea typeface="+mj-ea"/>
                <a:cs typeface="+mj-cs"/>
              </a:rPr>
              <a:t>Djulbegovic et </a:t>
            </a:r>
            <a:r>
              <a:rPr lang="en-AU" i="1" kern="0" dirty="0" smtClean="0">
                <a:ea typeface="+mj-ea"/>
                <a:cs typeface="+mj-cs"/>
              </a:rPr>
              <a:t>al. </a:t>
            </a:r>
            <a:r>
              <a:rPr lang="en-AU" dirty="0"/>
              <a:t>Treatment success in cancer. Review of NCI-sponsored phase III trials: 1955 – 2006. </a:t>
            </a:r>
            <a:r>
              <a:rPr lang="en-AU" i="1" kern="0" dirty="0" smtClean="0">
                <a:ea typeface="+mj-ea"/>
                <a:cs typeface="+mj-cs"/>
              </a:rPr>
              <a:t>Arch </a:t>
            </a:r>
            <a:r>
              <a:rPr lang="en-AU" i="1" kern="0" dirty="0">
                <a:ea typeface="+mj-ea"/>
                <a:cs typeface="+mj-cs"/>
              </a:rPr>
              <a:t>Intern Med. </a:t>
            </a:r>
            <a:r>
              <a:rPr lang="en-AU" i="1" kern="0" dirty="0" smtClean="0">
                <a:ea typeface="+mj-ea"/>
                <a:cs typeface="+mj-cs"/>
              </a:rPr>
              <a:t>2008</a:t>
            </a:r>
            <a:endParaRPr lang="en-AU" dirty="0"/>
          </a:p>
        </p:txBody>
      </p:sp>
      <p:sp>
        <p:nvSpPr>
          <p:cNvPr id="6" name="TextBox 5"/>
          <p:cNvSpPr txBox="1"/>
          <p:nvPr/>
        </p:nvSpPr>
        <p:spPr>
          <a:xfrm>
            <a:off x="7247291" y="1034928"/>
            <a:ext cx="4700411" cy="4893647"/>
          </a:xfrm>
          <a:prstGeom prst="rect">
            <a:avLst/>
          </a:prstGeom>
          <a:noFill/>
        </p:spPr>
        <p:txBody>
          <a:bodyPr wrap="square" rtlCol="0">
            <a:spAutoFit/>
          </a:bodyPr>
          <a:lstStyle/>
          <a:p>
            <a:pPr marL="457200" indent="-457200">
              <a:buClr>
                <a:schemeClr val="tx2"/>
              </a:buClr>
              <a:buSzPct val="130000"/>
              <a:buFont typeface="Arial" panose="020B0604020202020204" pitchFamily="34" charset="0"/>
              <a:buChar char="•"/>
            </a:pPr>
            <a:r>
              <a:rPr lang="en-AU" sz="2600" dirty="0"/>
              <a:t>Little to no survival advantage of new treatments vs standard over past 50 years</a:t>
            </a:r>
          </a:p>
          <a:p>
            <a:pPr marL="457200" indent="-457200">
              <a:buClr>
                <a:schemeClr val="tx2"/>
              </a:buClr>
              <a:buSzPct val="130000"/>
              <a:buFont typeface="Arial" panose="020B0604020202020204" pitchFamily="34" charset="0"/>
              <a:buChar char="•"/>
            </a:pPr>
            <a:endParaRPr lang="en-AU" sz="2600" dirty="0"/>
          </a:p>
          <a:p>
            <a:pPr marL="457200" indent="-457200">
              <a:buClr>
                <a:schemeClr val="tx2"/>
              </a:buClr>
              <a:buSzPct val="130000"/>
              <a:buFont typeface="Arial" panose="020B0604020202020204" pitchFamily="34" charset="0"/>
              <a:buChar char="•"/>
            </a:pPr>
            <a:r>
              <a:rPr lang="en-AU" sz="2600" dirty="0"/>
              <a:t>Mix of major advances, equivalent benefit and some inferior new treatments</a:t>
            </a:r>
          </a:p>
          <a:p>
            <a:pPr marL="457200" indent="-457200">
              <a:buClr>
                <a:schemeClr val="tx2"/>
              </a:buClr>
              <a:buSzPct val="130000"/>
              <a:buFont typeface="Arial" panose="020B0604020202020204" pitchFamily="34" charset="0"/>
              <a:buChar char="•"/>
            </a:pPr>
            <a:endParaRPr lang="en-AU" sz="2600" dirty="0"/>
          </a:p>
          <a:p>
            <a:pPr marL="457200" indent="-457200">
              <a:buClr>
                <a:schemeClr val="tx2"/>
              </a:buClr>
              <a:buSzPct val="130000"/>
              <a:buFont typeface="Arial" panose="020B0604020202020204" pitchFamily="34" charset="0"/>
              <a:buChar char="•"/>
            </a:pPr>
            <a:r>
              <a:rPr lang="en-AU" sz="2600" i="1" dirty="0">
                <a:solidFill>
                  <a:schemeClr val="accent2"/>
                </a:solidFill>
              </a:rPr>
              <a:t>Clinical trials will continue to be needed to help distinguish real advances in cancer care from false hope </a:t>
            </a:r>
          </a:p>
        </p:txBody>
      </p:sp>
      <p:pic>
        <p:nvPicPr>
          <p:cNvPr id="835587" name="Picture 3"/>
          <p:cNvPicPr>
            <a:picLocks noChangeAspect="1" noChangeArrowheads="1"/>
          </p:cNvPicPr>
          <p:nvPr/>
        </p:nvPicPr>
        <p:blipFill>
          <a:blip r:embed="rId4" cstate="print"/>
          <a:srcRect/>
          <a:stretch>
            <a:fillRect/>
          </a:stretch>
        </p:blipFill>
        <p:spPr bwMode="auto">
          <a:xfrm>
            <a:off x="1414914" y="1285860"/>
            <a:ext cx="5462726" cy="4061418"/>
          </a:xfrm>
          <a:prstGeom prst="rect">
            <a:avLst/>
          </a:prstGeom>
          <a:noFill/>
          <a:ln w="9525">
            <a:noFill/>
            <a:miter lim="800000"/>
            <a:headEnd/>
            <a:tailEnd/>
          </a:ln>
          <a:effectLst/>
        </p:spPr>
      </p:pic>
      <p:cxnSp>
        <p:nvCxnSpPr>
          <p:cNvPr id="11" name="Straight Arrow Connector 10"/>
          <p:cNvCxnSpPr/>
          <p:nvPr/>
        </p:nvCxnSpPr>
        <p:spPr bwMode="auto">
          <a:xfrm rot="5400000">
            <a:off x="4052903" y="4052461"/>
            <a:ext cx="1143008" cy="1588"/>
          </a:xfrm>
          <a:prstGeom prst="straightConnector1">
            <a:avLst/>
          </a:prstGeom>
          <a:solidFill>
            <a:schemeClr val="accent1"/>
          </a:solidFill>
          <a:ln w="28575" cap="flat" cmpd="sng" algn="ctr">
            <a:solidFill>
              <a:srgbClr val="1A001A"/>
            </a:solidFill>
            <a:prstDash val="solid"/>
            <a:round/>
            <a:headEnd type="none" w="med" len="med"/>
            <a:tailEnd type="arrow"/>
          </a:ln>
          <a:effectLst/>
        </p:spPr>
      </p:cxnSp>
      <p:cxnSp>
        <p:nvCxnSpPr>
          <p:cNvPr id="13" name="Straight Connector 12"/>
          <p:cNvCxnSpPr/>
          <p:nvPr/>
        </p:nvCxnSpPr>
        <p:spPr bwMode="auto">
          <a:xfrm flipV="1">
            <a:off x="4639599" y="2826466"/>
            <a:ext cx="642942" cy="57150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4" name="TextBox 13"/>
          <p:cNvSpPr txBox="1"/>
          <p:nvPr/>
        </p:nvSpPr>
        <p:spPr>
          <a:xfrm>
            <a:off x="5422801" y="2575634"/>
            <a:ext cx="1161344" cy="369332"/>
          </a:xfrm>
          <a:prstGeom prst="rect">
            <a:avLst/>
          </a:prstGeom>
          <a:noFill/>
        </p:spPr>
        <p:txBody>
          <a:bodyPr wrap="none" rtlCol="0">
            <a:spAutoFit/>
          </a:bodyPr>
          <a:lstStyle/>
          <a:p>
            <a:r>
              <a:rPr lang="en-AU" dirty="0">
                <a:solidFill>
                  <a:schemeClr val="accent2"/>
                </a:solidFill>
              </a:rPr>
              <a:t>New = Old</a:t>
            </a:r>
          </a:p>
        </p:txBody>
      </p:sp>
      <p:sp>
        <p:nvSpPr>
          <p:cNvPr id="15" name="TextBox 14"/>
          <p:cNvSpPr txBox="1"/>
          <p:nvPr/>
        </p:nvSpPr>
        <p:spPr>
          <a:xfrm>
            <a:off x="2666976" y="1571612"/>
            <a:ext cx="1634102" cy="369332"/>
          </a:xfrm>
          <a:prstGeom prst="rect">
            <a:avLst/>
          </a:prstGeom>
          <a:noFill/>
        </p:spPr>
        <p:txBody>
          <a:bodyPr wrap="none" rtlCol="0">
            <a:spAutoFit/>
          </a:bodyPr>
          <a:lstStyle/>
          <a:p>
            <a:r>
              <a:rPr lang="en-AU" dirty="0">
                <a:solidFill>
                  <a:schemeClr val="accent2"/>
                </a:solidFill>
              </a:rPr>
              <a:t>Favours new Rx</a:t>
            </a:r>
          </a:p>
        </p:txBody>
      </p:sp>
      <p:sp>
        <p:nvSpPr>
          <p:cNvPr id="16" name="TextBox 15"/>
          <p:cNvSpPr txBox="1"/>
          <p:nvPr/>
        </p:nvSpPr>
        <p:spPr>
          <a:xfrm>
            <a:off x="5238744" y="1562025"/>
            <a:ext cx="1529458" cy="369332"/>
          </a:xfrm>
          <a:prstGeom prst="rect">
            <a:avLst/>
          </a:prstGeom>
          <a:noFill/>
        </p:spPr>
        <p:txBody>
          <a:bodyPr wrap="none" rtlCol="0">
            <a:spAutoFit/>
          </a:bodyPr>
          <a:lstStyle/>
          <a:p>
            <a:r>
              <a:rPr lang="en-AU" dirty="0">
                <a:solidFill>
                  <a:schemeClr val="accent2"/>
                </a:solidFill>
              </a:rPr>
              <a:t>Favours old Rx</a:t>
            </a:r>
          </a:p>
        </p:txBody>
      </p:sp>
      <p:sp>
        <p:nvSpPr>
          <p:cNvPr id="2" name="TextBox 1"/>
          <p:cNvSpPr txBox="1"/>
          <p:nvPr/>
        </p:nvSpPr>
        <p:spPr>
          <a:xfrm>
            <a:off x="259882" y="279133"/>
            <a:ext cx="11020926" cy="707886"/>
          </a:xfrm>
          <a:prstGeom prst="rect">
            <a:avLst/>
          </a:prstGeom>
          <a:noFill/>
        </p:spPr>
        <p:txBody>
          <a:bodyPr wrap="square" rtlCol="0">
            <a:spAutoFit/>
          </a:bodyPr>
          <a:lstStyle/>
          <a:p>
            <a:r>
              <a:rPr lang="en-AU" sz="4000" dirty="0" smtClean="0">
                <a:solidFill>
                  <a:schemeClr val="accent1">
                    <a:lumMod val="75000"/>
                  </a:schemeClr>
                </a:solidFill>
              </a:rPr>
              <a:t>Why is future investment in clinical trials essential?</a:t>
            </a:r>
            <a:endParaRPr lang="en-AU" sz="4000" dirty="0">
              <a:solidFill>
                <a:schemeClr val="accent1">
                  <a:lumMod val="75000"/>
                </a:schemeClr>
              </a:solidFill>
            </a:endParaRPr>
          </a:p>
        </p:txBody>
      </p:sp>
    </p:spTree>
    <p:extLst>
      <p:ext uri="{BB962C8B-B14F-4D97-AF65-F5344CB8AC3E}">
        <p14:creationId xmlns:p14="http://schemas.microsoft.com/office/powerpoint/2010/main" val="1999098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363663" y="5483164"/>
            <a:ext cx="7609745" cy="3687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350"/>
          </a:p>
        </p:txBody>
      </p:sp>
      <p:sp>
        <p:nvSpPr>
          <p:cNvPr id="2" name="Title 1"/>
          <p:cNvSpPr>
            <a:spLocks noGrp="1"/>
          </p:cNvSpPr>
          <p:nvPr>
            <p:ph type="title"/>
          </p:nvPr>
        </p:nvSpPr>
        <p:spPr>
          <a:xfrm>
            <a:off x="222738" y="188640"/>
            <a:ext cx="11746524" cy="857250"/>
          </a:xfrm>
        </p:spPr>
        <p:txBody>
          <a:bodyPr>
            <a:noAutofit/>
          </a:bodyPr>
          <a:lstStyle/>
          <a:p>
            <a:r>
              <a:rPr lang="en-AU" sz="3200" b="0" dirty="0">
                <a:solidFill>
                  <a:schemeClr val="accent1">
                    <a:lumMod val="75000"/>
                  </a:schemeClr>
                </a:solidFill>
                <a:latin typeface="+mn-lt"/>
              </a:rPr>
              <a:t>Randomised trials still needed for novel biologic anticancer therapies</a:t>
            </a:r>
          </a:p>
        </p:txBody>
      </p:sp>
      <p:pic>
        <p:nvPicPr>
          <p:cNvPr id="4" name="Picture 3"/>
          <p:cNvPicPr>
            <a:picLocks noChangeAspect="1"/>
          </p:cNvPicPr>
          <p:nvPr/>
        </p:nvPicPr>
        <p:blipFill>
          <a:blip r:embed="rId2"/>
          <a:stretch>
            <a:fillRect/>
          </a:stretch>
        </p:blipFill>
        <p:spPr>
          <a:xfrm>
            <a:off x="1518575" y="1340769"/>
            <a:ext cx="8454833" cy="4142397"/>
          </a:xfrm>
          <a:prstGeom prst="rect">
            <a:avLst/>
          </a:prstGeom>
        </p:spPr>
      </p:pic>
      <p:sp>
        <p:nvSpPr>
          <p:cNvPr id="5" name="TextBox 4"/>
          <p:cNvSpPr txBox="1"/>
          <p:nvPr/>
        </p:nvSpPr>
        <p:spPr>
          <a:xfrm>
            <a:off x="5728650" y="5740300"/>
            <a:ext cx="3866892" cy="300082"/>
          </a:xfrm>
          <a:prstGeom prst="rect">
            <a:avLst/>
          </a:prstGeom>
          <a:solidFill>
            <a:schemeClr val="bg1"/>
          </a:solidFill>
        </p:spPr>
        <p:txBody>
          <a:bodyPr wrap="none" rtlCol="0">
            <a:spAutoFit/>
          </a:bodyPr>
          <a:lstStyle/>
          <a:p>
            <a:r>
              <a:rPr lang="en-AU" sz="1350" dirty="0"/>
              <a:t>Cho et al ESMO 2016; JCO Precision Oncology 2017 </a:t>
            </a:r>
          </a:p>
        </p:txBody>
      </p:sp>
    </p:spTree>
    <p:extLst>
      <p:ext uri="{BB962C8B-B14F-4D97-AF65-F5344CB8AC3E}">
        <p14:creationId xmlns:p14="http://schemas.microsoft.com/office/powerpoint/2010/main" val="4011847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4434" y="428605"/>
            <a:ext cx="11550652" cy="633417"/>
          </a:xfrm>
        </p:spPr>
        <p:txBody>
          <a:bodyPr>
            <a:normAutofit fontScale="90000"/>
          </a:bodyPr>
          <a:lstStyle/>
          <a:p>
            <a:r>
              <a:rPr lang="en-AU" dirty="0" smtClean="0">
                <a:solidFill>
                  <a:schemeClr val="accent1">
                    <a:lumMod val="75000"/>
                  </a:schemeClr>
                </a:solidFill>
                <a:latin typeface="+mn-lt"/>
              </a:rPr>
              <a:t>Future investment in clinical trials, demonstrating their return</a:t>
            </a:r>
            <a:endParaRPr lang="en-AU" dirty="0">
              <a:solidFill>
                <a:schemeClr val="accent1">
                  <a:lumMod val="75000"/>
                </a:schemeClr>
              </a:solidFill>
              <a:latin typeface="+mn-lt"/>
            </a:endParaRPr>
          </a:p>
        </p:txBody>
      </p:sp>
      <p:sp>
        <p:nvSpPr>
          <p:cNvPr id="3" name="Content Placeholder 2"/>
          <p:cNvSpPr>
            <a:spLocks noGrp="1"/>
          </p:cNvSpPr>
          <p:nvPr>
            <p:ph idx="1"/>
          </p:nvPr>
        </p:nvSpPr>
        <p:spPr/>
        <p:txBody>
          <a:bodyPr/>
          <a:lstStyle/>
          <a:p>
            <a:r>
              <a:rPr lang="en-AU" dirty="0" smtClean="0"/>
              <a:t>Value of information analysis</a:t>
            </a:r>
          </a:p>
          <a:p>
            <a:pPr lvl="1"/>
            <a:r>
              <a:rPr lang="en-AU" dirty="0" smtClean="0"/>
              <a:t>Additional value of collecting new data in a randomised trial to reduce the current uncertainty in clinical decision making</a:t>
            </a:r>
          </a:p>
          <a:p>
            <a:pPr lvl="1"/>
            <a:r>
              <a:rPr lang="en-AU" dirty="0" smtClean="0"/>
              <a:t>Pre-trial modelling at the CTC</a:t>
            </a:r>
          </a:p>
          <a:p>
            <a:pPr marL="0" indent="0">
              <a:buNone/>
            </a:pPr>
            <a:endParaRPr lang="en-AU" dirty="0" smtClean="0"/>
          </a:p>
          <a:p>
            <a:r>
              <a:rPr lang="en-AU" dirty="0" smtClean="0"/>
              <a:t>Payback methods</a:t>
            </a:r>
          </a:p>
          <a:p>
            <a:pPr lvl="1"/>
            <a:r>
              <a:rPr lang="en-AU" dirty="0" smtClean="0"/>
              <a:t>Examining the monetary return from completed trials and change in practice</a:t>
            </a:r>
          </a:p>
          <a:p>
            <a:pPr lvl="1"/>
            <a:endParaRPr lang="en-AU" dirty="0"/>
          </a:p>
        </p:txBody>
      </p:sp>
    </p:spTree>
    <p:extLst>
      <p:ext uri="{BB962C8B-B14F-4D97-AF65-F5344CB8AC3E}">
        <p14:creationId xmlns:p14="http://schemas.microsoft.com/office/powerpoint/2010/main" val="9152167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0556" y="428605"/>
            <a:ext cx="9408609" cy="633417"/>
          </a:xfrm>
        </p:spPr>
        <p:txBody>
          <a:bodyPr>
            <a:normAutofit fontScale="90000"/>
          </a:bodyPr>
          <a:lstStyle/>
          <a:p>
            <a:r>
              <a:rPr lang="en-AU" dirty="0" smtClean="0">
                <a:solidFill>
                  <a:schemeClr val="accent1">
                    <a:lumMod val="75000"/>
                  </a:schemeClr>
                </a:solidFill>
                <a:latin typeface="+mn-lt"/>
              </a:rPr>
              <a:t>Summary</a:t>
            </a:r>
            <a:endParaRPr lang="en-AU" dirty="0">
              <a:solidFill>
                <a:schemeClr val="accent1">
                  <a:lumMod val="75000"/>
                </a:schemeClr>
              </a:solidFill>
              <a:latin typeface="+mn-lt"/>
            </a:endParaRPr>
          </a:p>
        </p:txBody>
      </p:sp>
      <p:sp>
        <p:nvSpPr>
          <p:cNvPr id="2" name="Content Placeholder 1"/>
          <p:cNvSpPr>
            <a:spLocks noGrp="1"/>
          </p:cNvSpPr>
          <p:nvPr>
            <p:ph idx="1"/>
          </p:nvPr>
        </p:nvSpPr>
        <p:spPr>
          <a:xfrm>
            <a:off x="778933" y="1426729"/>
            <a:ext cx="10790767" cy="4679949"/>
          </a:xfrm>
        </p:spPr>
        <p:txBody>
          <a:bodyPr/>
          <a:lstStyle/>
          <a:p>
            <a:r>
              <a:rPr lang="en-AU" dirty="0" smtClean="0"/>
              <a:t>Clinical trials often require a large budget, however have been shown to provide substantial returns on investment through:</a:t>
            </a:r>
          </a:p>
          <a:p>
            <a:pPr lvl="1"/>
            <a:r>
              <a:rPr lang="en-AU" dirty="0" smtClean="0"/>
              <a:t>Improvement in health outcomes (survival, quality of life)</a:t>
            </a:r>
          </a:p>
          <a:p>
            <a:pPr lvl="1"/>
            <a:r>
              <a:rPr lang="en-AU" dirty="0" smtClean="0"/>
              <a:t>Cost savings through discontinuation of ineffective treatments</a:t>
            </a:r>
          </a:p>
          <a:p>
            <a:pPr marL="457200" lvl="1" indent="0">
              <a:buNone/>
            </a:pPr>
            <a:endParaRPr lang="en-AU" dirty="0" smtClean="0"/>
          </a:p>
          <a:p>
            <a:r>
              <a:rPr lang="en-AU" dirty="0" smtClean="0"/>
              <a:t>The NHMRC Clinical Trials Centre has demonstrated impressive return from several trials conducted over the last 30 years </a:t>
            </a:r>
          </a:p>
          <a:p>
            <a:r>
              <a:rPr lang="en-AU" dirty="0" smtClean="0"/>
              <a:t>Future research investments could be allocated based on expected trial returns to society</a:t>
            </a:r>
            <a:endParaRPr lang="en-AU" dirty="0"/>
          </a:p>
        </p:txBody>
      </p:sp>
    </p:spTree>
    <p:extLst>
      <p:ext uri="{BB962C8B-B14F-4D97-AF65-F5344CB8AC3E}">
        <p14:creationId xmlns:p14="http://schemas.microsoft.com/office/powerpoint/2010/main" val="532104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14" y="577194"/>
            <a:ext cx="10866921" cy="633417"/>
          </a:xfrm>
        </p:spPr>
        <p:txBody>
          <a:bodyPr>
            <a:normAutofit fontScale="90000"/>
          </a:bodyPr>
          <a:lstStyle/>
          <a:p>
            <a:pPr lvl="0"/>
            <a:r>
              <a:rPr lang="en-AU" dirty="0" smtClean="0">
                <a:solidFill>
                  <a:schemeClr val="accent1">
                    <a:lumMod val="75000"/>
                  </a:schemeClr>
                </a:solidFill>
                <a:latin typeface="+mn-lt"/>
              </a:rPr>
              <a:t>Return from clinical trials</a:t>
            </a:r>
            <a:endParaRPr lang="en-AU" dirty="0">
              <a:solidFill>
                <a:schemeClr val="accent1">
                  <a:lumMod val="75000"/>
                </a:schemeClr>
              </a:solidFill>
              <a:latin typeface="+mn-lt"/>
            </a:endParaRPr>
          </a:p>
        </p:txBody>
      </p:sp>
      <p:sp>
        <p:nvSpPr>
          <p:cNvPr id="3" name="Content Placeholder 2"/>
          <p:cNvSpPr>
            <a:spLocks noGrp="1"/>
          </p:cNvSpPr>
          <p:nvPr>
            <p:ph idx="1"/>
          </p:nvPr>
        </p:nvSpPr>
        <p:spPr>
          <a:xfrm>
            <a:off x="677513" y="1434164"/>
            <a:ext cx="8004473" cy="4726004"/>
          </a:xfrm>
        </p:spPr>
        <p:txBody>
          <a:bodyPr>
            <a:noAutofit/>
          </a:bodyPr>
          <a:lstStyle/>
          <a:p>
            <a:pPr>
              <a:buSzPct val="125000"/>
            </a:pPr>
            <a:r>
              <a:rPr lang="en-US" sz="2600" b="1" dirty="0"/>
              <a:t>Potential outputs</a:t>
            </a:r>
          </a:p>
          <a:p>
            <a:pPr lvl="1">
              <a:buSzPct val="125000"/>
              <a:buFont typeface="Arial" panose="020B0604020202020204" pitchFamily="34" charset="0"/>
              <a:buChar char="•"/>
            </a:pPr>
            <a:r>
              <a:rPr lang="en-US" sz="2600" dirty="0"/>
              <a:t>Knowledge produced</a:t>
            </a:r>
          </a:p>
          <a:p>
            <a:pPr lvl="1">
              <a:buSzPct val="125000"/>
              <a:buFont typeface="Arial" panose="020B0604020202020204" pitchFamily="34" charset="0"/>
              <a:buChar char="•"/>
            </a:pPr>
            <a:r>
              <a:rPr lang="en-US" sz="2600" dirty="0"/>
              <a:t>Clinical guidelines </a:t>
            </a:r>
            <a:r>
              <a:rPr lang="en-US" sz="2600" i="1" dirty="0"/>
              <a:t>(practice changing)</a:t>
            </a:r>
          </a:p>
          <a:p>
            <a:pPr lvl="1">
              <a:buSzPct val="125000"/>
              <a:buFont typeface="Arial" panose="020B0604020202020204" pitchFamily="34" charset="0"/>
              <a:buChar char="•"/>
            </a:pPr>
            <a:r>
              <a:rPr lang="en-US" sz="2600" dirty="0"/>
              <a:t>Health benefits</a:t>
            </a:r>
          </a:p>
          <a:p>
            <a:pPr lvl="1">
              <a:buSzPct val="125000"/>
              <a:buFont typeface="Arial" panose="020B0604020202020204" pitchFamily="34" charset="0"/>
              <a:buChar char="•"/>
            </a:pPr>
            <a:r>
              <a:rPr lang="en-US" sz="2600" dirty="0"/>
              <a:t>Informing health policy</a:t>
            </a:r>
          </a:p>
          <a:p>
            <a:pPr lvl="1">
              <a:buSzPct val="125000"/>
              <a:buFont typeface="Arial" panose="020B0604020202020204" pitchFamily="34" charset="0"/>
              <a:buChar char="•"/>
            </a:pPr>
            <a:r>
              <a:rPr lang="en-US" sz="2600" dirty="0"/>
              <a:t>Economic benefits</a:t>
            </a:r>
          </a:p>
          <a:p>
            <a:pPr lvl="1">
              <a:buSzPct val="125000"/>
              <a:buFont typeface="Arial" panose="020B0604020202020204" pitchFamily="34" charset="0"/>
              <a:buChar char="•"/>
            </a:pPr>
            <a:r>
              <a:rPr lang="en-US" sz="2600" dirty="0"/>
              <a:t>Research capacity building</a:t>
            </a:r>
          </a:p>
          <a:p>
            <a:pPr lvl="1">
              <a:buSzPct val="125000"/>
              <a:buFont typeface="Arial" panose="020B0604020202020204" pitchFamily="34" charset="0"/>
              <a:buChar char="•"/>
            </a:pPr>
            <a:r>
              <a:rPr lang="en-US" sz="2600" dirty="0"/>
              <a:t>Informing product development</a:t>
            </a:r>
          </a:p>
          <a:p>
            <a:pPr lvl="1">
              <a:buSzPct val="125000"/>
              <a:buFont typeface="Arial" panose="020B0604020202020204" pitchFamily="34" charset="0"/>
              <a:buChar char="•"/>
            </a:pPr>
            <a:endParaRPr lang="en-US" sz="2000" b="1" dirty="0"/>
          </a:p>
          <a:p>
            <a:pPr marL="457200" lvl="1" indent="0">
              <a:buSzPct val="125000"/>
              <a:buNone/>
            </a:pPr>
            <a:endParaRPr lang="en-US" sz="2000" b="1" dirty="0"/>
          </a:p>
        </p:txBody>
      </p:sp>
    </p:spTree>
    <p:extLst>
      <p:ext uri="{BB962C8B-B14F-4D97-AF65-F5344CB8AC3E}">
        <p14:creationId xmlns:p14="http://schemas.microsoft.com/office/powerpoint/2010/main" val="20528517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95802" y="437181"/>
            <a:ext cx="9408609" cy="633417"/>
          </a:xfrm>
        </p:spPr>
        <p:txBody>
          <a:bodyPr>
            <a:normAutofit fontScale="90000"/>
          </a:bodyPr>
          <a:lstStyle/>
          <a:p>
            <a:r>
              <a:rPr lang="en-AU" dirty="0" smtClean="0">
                <a:solidFill>
                  <a:schemeClr val="accent1">
                    <a:lumMod val="75000"/>
                  </a:schemeClr>
                </a:solidFill>
                <a:latin typeface="+mn-lt"/>
              </a:rPr>
              <a:t>Clinical trials are excellent value for money</a:t>
            </a:r>
            <a:endParaRPr lang="en-AU" dirty="0">
              <a:solidFill>
                <a:schemeClr val="accent1">
                  <a:lumMod val="75000"/>
                </a:schemeClr>
              </a:solidFill>
              <a:latin typeface="+mn-lt"/>
            </a:endParaRP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32609" y="1366778"/>
            <a:ext cx="6450220" cy="4547730"/>
          </a:xfrm>
        </p:spPr>
      </p:pic>
      <p:sp>
        <p:nvSpPr>
          <p:cNvPr id="6" name="TextBox 5"/>
          <p:cNvSpPr txBox="1"/>
          <p:nvPr/>
        </p:nvSpPr>
        <p:spPr>
          <a:xfrm>
            <a:off x="8352263" y="1268414"/>
            <a:ext cx="3448310" cy="4708981"/>
          </a:xfrm>
          <a:prstGeom prst="rect">
            <a:avLst/>
          </a:prstGeom>
          <a:noFill/>
        </p:spPr>
        <p:txBody>
          <a:bodyPr wrap="square" rtlCol="0">
            <a:spAutoFit/>
          </a:bodyPr>
          <a:lstStyle/>
          <a:p>
            <a:pPr marL="285750" indent="-285750">
              <a:buFont typeface="Arial" panose="020B0604020202020204" pitchFamily="34" charset="0"/>
              <a:buChar char="•"/>
            </a:pPr>
            <a:r>
              <a:rPr lang="en-AU" sz="2000" dirty="0"/>
              <a:t>B</a:t>
            </a:r>
            <a:r>
              <a:rPr lang="en-AU" sz="2000" dirty="0" smtClean="0"/>
              <a:t>enefits estimated $2 billion</a:t>
            </a:r>
            <a:r>
              <a:rPr lang="en-AU" sz="2000" baseline="30000" dirty="0" smtClean="0"/>
              <a:t>1</a:t>
            </a:r>
          </a:p>
          <a:p>
            <a:pPr marL="285750" indent="-285750">
              <a:buFont typeface="Arial" panose="020B0604020202020204" pitchFamily="34" charset="0"/>
              <a:buChar char="•"/>
            </a:pPr>
            <a:r>
              <a:rPr lang="en-AU" sz="2000" dirty="0" smtClean="0"/>
              <a:t>Benefits gained </a:t>
            </a:r>
            <a:r>
              <a:rPr lang="en-AU" sz="2000" dirty="0"/>
              <a:t>through both improvements in patient health outcomes and savings from direct health service costs </a:t>
            </a:r>
            <a:r>
              <a:rPr lang="en-AU" sz="2000" dirty="0" smtClean="0"/>
              <a:t>avoided</a:t>
            </a:r>
          </a:p>
          <a:p>
            <a:pPr marL="285750" indent="-285750">
              <a:buFont typeface="Arial" panose="020B0604020202020204" pitchFamily="34" charset="0"/>
              <a:buChar char="•"/>
            </a:pPr>
            <a:r>
              <a:rPr lang="en-AU" sz="2000" dirty="0" smtClean="0"/>
              <a:t>When trials costs deducted</a:t>
            </a:r>
            <a:r>
              <a:rPr lang="en-AU" sz="2000" dirty="0"/>
              <a:t>, </a:t>
            </a:r>
            <a:r>
              <a:rPr lang="en-AU" sz="2000" dirty="0" smtClean="0"/>
              <a:t>net </a:t>
            </a:r>
            <a:r>
              <a:rPr lang="en-AU" sz="2000" dirty="0"/>
              <a:t>benefit </a:t>
            </a:r>
            <a:r>
              <a:rPr lang="en-AU" sz="2000" dirty="0" smtClean="0"/>
              <a:t>$1.6 billion </a:t>
            </a:r>
          </a:p>
          <a:p>
            <a:pPr marL="285750" indent="-285750">
              <a:buFont typeface="Arial" panose="020B0604020202020204" pitchFamily="34" charset="0"/>
              <a:buChar char="•"/>
            </a:pPr>
            <a:r>
              <a:rPr lang="en-AU" sz="2000" dirty="0" smtClean="0"/>
              <a:t>With </a:t>
            </a:r>
            <a:r>
              <a:rPr lang="en-AU" sz="2000" dirty="0"/>
              <a:t>a total gross benefit of almost $2 billion and a total cost of $335 million, the benefit to cost ratio is </a:t>
            </a:r>
            <a:r>
              <a:rPr lang="en-AU" sz="2000" dirty="0" smtClean="0"/>
              <a:t>5.8 :1 </a:t>
            </a:r>
          </a:p>
          <a:p>
            <a:pPr marL="285750" indent="-285750">
              <a:buFont typeface="Arial" panose="020B0604020202020204" pitchFamily="34" charset="0"/>
              <a:buChar char="•"/>
            </a:pPr>
            <a:r>
              <a:rPr lang="en-AU" sz="2000" b="1" i="1" dirty="0" smtClean="0">
                <a:solidFill>
                  <a:schemeClr val="accent2"/>
                </a:solidFill>
              </a:rPr>
              <a:t>Every dollar </a:t>
            </a:r>
            <a:r>
              <a:rPr lang="en-AU" sz="2000" b="1" i="1" dirty="0">
                <a:solidFill>
                  <a:schemeClr val="accent2"/>
                </a:solidFill>
              </a:rPr>
              <a:t>invested returns $</a:t>
            </a:r>
            <a:r>
              <a:rPr lang="en-AU" sz="2000" b="1" i="1" dirty="0" smtClean="0">
                <a:solidFill>
                  <a:schemeClr val="accent2"/>
                </a:solidFill>
              </a:rPr>
              <a:t>5.80</a:t>
            </a:r>
            <a:endParaRPr lang="en-AU" sz="2000" b="1" i="1" dirty="0">
              <a:solidFill>
                <a:schemeClr val="accent2"/>
              </a:solidFill>
            </a:endParaRPr>
          </a:p>
        </p:txBody>
      </p:sp>
      <p:sp>
        <p:nvSpPr>
          <p:cNvPr id="8" name="TextBox 7"/>
          <p:cNvSpPr txBox="1"/>
          <p:nvPr/>
        </p:nvSpPr>
        <p:spPr>
          <a:xfrm>
            <a:off x="451413" y="5949078"/>
            <a:ext cx="11433672" cy="523220"/>
          </a:xfrm>
          <a:prstGeom prst="rect">
            <a:avLst/>
          </a:prstGeom>
          <a:noFill/>
        </p:spPr>
        <p:txBody>
          <a:bodyPr wrap="square" rtlCol="0">
            <a:spAutoFit/>
          </a:bodyPr>
          <a:lstStyle/>
          <a:p>
            <a:endParaRPr lang="en-AU" sz="1400" dirty="0"/>
          </a:p>
          <a:p>
            <a:r>
              <a:rPr lang="en-AU" sz="1400" dirty="0"/>
              <a:t> </a:t>
            </a:r>
            <a:r>
              <a:rPr lang="en-AU" sz="1400" baseline="30000" dirty="0" smtClean="0"/>
              <a:t>1</a:t>
            </a:r>
            <a:r>
              <a:rPr lang="en-AU" sz="1400" dirty="0" smtClean="0"/>
              <a:t>Australian </a:t>
            </a:r>
            <a:r>
              <a:rPr lang="en-AU" sz="1400" dirty="0"/>
              <a:t>Commission on Safety and Quality in Health Care. </a:t>
            </a:r>
            <a:r>
              <a:rPr lang="en-AU" sz="1400" dirty="0" smtClean="0"/>
              <a:t>Economic </a:t>
            </a:r>
            <a:r>
              <a:rPr lang="en-AU" sz="1400" dirty="0"/>
              <a:t>evaluation of investigator-initiated clinical trials conducted by </a:t>
            </a:r>
            <a:r>
              <a:rPr lang="en-AU" sz="1400" dirty="0" smtClean="0"/>
              <a:t>networks. (2017)</a:t>
            </a:r>
            <a:endParaRPr lang="en-AU" sz="1400" dirty="0"/>
          </a:p>
        </p:txBody>
      </p:sp>
    </p:spTree>
    <p:extLst>
      <p:ext uri="{BB962C8B-B14F-4D97-AF65-F5344CB8AC3E}">
        <p14:creationId xmlns:p14="http://schemas.microsoft.com/office/powerpoint/2010/main" val="2772260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4107" y="559354"/>
            <a:ext cx="11360978" cy="633417"/>
          </a:xfrm>
        </p:spPr>
        <p:txBody>
          <a:bodyPr>
            <a:normAutofit fontScale="90000"/>
          </a:bodyPr>
          <a:lstStyle/>
          <a:p>
            <a:r>
              <a:rPr lang="en-AU" dirty="0" smtClean="0">
                <a:solidFill>
                  <a:schemeClr val="accent1">
                    <a:lumMod val="75000"/>
                  </a:schemeClr>
                </a:solidFill>
                <a:latin typeface="+mn-lt"/>
              </a:rPr>
              <a:t>International Example:</a:t>
            </a:r>
            <a:r>
              <a:rPr lang="en-AU" dirty="0">
                <a:solidFill>
                  <a:schemeClr val="accent1">
                    <a:lumMod val="75000"/>
                  </a:schemeClr>
                </a:solidFill>
                <a:latin typeface="+mn-lt"/>
              </a:rPr>
              <a:t> </a:t>
            </a:r>
            <a:r>
              <a:rPr lang="en-AU" dirty="0" smtClean="0">
                <a:solidFill>
                  <a:schemeClr val="accent1">
                    <a:lumMod val="75000"/>
                  </a:schemeClr>
                </a:solidFill>
                <a:latin typeface="+mn-lt"/>
              </a:rPr>
              <a:t>Economic </a:t>
            </a:r>
            <a:r>
              <a:rPr lang="en-AU" dirty="0">
                <a:solidFill>
                  <a:schemeClr val="accent1">
                    <a:lumMod val="75000"/>
                  </a:schemeClr>
                </a:solidFill>
                <a:latin typeface="+mn-lt"/>
              </a:rPr>
              <a:t>return from the Women’s Health Initiative (E+P) </a:t>
            </a:r>
            <a:r>
              <a:rPr lang="en-AU" dirty="0" smtClean="0">
                <a:solidFill>
                  <a:schemeClr val="accent1">
                    <a:lumMod val="75000"/>
                  </a:schemeClr>
                </a:solidFill>
                <a:latin typeface="+mn-lt"/>
              </a:rPr>
              <a:t>trial</a:t>
            </a:r>
            <a:endParaRPr lang="en-AU" dirty="0">
              <a:solidFill>
                <a:schemeClr val="accent1">
                  <a:lumMod val="75000"/>
                </a:schemeClr>
              </a:solidFill>
              <a:latin typeface="+mn-lt"/>
            </a:endParaRPr>
          </a:p>
        </p:txBody>
      </p:sp>
      <p:sp>
        <p:nvSpPr>
          <p:cNvPr id="5" name="Content Placeholder 4"/>
          <p:cNvSpPr>
            <a:spLocks noGrp="1"/>
          </p:cNvSpPr>
          <p:nvPr>
            <p:ph idx="1"/>
          </p:nvPr>
        </p:nvSpPr>
        <p:spPr>
          <a:xfrm>
            <a:off x="334433" y="1563093"/>
            <a:ext cx="11550652" cy="4679949"/>
          </a:xfrm>
        </p:spPr>
        <p:txBody>
          <a:bodyPr/>
          <a:lstStyle/>
          <a:p>
            <a:pPr marL="0" indent="0">
              <a:buNone/>
            </a:pPr>
            <a:endParaRPr lang="en-AU" dirty="0" smtClean="0"/>
          </a:p>
          <a:p>
            <a:r>
              <a:rPr lang="en-AU" dirty="0" smtClean="0"/>
              <a:t>One of NIH’s most expensive trials </a:t>
            </a:r>
          </a:p>
          <a:p>
            <a:pPr lvl="1"/>
            <a:r>
              <a:rPr lang="en-AU" dirty="0" smtClean="0"/>
              <a:t>(US$260 million in 2012 dollars)</a:t>
            </a:r>
          </a:p>
          <a:p>
            <a:pPr marL="514350" indent="-457200"/>
            <a:r>
              <a:rPr lang="en-AU" dirty="0" smtClean="0"/>
              <a:t>Hypothesis - combined hormone therapy      coronary heart disease,    osteoporosis</a:t>
            </a:r>
          </a:p>
          <a:p>
            <a:pPr marL="514350" indent="-457200"/>
            <a:r>
              <a:rPr lang="en-AU" dirty="0" smtClean="0"/>
              <a:t> 2002 – Trial stopped. Main findings: </a:t>
            </a:r>
          </a:p>
          <a:p>
            <a:pPr marL="914400" lvl="1" indent="-457200"/>
            <a:r>
              <a:rPr lang="en-AU" dirty="0" smtClean="0"/>
              <a:t> coronary </a:t>
            </a:r>
            <a:r>
              <a:rPr lang="en-AU" dirty="0"/>
              <a:t>heart </a:t>
            </a:r>
            <a:r>
              <a:rPr lang="en-AU" dirty="0" smtClean="0"/>
              <a:t>disease, stroke, pulmonary embolism</a:t>
            </a:r>
          </a:p>
          <a:p>
            <a:pPr marL="914400" lvl="1" indent="-457200"/>
            <a:r>
              <a:rPr lang="en-AU" dirty="0" smtClean="0"/>
              <a:t> breast cancer risk </a:t>
            </a:r>
          </a:p>
          <a:p>
            <a:pPr marL="914400" lvl="1" indent="-457200"/>
            <a:r>
              <a:rPr lang="en-AU" dirty="0" smtClean="0"/>
              <a:t> colorectal cancer &amp; fractures</a:t>
            </a:r>
            <a:endParaRPr lang="en-AU" dirty="0"/>
          </a:p>
        </p:txBody>
      </p:sp>
      <p:sp>
        <p:nvSpPr>
          <p:cNvPr id="4" name="TextBox 3"/>
          <p:cNvSpPr txBox="1"/>
          <p:nvPr/>
        </p:nvSpPr>
        <p:spPr>
          <a:xfrm>
            <a:off x="6960096" y="5873710"/>
            <a:ext cx="3600400" cy="369332"/>
          </a:xfrm>
          <a:prstGeom prst="rect">
            <a:avLst/>
          </a:prstGeom>
          <a:noFill/>
        </p:spPr>
        <p:txBody>
          <a:bodyPr wrap="square" rtlCol="0">
            <a:spAutoFit/>
          </a:bodyPr>
          <a:lstStyle/>
          <a:p>
            <a:r>
              <a:rPr lang="en-AU" i="1" dirty="0"/>
              <a:t>JAMA </a:t>
            </a:r>
            <a:r>
              <a:rPr lang="en-AU" dirty="0"/>
              <a:t>2002;288:321-333</a:t>
            </a:r>
          </a:p>
        </p:txBody>
      </p:sp>
      <p:cxnSp>
        <p:nvCxnSpPr>
          <p:cNvPr id="15" name="Straight Arrow Connector 14"/>
          <p:cNvCxnSpPr/>
          <p:nvPr/>
        </p:nvCxnSpPr>
        <p:spPr>
          <a:xfrm>
            <a:off x="1274397" y="4454770"/>
            <a:ext cx="0" cy="288032"/>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274397" y="4949552"/>
            <a:ext cx="0" cy="288032"/>
          </a:xfrm>
          <a:prstGeom prst="straightConnector1">
            <a:avLst/>
          </a:prstGeom>
          <a:ln w="381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274397" y="5410476"/>
            <a:ext cx="0" cy="2880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7229838" y="3137310"/>
            <a:ext cx="0" cy="2880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800161" y="3512695"/>
            <a:ext cx="0" cy="2880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6078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34433" y="601860"/>
            <a:ext cx="11482939" cy="633417"/>
          </a:xfrm>
        </p:spPr>
        <p:txBody>
          <a:bodyPr>
            <a:normAutofit fontScale="90000"/>
          </a:bodyPr>
          <a:lstStyle/>
          <a:p>
            <a:r>
              <a:rPr lang="en-AU" dirty="0">
                <a:solidFill>
                  <a:schemeClr val="accent1">
                    <a:lumMod val="75000"/>
                  </a:schemeClr>
                </a:solidFill>
                <a:latin typeface="+mn-lt"/>
              </a:rPr>
              <a:t>Economic return from the Women’s Health </a:t>
            </a:r>
            <a:r>
              <a:rPr lang="en-AU" dirty="0" smtClean="0">
                <a:solidFill>
                  <a:schemeClr val="accent1">
                    <a:lumMod val="75000"/>
                  </a:schemeClr>
                </a:solidFill>
                <a:latin typeface="+mn-lt"/>
              </a:rPr>
              <a:t>Initiative trial</a:t>
            </a:r>
            <a:endParaRPr lang="en-AU" dirty="0">
              <a:solidFill>
                <a:schemeClr val="accent1">
                  <a:lumMod val="75000"/>
                </a:schemeClr>
              </a:solidFill>
              <a:latin typeface="+mn-lt"/>
            </a:endParaRPr>
          </a:p>
        </p:txBody>
      </p:sp>
      <p:sp>
        <p:nvSpPr>
          <p:cNvPr id="2" name="Content Placeholder 1"/>
          <p:cNvSpPr>
            <a:spLocks noGrp="1"/>
          </p:cNvSpPr>
          <p:nvPr>
            <p:ph idx="1"/>
          </p:nvPr>
        </p:nvSpPr>
        <p:spPr/>
        <p:txBody>
          <a:bodyPr/>
          <a:lstStyle/>
          <a:p>
            <a:r>
              <a:rPr lang="en-AU" dirty="0" smtClean="0"/>
              <a:t>Decision model:</a:t>
            </a:r>
          </a:p>
          <a:p>
            <a:pPr lvl="1"/>
            <a:r>
              <a:rPr lang="en-AU" dirty="0" smtClean="0"/>
              <a:t>to simulate the health outcomes from WHI trial with observed </a:t>
            </a:r>
            <a:r>
              <a:rPr lang="en-AU" dirty="0" err="1" smtClean="0"/>
              <a:t>cHT</a:t>
            </a:r>
            <a:r>
              <a:rPr lang="en-AU" dirty="0" smtClean="0"/>
              <a:t> use vs ‘no WHI trial’ with </a:t>
            </a:r>
            <a:r>
              <a:rPr lang="en-AU" dirty="0" err="1" smtClean="0"/>
              <a:t>cHT</a:t>
            </a:r>
            <a:r>
              <a:rPr lang="en-AU" dirty="0" smtClean="0"/>
              <a:t> extrapolated from the pre-trial period</a:t>
            </a:r>
          </a:p>
          <a:p>
            <a:r>
              <a:rPr lang="en-AU" dirty="0" smtClean="0"/>
              <a:t>10 year time horizon (2003-2012)</a:t>
            </a:r>
          </a:p>
          <a:p>
            <a:r>
              <a:rPr lang="en-AU" dirty="0" smtClean="0"/>
              <a:t>Perspective of the US health system</a:t>
            </a:r>
          </a:p>
          <a:p>
            <a:pPr marL="0" indent="0">
              <a:buNone/>
            </a:pPr>
            <a:endParaRPr lang="en-AU" dirty="0"/>
          </a:p>
        </p:txBody>
      </p:sp>
      <p:sp>
        <p:nvSpPr>
          <p:cNvPr id="4" name="TextBox 3"/>
          <p:cNvSpPr txBox="1"/>
          <p:nvPr/>
        </p:nvSpPr>
        <p:spPr>
          <a:xfrm>
            <a:off x="6744072" y="5733256"/>
            <a:ext cx="3600400" cy="369332"/>
          </a:xfrm>
          <a:prstGeom prst="rect">
            <a:avLst/>
          </a:prstGeom>
          <a:noFill/>
        </p:spPr>
        <p:txBody>
          <a:bodyPr wrap="square" rtlCol="0">
            <a:spAutoFit/>
          </a:bodyPr>
          <a:lstStyle/>
          <a:p>
            <a:r>
              <a:rPr lang="en-AU" i="1" dirty="0"/>
              <a:t>Ann Intern Med </a:t>
            </a:r>
            <a:r>
              <a:rPr lang="en-AU" dirty="0"/>
              <a:t>2014;160:594-602</a:t>
            </a:r>
          </a:p>
        </p:txBody>
      </p:sp>
    </p:spTree>
    <p:extLst>
      <p:ext uri="{BB962C8B-B14F-4D97-AF65-F5344CB8AC3E}">
        <p14:creationId xmlns:p14="http://schemas.microsoft.com/office/powerpoint/2010/main" val="2140685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a:xfrm>
            <a:off x="558266" y="236100"/>
            <a:ext cx="11403822" cy="633417"/>
          </a:xfrm>
        </p:spPr>
        <p:txBody>
          <a:bodyPr>
            <a:noAutofit/>
          </a:bodyPr>
          <a:lstStyle/>
          <a:p>
            <a:r>
              <a:rPr lang="en-AU" sz="4000" dirty="0">
                <a:solidFill>
                  <a:schemeClr val="accent1">
                    <a:lumMod val="75000"/>
                  </a:schemeClr>
                </a:solidFill>
                <a:latin typeface="+mn-lt"/>
              </a:rPr>
              <a:t>Results - Difference in expenditure </a:t>
            </a:r>
            <a:r>
              <a:rPr lang="en-AU" sz="4000" dirty="0" smtClean="0">
                <a:solidFill>
                  <a:schemeClr val="accent1">
                    <a:lumMod val="75000"/>
                  </a:schemeClr>
                </a:solidFill>
                <a:latin typeface="+mn-lt"/>
              </a:rPr>
              <a:t>WHI </a:t>
            </a:r>
            <a:r>
              <a:rPr lang="en-AU" sz="4000" dirty="0">
                <a:solidFill>
                  <a:schemeClr val="accent1">
                    <a:lumMod val="75000"/>
                  </a:schemeClr>
                </a:solidFill>
                <a:latin typeface="+mn-lt"/>
              </a:rPr>
              <a:t>trial vs no </a:t>
            </a:r>
            <a:r>
              <a:rPr lang="en-AU" sz="4000" dirty="0" smtClean="0">
                <a:solidFill>
                  <a:schemeClr val="accent1">
                    <a:lumMod val="75000"/>
                  </a:schemeClr>
                </a:solidFill>
                <a:latin typeface="+mn-lt"/>
              </a:rPr>
              <a:t>trial</a:t>
            </a:r>
            <a:endParaRPr lang="en-AU" sz="4000" dirty="0">
              <a:solidFill>
                <a:schemeClr val="accent1">
                  <a:lumMod val="75000"/>
                </a:schemeClr>
              </a:solidFill>
              <a:latin typeface="+mn-lt"/>
            </a:endParaRPr>
          </a:p>
        </p:txBody>
      </p:sp>
      <p:pic>
        <p:nvPicPr>
          <p:cNvPr id="20483"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bwMode="auto">
          <a:xfrm>
            <a:off x="731707" y="1042771"/>
            <a:ext cx="6803893" cy="5637161"/>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7" name="TextBox 6"/>
          <p:cNvSpPr txBox="1"/>
          <p:nvPr/>
        </p:nvSpPr>
        <p:spPr>
          <a:xfrm>
            <a:off x="8296978" y="1410961"/>
            <a:ext cx="3532470" cy="3416320"/>
          </a:xfrm>
          <a:prstGeom prst="rect">
            <a:avLst/>
          </a:prstGeom>
          <a:noFill/>
        </p:spPr>
        <p:txBody>
          <a:bodyPr wrap="square" rtlCol="0">
            <a:spAutoFit/>
          </a:bodyPr>
          <a:lstStyle/>
          <a:p>
            <a:r>
              <a:rPr lang="en-AU" sz="2400" b="1" dirty="0"/>
              <a:t>Results: </a:t>
            </a:r>
            <a:endParaRPr lang="en-AU" sz="2400" b="1" dirty="0" smtClean="0"/>
          </a:p>
          <a:p>
            <a:pPr marL="342900" indent="-342900">
              <a:buFont typeface="Arial" panose="020B0604020202020204" pitchFamily="34" charset="0"/>
              <a:buChar char="•"/>
            </a:pPr>
            <a:r>
              <a:rPr lang="en-AU" sz="2400" dirty="0" smtClean="0"/>
              <a:t>4.3M </a:t>
            </a:r>
            <a:r>
              <a:rPr lang="en-AU" sz="2400" dirty="0"/>
              <a:t>fewer </a:t>
            </a:r>
            <a:r>
              <a:rPr lang="en-AU" sz="2400" dirty="0" err="1"/>
              <a:t>cHT</a:t>
            </a:r>
            <a:r>
              <a:rPr lang="en-AU" sz="2400" dirty="0"/>
              <a:t> </a:t>
            </a:r>
            <a:r>
              <a:rPr lang="en-AU" sz="2400" dirty="0" smtClean="0"/>
              <a:t>users </a:t>
            </a:r>
          </a:p>
          <a:p>
            <a:pPr marL="342900" indent="-342900">
              <a:buFont typeface="Arial" panose="020B0604020202020204" pitchFamily="34" charset="0"/>
              <a:buChar char="•"/>
            </a:pPr>
            <a:r>
              <a:rPr lang="en-AU" sz="2400" dirty="0" smtClean="0"/>
              <a:t>126,000 </a:t>
            </a:r>
            <a:r>
              <a:rPr lang="en-AU" sz="2400" dirty="0"/>
              <a:t>fewer breast cancer </a:t>
            </a:r>
            <a:r>
              <a:rPr lang="en-AU" sz="2400" dirty="0" smtClean="0"/>
              <a:t>cases </a:t>
            </a:r>
          </a:p>
          <a:p>
            <a:pPr marL="342900" indent="-342900">
              <a:buFont typeface="Arial" panose="020B0604020202020204" pitchFamily="34" charset="0"/>
              <a:buChar char="•"/>
            </a:pPr>
            <a:r>
              <a:rPr lang="en-AU" sz="2400" dirty="0" smtClean="0"/>
              <a:t>76,000 </a:t>
            </a:r>
            <a:r>
              <a:rPr lang="en-AU" sz="2400" dirty="0"/>
              <a:t>fewer CHD </a:t>
            </a:r>
            <a:r>
              <a:rPr lang="en-AU" sz="2400" dirty="0" smtClean="0"/>
              <a:t>cases </a:t>
            </a:r>
          </a:p>
          <a:p>
            <a:pPr marL="342900" indent="-342900">
              <a:buFont typeface="Arial" panose="020B0604020202020204" pitchFamily="34" charset="0"/>
              <a:buChar char="•"/>
            </a:pPr>
            <a:r>
              <a:rPr lang="en-AU" sz="2400" dirty="0" smtClean="0"/>
              <a:t>263,000 </a:t>
            </a:r>
            <a:r>
              <a:rPr lang="en-AU" sz="2400" dirty="0"/>
              <a:t>more </a:t>
            </a:r>
            <a:r>
              <a:rPr lang="en-AU" sz="2400" dirty="0" smtClean="0"/>
              <a:t>fractures</a:t>
            </a:r>
          </a:p>
          <a:p>
            <a:pPr marL="342900" indent="-342900">
              <a:buFont typeface="Arial" panose="020B0604020202020204" pitchFamily="34" charset="0"/>
              <a:buChar char="•"/>
            </a:pPr>
            <a:endParaRPr lang="en-AU" sz="2400" dirty="0"/>
          </a:p>
          <a:p>
            <a:r>
              <a:rPr lang="en-AU" sz="2400" b="1" i="1" dirty="0">
                <a:solidFill>
                  <a:schemeClr val="accent2"/>
                </a:solidFill>
              </a:rPr>
              <a:t>= Net benefit $37.1 billion</a:t>
            </a:r>
          </a:p>
          <a:p>
            <a:endParaRPr lang="en-AU" sz="2400" dirty="0"/>
          </a:p>
        </p:txBody>
      </p:sp>
    </p:spTree>
    <p:extLst>
      <p:ext uri="{BB962C8B-B14F-4D97-AF65-F5344CB8AC3E}">
        <p14:creationId xmlns:p14="http://schemas.microsoft.com/office/powerpoint/2010/main" val="21231745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93821" y="365125"/>
            <a:ext cx="10515600" cy="1325563"/>
          </a:xfrm>
        </p:spPr>
        <p:txBody>
          <a:bodyPr>
            <a:noAutofit/>
          </a:bodyPr>
          <a:lstStyle/>
          <a:p>
            <a:r>
              <a:rPr lang="en-US" b="0" dirty="0" smtClean="0">
                <a:solidFill>
                  <a:schemeClr val="accent1">
                    <a:lumMod val="75000"/>
                  </a:schemeClr>
                </a:solidFill>
                <a:latin typeface="+mn-lt"/>
              </a:rPr>
              <a:t>CTC Examples: The </a:t>
            </a:r>
            <a:r>
              <a:rPr lang="en-US" b="0" dirty="0">
                <a:solidFill>
                  <a:schemeClr val="accent1">
                    <a:lumMod val="75000"/>
                  </a:schemeClr>
                </a:solidFill>
                <a:latin typeface="+mn-lt"/>
              </a:rPr>
              <a:t>LIPID Trial</a:t>
            </a:r>
            <a:r>
              <a:rPr lang="en-US" sz="1800" dirty="0"/>
              <a:t/>
            </a:r>
            <a:br>
              <a:rPr lang="en-US" sz="1800" dirty="0"/>
            </a:br>
            <a:endParaRPr lang="en-AU" sz="1800" dirty="0"/>
          </a:p>
        </p:txBody>
      </p:sp>
      <p:sp>
        <p:nvSpPr>
          <p:cNvPr id="4" name="Slide Number Placeholder 3"/>
          <p:cNvSpPr>
            <a:spLocks noGrp="1"/>
          </p:cNvSpPr>
          <p:nvPr>
            <p:ph type="sldNum" sz="quarter" idx="4294967295"/>
          </p:nvPr>
        </p:nvSpPr>
        <p:spPr/>
        <p:txBody>
          <a:bodyPr/>
          <a:lstStyle/>
          <a:p>
            <a:pPr>
              <a:defRPr/>
            </a:pPr>
            <a:endParaRPr dirty="0">
              <a:solidFill>
                <a:srgbClr val="CE1126"/>
              </a:solidFill>
            </a:endParaRPr>
          </a:p>
        </p:txBody>
      </p:sp>
      <p:pic>
        <p:nvPicPr>
          <p:cNvPr id="183298" name="Picture 2"/>
          <p:cNvPicPr>
            <a:picLocks noGrp="1" noChangeAspect="1" noChangeArrowheads="1"/>
          </p:cNvPicPr>
          <p:nvPr>
            <p:ph idx="1"/>
          </p:nvPr>
        </p:nvPicPr>
        <p:blipFill>
          <a:blip r:embed="rId3" cstate="print"/>
          <a:srcRect/>
          <a:stretch>
            <a:fillRect/>
          </a:stretch>
        </p:blipFill>
        <p:spPr bwMode="auto">
          <a:xfrm>
            <a:off x="5536789" y="1087209"/>
            <a:ext cx="6215657" cy="5421255"/>
          </a:xfrm>
          <a:prstGeom prst="rect">
            <a:avLst/>
          </a:prstGeom>
          <a:noFill/>
          <a:ln w="9525">
            <a:noFill/>
            <a:miter lim="800000"/>
            <a:headEnd/>
            <a:tailEnd/>
          </a:ln>
          <a:effectLst/>
        </p:spPr>
      </p:pic>
      <p:sp>
        <p:nvSpPr>
          <p:cNvPr id="7" name="Rectangle 6"/>
          <p:cNvSpPr/>
          <p:nvPr/>
        </p:nvSpPr>
        <p:spPr>
          <a:xfrm>
            <a:off x="693821" y="1690688"/>
            <a:ext cx="4543420" cy="4093428"/>
          </a:xfrm>
          <a:prstGeom prst="rect">
            <a:avLst/>
          </a:prstGeom>
        </p:spPr>
        <p:txBody>
          <a:bodyPr wrap="square">
            <a:spAutoFit/>
          </a:bodyPr>
          <a:lstStyle/>
          <a:p>
            <a:pPr>
              <a:buClr>
                <a:srgbClr val="12416C"/>
              </a:buClr>
              <a:buSzPct val="140000"/>
              <a:buFont typeface="Wingdings" pitchFamily="2" charset="2"/>
              <a:buChar char="§"/>
            </a:pPr>
            <a:r>
              <a:rPr lang="en-AU" sz="2000" dirty="0" err="1">
                <a:solidFill>
                  <a:prstClr val="black"/>
                </a:solidFill>
              </a:rPr>
              <a:t>Pravastatin</a:t>
            </a:r>
            <a:r>
              <a:rPr lang="en-AU" sz="2000" dirty="0">
                <a:solidFill>
                  <a:prstClr val="black"/>
                </a:solidFill>
              </a:rPr>
              <a:t> improved survival in patients with coronary heart disease and with average cholesterol levels</a:t>
            </a:r>
          </a:p>
          <a:p>
            <a:pPr>
              <a:buClr>
                <a:srgbClr val="12416C"/>
              </a:buClr>
              <a:buSzPct val="140000"/>
              <a:buFont typeface="Wingdings" pitchFamily="2" charset="2"/>
              <a:buChar char="§"/>
            </a:pPr>
            <a:endParaRPr lang="en-AU" sz="2000" dirty="0">
              <a:solidFill>
                <a:prstClr val="black"/>
              </a:solidFill>
            </a:endParaRPr>
          </a:p>
          <a:p>
            <a:pPr>
              <a:buClr>
                <a:srgbClr val="12416C"/>
              </a:buClr>
              <a:buSzPct val="140000"/>
              <a:buFont typeface="Wingdings" pitchFamily="2" charset="2"/>
              <a:buChar char="§"/>
            </a:pPr>
            <a:r>
              <a:rPr lang="en-AU" sz="2000" dirty="0">
                <a:solidFill>
                  <a:prstClr val="black"/>
                </a:solidFill>
              </a:rPr>
              <a:t>Trial led directly to change in Australian guidelines and in Pharmaceutical Benefits Scheme</a:t>
            </a:r>
          </a:p>
          <a:p>
            <a:pPr>
              <a:buClr>
                <a:srgbClr val="12416C"/>
              </a:buClr>
              <a:buSzPct val="140000"/>
              <a:buFont typeface="Wingdings" pitchFamily="2" charset="2"/>
              <a:buChar char="§"/>
            </a:pPr>
            <a:endParaRPr lang="en-AU" sz="2000" dirty="0">
              <a:solidFill>
                <a:prstClr val="black"/>
              </a:solidFill>
            </a:endParaRPr>
          </a:p>
          <a:p>
            <a:pPr>
              <a:buClr>
                <a:srgbClr val="12416C"/>
              </a:buClr>
              <a:buSzPct val="140000"/>
              <a:buFont typeface="Wingdings" pitchFamily="2" charset="2"/>
              <a:buChar char="§"/>
            </a:pPr>
            <a:r>
              <a:rPr lang="en-AU" sz="2000" dirty="0">
                <a:solidFill>
                  <a:prstClr val="black"/>
                </a:solidFill>
              </a:rPr>
              <a:t>Significant impact on international guidelines</a:t>
            </a:r>
          </a:p>
          <a:p>
            <a:pPr>
              <a:buClr>
                <a:srgbClr val="12416C"/>
              </a:buClr>
              <a:buSzPct val="140000"/>
              <a:buFont typeface="Wingdings" pitchFamily="2" charset="2"/>
              <a:buChar char="§"/>
            </a:pPr>
            <a:endParaRPr lang="en-US" sz="2000" dirty="0">
              <a:solidFill>
                <a:prstClr val="black"/>
              </a:solidFill>
            </a:endParaRPr>
          </a:p>
          <a:p>
            <a:pPr>
              <a:buClr>
                <a:srgbClr val="12416C"/>
              </a:buClr>
              <a:buSzPct val="140000"/>
              <a:buFont typeface="Wingdings" pitchFamily="2" charset="2"/>
              <a:buChar char="§"/>
            </a:pPr>
            <a:r>
              <a:rPr lang="en-US" sz="2000" dirty="0">
                <a:solidFill>
                  <a:schemeClr val="accent2"/>
                </a:solidFill>
              </a:rPr>
              <a:t>Estimated cost-effectiveness $6,300 per LY gained</a:t>
            </a:r>
            <a:endParaRPr lang="en-AU" sz="2000" dirty="0">
              <a:solidFill>
                <a:schemeClr val="accent2"/>
              </a:solidFill>
            </a:endParaRPr>
          </a:p>
        </p:txBody>
      </p:sp>
      <p:sp>
        <p:nvSpPr>
          <p:cNvPr id="3" name="TextBox 2"/>
          <p:cNvSpPr txBox="1"/>
          <p:nvPr/>
        </p:nvSpPr>
        <p:spPr>
          <a:xfrm>
            <a:off x="838200" y="6323798"/>
            <a:ext cx="6650255" cy="369332"/>
          </a:xfrm>
          <a:prstGeom prst="rect">
            <a:avLst/>
          </a:prstGeom>
          <a:noFill/>
        </p:spPr>
        <p:txBody>
          <a:bodyPr wrap="square" rtlCol="0">
            <a:spAutoFit/>
          </a:bodyPr>
          <a:lstStyle/>
          <a:p>
            <a:r>
              <a:rPr lang="en-US" dirty="0"/>
              <a:t>LIPID Study Group. NEJM 1998; 339:1349-57.</a:t>
            </a:r>
            <a:endParaRPr lang="en-AU" dirty="0"/>
          </a:p>
        </p:txBody>
      </p:sp>
    </p:spTree>
    <p:extLst>
      <p:ext uri="{BB962C8B-B14F-4D97-AF65-F5344CB8AC3E}">
        <p14:creationId xmlns:p14="http://schemas.microsoft.com/office/powerpoint/2010/main" val="32622798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27038" y="290513"/>
            <a:ext cx="6316663" cy="762000"/>
          </a:xfrm>
        </p:spPr>
        <p:txBody>
          <a:bodyPr/>
          <a:lstStyle/>
          <a:p>
            <a:r>
              <a:rPr lang="en-AU" b="0" dirty="0">
                <a:solidFill>
                  <a:schemeClr val="accent1">
                    <a:lumMod val="75000"/>
                  </a:schemeClr>
                </a:solidFill>
                <a:latin typeface="+mn-lt"/>
              </a:rPr>
              <a:t>CTC examples: CO17</a:t>
            </a:r>
            <a:endParaRPr lang="en-US" sz="2400" b="0" dirty="0">
              <a:solidFill>
                <a:schemeClr val="accent1">
                  <a:lumMod val="75000"/>
                </a:schemeClr>
              </a:solidFill>
              <a:latin typeface="+mn-lt"/>
            </a:endParaRPr>
          </a:p>
        </p:txBody>
      </p:sp>
      <p:sp>
        <p:nvSpPr>
          <p:cNvPr id="18435" name="Rectangle 3"/>
          <p:cNvSpPr>
            <a:spLocks noChangeArrowheads="1"/>
          </p:cNvSpPr>
          <p:nvPr/>
        </p:nvSpPr>
        <p:spPr bwMode="auto">
          <a:xfrm>
            <a:off x="1703388" y="3716339"/>
            <a:ext cx="4176712" cy="396875"/>
          </a:xfrm>
          <a:prstGeom prst="rect">
            <a:avLst/>
          </a:prstGeom>
          <a:noFill/>
          <a:ln w="9525">
            <a:noFill/>
            <a:miter lim="800000"/>
            <a:headEnd/>
            <a:tailEnd/>
          </a:ln>
        </p:spPr>
        <p:txBody>
          <a:bodyPr anchor="ctr">
            <a:spAutoFit/>
          </a:bodyPr>
          <a:lstStyle/>
          <a:p>
            <a:pPr>
              <a:buClr>
                <a:schemeClr val="tx2"/>
              </a:buClr>
              <a:buSzPct val="140000"/>
              <a:buFont typeface="Wingdings" pitchFamily="2" charset="2"/>
              <a:buChar char="§"/>
            </a:pPr>
            <a:endParaRPr lang="en-US" sz="2000"/>
          </a:p>
        </p:txBody>
      </p:sp>
      <p:sp>
        <p:nvSpPr>
          <p:cNvPr id="18436" name="Text Box 4"/>
          <p:cNvSpPr txBox="1">
            <a:spLocks noChangeArrowheads="1"/>
          </p:cNvSpPr>
          <p:nvPr/>
        </p:nvSpPr>
        <p:spPr bwMode="auto">
          <a:xfrm>
            <a:off x="3209458" y="6155368"/>
            <a:ext cx="2324675" cy="338554"/>
          </a:xfrm>
          <a:prstGeom prst="rect">
            <a:avLst/>
          </a:prstGeom>
          <a:noFill/>
          <a:ln w="9525">
            <a:noFill/>
            <a:miter lim="800000"/>
            <a:headEnd/>
            <a:tailEnd/>
          </a:ln>
        </p:spPr>
        <p:txBody>
          <a:bodyPr wrap="none">
            <a:spAutoFit/>
          </a:bodyPr>
          <a:lstStyle/>
          <a:p>
            <a:r>
              <a:rPr lang="en-AU" sz="1600" dirty="0"/>
              <a:t>NEJM 2008; 359:1757-65 </a:t>
            </a:r>
          </a:p>
        </p:txBody>
      </p:sp>
      <p:sp>
        <p:nvSpPr>
          <p:cNvPr id="18437" name="Rectangle 8"/>
          <p:cNvSpPr>
            <a:spLocks noChangeArrowheads="1"/>
          </p:cNvSpPr>
          <p:nvPr/>
        </p:nvSpPr>
        <p:spPr bwMode="auto">
          <a:xfrm>
            <a:off x="427038" y="1351020"/>
            <a:ext cx="4464050" cy="5016758"/>
          </a:xfrm>
          <a:prstGeom prst="rect">
            <a:avLst/>
          </a:prstGeom>
          <a:noFill/>
          <a:ln w="9525">
            <a:noFill/>
            <a:miter lim="800000"/>
            <a:headEnd/>
            <a:tailEnd/>
          </a:ln>
        </p:spPr>
        <p:txBody>
          <a:bodyPr anchor="ctr">
            <a:spAutoFit/>
          </a:bodyPr>
          <a:lstStyle/>
          <a:p>
            <a:pPr marL="342900" indent="-342900">
              <a:buClr>
                <a:schemeClr val="tx2"/>
              </a:buClr>
              <a:buSzPct val="140000"/>
              <a:buFont typeface="Arial" panose="020B0604020202020204" pitchFamily="34" charset="0"/>
              <a:buChar char="•"/>
            </a:pPr>
            <a:r>
              <a:rPr lang="en-AU" sz="2000" dirty="0"/>
              <a:t>All survival benefit occurred in patients with K-</a:t>
            </a:r>
            <a:r>
              <a:rPr lang="en-AU" sz="2000" dirty="0" err="1"/>
              <a:t>ras</a:t>
            </a:r>
            <a:r>
              <a:rPr lang="en-AU" sz="2000" dirty="0"/>
              <a:t> wild type tumours</a:t>
            </a:r>
          </a:p>
          <a:p>
            <a:pPr marL="342900" indent="-342900">
              <a:buClr>
                <a:schemeClr val="tx2"/>
              </a:buClr>
              <a:buSzPct val="140000"/>
              <a:buFont typeface="Arial" panose="020B0604020202020204" pitchFamily="34" charset="0"/>
              <a:buChar char="•"/>
            </a:pPr>
            <a:endParaRPr lang="en-AU" sz="2000" dirty="0"/>
          </a:p>
          <a:p>
            <a:pPr marL="342900" indent="-342900">
              <a:buClr>
                <a:schemeClr val="tx2"/>
              </a:buClr>
              <a:buSzPct val="140000"/>
              <a:buFont typeface="Arial" panose="020B0604020202020204" pitchFamily="34" charset="0"/>
              <a:buChar char="•"/>
            </a:pPr>
            <a:r>
              <a:rPr lang="en-AU" sz="2000" dirty="0"/>
              <a:t>No benefit at all in patients with K-</a:t>
            </a:r>
            <a:r>
              <a:rPr lang="en-AU" sz="2000" dirty="0" err="1"/>
              <a:t>ras</a:t>
            </a:r>
            <a:r>
              <a:rPr lang="en-AU" sz="2000" dirty="0"/>
              <a:t> mutated type</a:t>
            </a:r>
          </a:p>
          <a:p>
            <a:pPr marL="342900" indent="-342900">
              <a:buClr>
                <a:schemeClr val="tx2"/>
              </a:buClr>
              <a:buSzPct val="140000"/>
              <a:buFont typeface="Arial" panose="020B0604020202020204" pitchFamily="34" charset="0"/>
              <a:buChar char="•"/>
            </a:pPr>
            <a:endParaRPr lang="en-AU" sz="2000" dirty="0"/>
          </a:p>
          <a:p>
            <a:pPr marL="342900" indent="-342900">
              <a:buClr>
                <a:schemeClr val="tx2"/>
              </a:buClr>
              <a:buSzPct val="140000"/>
              <a:buFont typeface="Arial" panose="020B0604020202020204" pitchFamily="34" charset="0"/>
              <a:buChar char="•"/>
            </a:pPr>
            <a:r>
              <a:rPr lang="en-AU" sz="2000" dirty="0"/>
              <a:t>Significant difference in treatment effects between the 2 groups (p&lt;0.01)</a:t>
            </a:r>
          </a:p>
          <a:p>
            <a:pPr marL="342900" indent="-342900">
              <a:buClr>
                <a:schemeClr val="tx2"/>
              </a:buClr>
              <a:buSzPct val="140000"/>
              <a:buFont typeface="Arial" panose="020B0604020202020204" pitchFamily="34" charset="0"/>
              <a:buChar char="•"/>
            </a:pPr>
            <a:endParaRPr lang="en-AU" sz="2000" dirty="0"/>
          </a:p>
          <a:p>
            <a:pPr marL="342900" indent="-342900">
              <a:buClr>
                <a:schemeClr val="tx2"/>
              </a:buClr>
              <a:buSzPct val="140000"/>
              <a:buFont typeface="Arial" panose="020B0604020202020204" pitchFamily="34" charset="0"/>
              <a:buChar char="•"/>
            </a:pPr>
            <a:r>
              <a:rPr lang="en-AU" sz="2000" dirty="0"/>
              <a:t>K-</a:t>
            </a:r>
            <a:r>
              <a:rPr lang="en-AU" sz="2000" dirty="0" err="1"/>
              <a:t>ras</a:t>
            </a:r>
            <a:r>
              <a:rPr lang="en-AU" sz="2000" dirty="0"/>
              <a:t> now being routinely incorporated into practice for clinical practice and for future trials using therapies targeted at the EGFR receptor pathway</a:t>
            </a:r>
          </a:p>
          <a:p>
            <a:pPr>
              <a:buClr>
                <a:schemeClr val="tx2"/>
              </a:buClr>
              <a:buSzPct val="140000"/>
              <a:buFont typeface="Wingdings" pitchFamily="2" charset="2"/>
              <a:buChar char="§"/>
            </a:pPr>
            <a:endParaRPr lang="en-AU" sz="2000" dirty="0"/>
          </a:p>
          <a:p>
            <a:pPr>
              <a:buClr>
                <a:schemeClr val="tx2"/>
              </a:buClr>
              <a:buSzPct val="140000"/>
              <a:buFont typeface="Wingdings" pitchFamily="2" charset="2"/>
              <a:buChar char="§"/>
            </a:pPr>
            <a:endParaRPr lang="en-AU" sz="2000" dirty="0"/>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67438" y="1052513"/>
            <a:ext cx="5046173" cy="4424235"/>
          </a:xfrm>
        </p:spPr>
      </p:pic>
    </p:spTree>
    <p:extLst>
      <p:ext uri="{BB962C8B-B14F-4D97-AF65-F5344CB8AC3E}">
        <p14:creationId xmlns:p14="http://schemas.microsoft.com/office/powerpoint/2010/main" val="35885882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1524001" y="3221251"/>
            <a:ext cx="184731" cy="415498"/>
          </a:xfrm>
          <a:prstGeom prst="rect">
            <a:avLst/>
          </a:prstGeom>
          <a:noFill/>
          <a:ln w="9525">
            <a:noFill/>
            <a:miter lim="800000"/>
            <a:headEnd/>
            <a:tailEnd/>
          </a:ln>
        </p:spPr>
        <p:txBody>
          <a:bodyPr wrap="none" bIns="0" anchor="ctr">
            <a:spAutoFit/>
          </a:bodyPr>
          <a:lstStyle/>
          <a:p>
            <a:endParaRPr lang="en-AU" sz="2400"/>
          </a:p>
        </p:txBody>
      </p:sp>
      <p:sp>
        <p:nvSpPr>
          <p:cNvPr id="48131" name="Rectangle 3"/>
          <p:cNvSpPr>
            <a:spLocks noChangeArrowheads="1"/>
          </p:cNvSpPr>
          <p:nvPr/>
        </p:nvSpPr>
        <p:spPr bwMode="auto">
          <a:xfrm>
            <a:off x="1524001" y="3221251"/>
            <a:ext cx="184731" cy="415498"/>
          </a:xfrm>
          <a:prstGeom prst="rect">
            <a:avLst/>
          </a:prstGeom>
          <a:noFill/>
          <a:ln w="9525">
            <a:noFill/>
            <a:miter lim="800000"/>
            <a:headEnd/>
            <a:tailEnd/>
          </a:ln>
        </p:spPr>
        <p:txBody>
          <a:bodyPr wrap="none" bIns="0" anchor="ctr">
            <a:spAutoFit/>
          </a:bodyPr>
          <a:lstStyle/>
          <a:p>
            <a:endParaRPr lang="en-AU" sz="2400"/>
          </a:p>
        </p:txBody>
      </p:sp>
      <p:sp>
        <p:nvSpPr>
          <p:cNvPr id="48132" name="Text Box 4"/>
          <p:cNvSpPr txBox="1">
            <a:spLocks noChangeArrowheads="1"/>
          </p:cNvSpPr>
          <p:nvPr/>
        </p:nvSpPr>
        <p:spPr bwMode="auto">
          <a:xfrm>
            <a:off x="1847850" y="1628775"/>
            <a:ext cx="8280400" cy="457200"/>
          </a:xfrm>
          <a:prstGeom prst="rect">
            <a:avLst/>
          </a:prstGeom>
          <a:noFill/>
          <a:ln w="9525">
            <a:noFill/>
            <a:miter lim="800000"/>
            <a:headEnd/>
            <a:tailEnd/>
          </a:ln>
        </p:spPr>
        <p:txBody>
          <a:bodyPr>
            <a:spAutoFit/>
          </a:bodyPr>
          <a:lstStyle/>
          <a:p>
            <a:pPr>
              <a:spcBef>
                <a:spcPct val="50000"/>
              </a:spcBef>
            </a:pPr>
            <a:endParaRPr lang="en-AU" sz="2400"/>
          </a:p>
        </p:txBody>
      </p:sp>
      <p:grpSp>
        <p:nvGrpSpPr>
          <p:cNvPr id="2" name="Group 5"/>
          <p:cNvGrpSpPr>
            <a:grpSpLocks/>
          </p:cNvGrpSpPr>
          <p:nvPr/>
        </p:nvGrpSpPr>
        <p:grpSpPr bwMode="auto">
          <a:xfrm>
            <a:off x="2063750" y="2636837"/>
            <a:ext cx="8139029" cy="3484829"/>
            <a:chOff x="520" y="5558"/>
            <a:chExt cx="14703" cy="4638"/>
          </a:xfrm>
        </p:grpSpPr>
        <p:sp>
          <p:nvSpPr>
            <p:cNvPr id="48140" name="Line 6"/>
            <p:cNvSpPr>
              <a:spLocks noChangeShapeType="1"/>
            </p:cNvSpPr>
            <p:nvPr/>
          </p:nvSpPr>
          <p:spPr bwMode="auto">
            <a:xfrm flipV="1">
              <a:off x="720" y="8198"/>
              <a:ext cx="2500" cy="0"/>
            </a:xfrm>
            <a:prstGeom prst="line">
              <a:avLst/>
            </a:prstGeom>
            <a:noFill/>
            <a:ln w="9525">
              <a:solidFill>
                <a:schemeClr val="tx1"/>
              </a:solidFill>
              <a:round/>
              <a:headEnd/>
              <a:tailEnd type="triangle" w="med" len="med"/>
            </a:ln>
          </p:spPr>
          <p:txBody>
            <a:bodyPr/>
            <a:lstStyle/>
            <a:p>
              <a:endParaRPr lang="en-AU"/>
            </a:p>
          </p:txBody>
        </p:sp>
        <p:sp>
          <p:nvSpPr>
            <p:cNvPr id="48141" name="Text Box 7"/>
            <p:cNvSpPr txBox="1">
              <a:spLocks noChangeArrowheads="1"/>
            </p:cNvSpPr>
            <p:nvPr/>
          </p:nvSpPr>
          <p:spPr bwMode="auto">
            <a:xfrm>
              <a:off x="520" y="6578"/>
              <a:ext cx="3397" cy="1260"/>
            </a:xfrm>
            <a:prstGeom prst="rect">
              <a:avLst/>
            </a:prstGeom>
            <a:noFill/>
            <a:ln w="9525">
              <a:noFill/>
              <a:miter lim="800000"/>
              <a:headEnd/>
              <a:tailEnd/>
            </a:ln>
          </p:spPr>
          <p:txBody>
            <a:bodyPr/>
            <a:lstStyle/>
            <a:p>
              <a:r>
                <a:rPr lang="en-US" sz="1400">
                  <a:latin typeface="Arial" pitchFamily="34" charset="0"/>
                </a:rPr>
                <a:t>Patients with history of unprovoked venous thromboembolism</a:t>
              </a:r>
            </a:p>
          </p:txBody>
        </p:sp>
        <p:sp>
          <p:nvSpPr>
            <p:cNvPr id="48142" name="Oval 8"/>
            <p:cNvSpPr>
              <a:spLocks noChangeArrowheads="1"/>
            </p:cNvSpPr>
            <p:nvPr/>
          </p:nvSpPr>
          <p:spPr bwMode="auto">
            <a:xfrm>
              <a:off x="7723" y="7624"/>
              <a:ext cx="1100" cy="1080"/>
            </a:xfrm>
            <a:prstGeom prst="ellipse">
              <a:avLst/>
            </a:prstGeom>
            <a:solidFill>
              <a:srgbClr val="FFFF00"/>
            </a:solidFill>
            <a:ln w="9525">
              <a:solidFill>
                <a:srgbClr val="000000"/>
              </a:solidFill>
              <a:round/>
              <a:headEnd/>
              <a:tailEnd/>
            </a:ln>
          </p:spPr>
          <p:txBody>
            <a:bodyPr/>
            <a:lstStyle/>
            <a:p>
              <a:endParaRPr lang="en-AU" sz="2400"/>
            </a:p>
          </p:txBody>
        </p:sp>
        <p:sp>
          <p:nvSpPr>
            <p:cNvPr id="48143" name="Text Box 9"/>
            <p:cNvSpPr txBox="1">
              <a:spLocks noChangeArrowheads="1"/>
            </p:cNvSpPr>
            <p:nvPr/>
          </p:nvSpPr>
          <p:spPr bwMode="auto">
            <a:xfrm>
              <a:off x="9723" y="6544"/>
              <a:ext cx="4400" cy="540"/>
            </a:xfrm>
            <a:prstGeom prst="rect">
              <a:avLst/>
            </a:prstGeom>
            <a:noFill/>
            <a:ln w="9525">
              <a:noFill/>
              <a:miter lim="800000"/>
              <a:headEnd/>
              <a:tailEnd/>
            </a:ln>
          </p:spPr>
          <p:txBody>
            <a:bodyPr/>
            <a:lstStyle/>
            <a:p>
              <a:r>
                <a:rPr lang="en-US" sz="1400">
                  <a:latin typeface="Arial" pitchFamily="34" charset="0"/>
                </a:rPr>
                <a:t>Aspirin (100 mg daily)</a:t>
              </a:r>
            </a:p>
          </p:txBody>
        </p:sp>
        <p:sp>
          <p:nvSpPr>
            <p:cNvPr id="48144" name="Text Box 10"/>
            <p:cNvSpPr txBox="1">
              <a:spLocks noChangeArrowheads="1"/>
            </p:cNvSpPr>
            <p:nvPr/>
          </p:nvSpPr>
          <p:spPr bwMode="auto">
            <a:xfrm>
              <a:off x="9023" y="8704"/>
              <a:ext cx="2300" cy="540"/>
            </a:xfrm>
            <a:prstGeom prst="rect">
              <a:avLst/>
            </a:prstGeom>
            <a:noFill/>
            <a:ln w="9525">
              <a:noFill/>
              <a:miter lim="800000"/>
              <a:headEnd/>
              <a:tailEnd/>
            </a:ln>
          </p:spPr>
          <p:txBody>
            <a:bodyPr/>
            <a:lstStyle/>
            <a:p>
              <a:pPr algn="ctr"/>
              <a:r>
                <a:rPr lang="en-US" sz="1400">
                  <a:latin typeface="Arial" pitchFamily="34" charset="0"/>
                </a:rPr>
                <a:t>      Placebo</a:t>
              </a:r>
            </a:p>
          </p:txBody>
        </p:sp>
        <p:sp>
          <p:nvSpPr>
            <p:cNvPr id="48145" name="Line 11"/>
            <p:cNvSpPr>
              <a:spLocks noChangeShapeType="1"/>
            </p:cNvSpPr>
            <p:nvPr/>
          </p:nvSpPr>
          <p:spPr bwMode="auto">
            <a:xfrm flipV="1">
              <a:off x="10923" y="9244"/>
              <a:ext cx="0" cy="473"/>
            </a:xfrm>
            <a:prstGeom prst="line">
              <a:avLst/>
            </a:prstGeom>
            <a:noFill/>
            <a:ln w="9525">
              <a:solidFill>
                <a:schemeClr val="tx1"/>
              </a:solidFill>
              <a:round/>
              <a:headEnd/>
              <a:tailEnd type="triangle" w="med" len="med"/>
            </a:ln>
          </p:spPr>
          <p:txBody>
            <a:bodyPr/>
            <a:lstStyle/>
            <a:p>
              <a:endParaRPr lang="en-AU"/>
            </a:p>
          </p:txBody>
        </p:sp>
        <p:sp>
          <p:nvSpPr>
            <p:cNvPr id="48146" name="Line 12"/>
            <p:cNvSpPr>
              <a:spLocks noChangeShapeType="1"/>
            </p:cNvSpPr>
            <p:nvPr/>
          </p:nvSpPr>
          <p:spPr bwMode="auto">
            <a:xfrm flipV="1">
              <a:off x="12523" y="9244"/>
              <a:ext cx="1" cy="473"/>
            </a:xfrm>
            <a:prstGeom prst="line">
              <a:avLst/>
            </a:prstGeom>
            <a:noFill/>
            <a:ln w="9525">
              <a:solidFill>
                <a:schemeClr val="tx1"/>
              </a:solidFill>
              <a:round/>
              <a:headEnd/>
              <a:tailEnd type="triangle" w="med" len="med"/>
            </a:ln>
          </p:spPr>
          <p:txBody>
            <a:bodyPr/>
            <a:lstStyle/>
            <a:p>
              <a:endParaRPr lang="en-AU"/>
            </a:p>
          </p:txBody>
        </p:sp>
        <p:sp>
          <p:nvSpPr>
            <p:cNvPr id="48147" name="Line 13"/>
            <p:cNvSpPr>
              <a:spLocks noChangeShapeType="1"/>
            </p:cNvSpPr>
            <p:nvPr/>
          </p:nvSpPr>
          <p:spPr bwMode="auto">
            <a:xfrm flipV="1">
              <a:off x="13223" y="9244"/>
              <a:ext cx="1" cy="473"/>
            </a:xfrm>
            <a:prstGeom prst="line">
              <a:avLst/>
            </a:prstGeom>
            <a:noFill/>
            <a:ln w="9525">
              <a:solidFill>
                <a:schemeClr val="tx1"/>
              </a:solidFill>
              <a:round/>
              <a:headEnd/>
              <a:tailEnd type="triangle" w="med" len="med"/>
            </a:ln>
          </p:spPr>
          <p:txBody>
            <a:bodyPr/>
            <a:lstStyle/>
            <a:p>
              <a:endParaRPr lang="en-AU"/>
            </a:p>
          </p:txBody>
        </p:sp>
        <p:sp>
          <p:nvSpPr>
            <p:cNvPr id="48148" name="Text Box 14"/>
            <p:cNvSpPr txBox="1">
              <a:spLocks noChangeArrowheads="1"/>
            </p:cNvSpPr>
            <p:nvPr/>
          </p:nvSpPr>
          <p:spPr bwMode="auto">
            <a:xfrm>
              <a:off x="7823" y="9686"/>
              <a:ext cx="7400" cy="510"/>
            </a:xfrm>
            <a:prstGeom prst="rect">
              <a:avLst/>
            </a:prstGeom>
            <a:noFill/>
            <a:ln w="9525" cap="rnd">
              <a:noFill/>
              <a:prstDash val="sysDot"/>
              <a:miter lim="800000"/>
              <a:headEnd/>
              <a:tailEnd/>
            </a:ln>
          </p:spPr>
          <p:txBody>
            <a:bodyPr/>
            <a:lstStyle/>
            <a:p>
              <a:pPr algn="ctr"/>
              <a:r>
                <a:rPr lang="en-US" sz="1400">
                  <a:latin typeface="Arial" pitchFamily="34" charset="0"/>
                </a:rPr>
                <a:t>Follow up at 1 and 3 months and 3 monthly intervals thereafter</a:t>
              </a:r>
            </a:p>
          </p:txBody>
        </p:sp>
        <p:sp>
          <p:nvSpPr>
            <p:cNvPr id="48149" name="Text Box 15"/>
            <p:cNvSpPr txBox="1">
              <a:spLocks noChangeArrowheads="1"/>
            </p:cNvSpPr>
            <p:nvPr/>
          </p:nvSpPr>
          <p:spPr bwMode="auto">
            <a:xfrm>
              <a:off x="8920" y="7886"/>
              <a:ext cx="6203" cy="613"/>
            </a:xfrm>
            <a:prstGeom prst="rect">
              <a:avLst/>
            </a:prstGeom>
            <a:noFill/>
            <a:ln w="9525" cap="rnd">
              <a:noFill/>
              <a:prstDash val="sysDot"/>
              <a:miter lim="800000"/>
              <a:headEnd/>
              <a:tailEnd/>
            </a:ln>
          </p:spPr>
          <p:txBody>
            <a:bodyPr/>
            <a:lstStyle/>
            <a:p>
              <a:pPr algn="ctr"/>
              <a:r>
                <a:rPr lang="en-US" sz="1400" dirty="0">
                  <a:latin typeface="Arial" pitchFamily="34" charset="0"/>
                </a:rPr>
                <a:t>Double-blind treatment 2-4 years</a:t>
              </a:r>
            </a:p>
          </p:txBody>
        </p:sp>
        <p:sp>
          <p:nvSpPr>
            <p:cNvPr id="48150" name="Line 16"/>
            <p:cNvSpPr>
              <a:spLocks noChangeShapeType="1"/>
            </p:cNvSpPr>
            <p:nvPr/>
          </p:nvSpPr>
          <p:spPr bwMode="auto">
            <a:xfrm>
              <a:off x="9423" y="9244"/>
              <a:ext cx="5300" cy="0"/>
            </a:xfrm>
            <a:prstGeom prst="line">
              <a:avLst/>
            </a:prstGeom>
            <a:noFill/>
            <a:ln w="9525">
              <a:solidFill>
                <a:schemeClr val="tx1"/>
              </a:solidFill>
              <a:round/>
              <a:headEnd/>
              <a:tailEnd type="triangle" w="med" len="med"/>
            </a:ln>
          </p:spPr>
          <p:txBody>
            <a:bodyPr/>
            <a:lstStyle/>
            <a:p>
              <a:endParaRPr lang="en-AU"/>
            </a:p>
          </p:txBody>
        </p:sp>
        <p:sp>
          <p:nvSpPr>
            <p:cNvPr id="48151" name="Line 17"/>
            <p:cNvSpPr>
              <a:spLocks noChangeShapeType="1"/>
            </p:cNvSpPr>
            <p:nvPr/>
          </p:nvSpPr>
          <p:spPr bwMode="auto">
            <a:xfrm>
              <a:off x="9423" y="7084"/>
              <a:ext cx="5300" cy="0"/>
            </a:xfrm>
            <a:prstGeom prst="line">
              <a:avLst/>
            </a:prstGeom>
            <a:noFill/>
            <a:ln w="9525">
              <a:solidFill>
                <a:schemeClr val="tx1"/>
              </a:solidFill>
              <a:round/>
              <a:headEnd/>
              <a:tailEnd type="triangle" w="med" len="med"/>
            </a:ln>
          </p:spPr>
          <p:txBody>
            <a:bodyPr/>
            <a:lstStyle/>
            <a:p>
              <a:endParaRPr lang="en-AU"/>
            </a:p>
          </p:txBody>
        </p:sp>
        <p:sp>
          <p:nvSpPr>
            <p:cNvPr id="48152" name="Oval 18"/>
            <p:cNvSpPr>
              <a:spLocks noChangeArrowheads="1"/>
            </p:cNvSpPr>
            <p:nvPr/>
          </p:nvSpPr>
          <p:spPr bwMode="auto">
            <a:xfrm>
              <a:off x="3520" y="7658"/>
              <a:ext cx="2000" cy="1080"/>
            </a:xfrm>
            <a:prstGeom prst="ellipse">
              <a:avLst/>
            </a:prstGeom>
            <a:solidFill>
              <a:srgbClr val="FFFF00"/>
            </a:solidFill>
            <a:ln w="9525">
              <a:solidFill>
                <a:srgbClr val="000000"/>
              </a:solidFill>
              <a:round/>
              <a:headEnd/>
              <a:tailEnd/>
            </a:ln>
          </p:spPr>
          <p:txBody>
            <a:bodyPr/>
            <a:lstStyle/>
            <a:p>
              <a:endParaRPr lang="en-AU"/>
            </a:p>
          </p:txBody>
        </p:sp>
        <p:sp>
          <p:nvSpPr>
            <p:cNvPr id="48153" name="Line 19"/>
            <p:cNvSpPr>
              <a:spLocks noChangeShapeType="1"/>
            </p:cNvSpPr>
            <p:nvPr/>
          </p:nvSpPr>
          <p:spPr bwMode="auto">
            <a:xfrm>
              <a:off x="5620" y="8198"/>
              <a:ext cx="2100" cy="0"/>
            </a:xfrm>
            <a:prstGeom prst="line">
              <a:avLst/>
            </a:prstGeom>
            <a:noFill/>
            <a:ln w="9525">
              <a:solidFill>
                <a:schemeClr val="tx1"/>
              </a:solidFill>
              <a:round/>
              <a:headEnd/>
              <a:tailEnd type="triangle" w="med" len="med"/>
            </a:ln>
          </p:spPr>
          <p:txBody>
            <a:bodyPr/>
            <a:lstStyle/>
            <a:p>
              <a:endParaRPr lang="en-AU"/>
            </a:p>
          </p:txBody>
        </p:sp>
        <p:sp>
          <p:nvSpPr>
            <p:cNvPr id="48154" name="Line 20"/>
            <p:cNvSpPr>
              <a:spLocks noChangeShapeType="1"/>
            </p:cNvSpPr>
            <p:nvPr/>
          </p:nvSpPr>
          <p:spPr bwMode="auto">
            <a:xfrm flipV="1">
              <a:off x="11723" y="9244"/>
              <a:ext cx="0" cy="506"/>
            </a:xfrm>
            <a:prstGeom prst="line">
              <a:avLst/>
            </a:prstGeom>
            <a:noFill/>
            <a:ln w="9525">
              <a:solidFill>
                <a:schemeClr val="tx1"/>
              </a:solidFill>
              <a:round/>
              <a:headEnd/>
              <a:tailEnd type="triangle" w="med" len="med"/>
            </a:ln>
          </p:spPr>
          <p:txBody>
            <a:bodyPr/>
            <a:lstStyle/>
            <a:p>
              <a:endParaRPr lang="en-AU"/>
            </a:p>
          </p:txBody>
        </p:sp>
        <p:sp>
          <p:nvSpPr>
            <p:cNvPr id="48155" name="Text Box 21"/>
            <p:cNvSpPr txBox="1">
              <a:spLocks noChangeArrowheads="1"/>
            </p:cNvSpPr>
            <p:nvPr/>
          </p:nvSpPr>
          <p:spPr bwMode="auto">
            <a:xfrm>
              <a:off x="3322" y="7971"/>
              <a:ext cx="2297" cy="540"/>
            </a:xfrm>
            <a:prstGeom prst="rect">
              <a:avLst/>
            </a:prstGeom>
            <a:noFill/>
            <a:ln w="9525">
              <a:noFill/>
              <a:miter lim="800000"/>
              <a:headEnd/>
              <a:tailEnd/>
            </a:ln>
          </p:spPr>
          <p:txBody>
            <a:bodyPr/>
            <a:lstStyle/>
            <a:p>
              <a:pPr algn="ctr"/>
              <a:r>
                <a:rPr lang="en-AU" sz="1300" dirty="0">
                  <a:latin typeface="Tahoma" pitchFamily="34" charset="0"/>
                </a:rPr>
                <a:t> Registration</a:t>
              </a:r>
              <a:endParaRPr lang="en-US" sz="1300" dirty="0"/>
            </a:p>
          </p:txBody>
        </p:sp>
        <p:sp>
          <p:nvSpPr>
            <p:cNvPr id="48156" name="Line 22"/>
            <p:cNvSpPr>
              <a:spLocks noChangeShapeType="1"/>
            </p:cNvSpPr>
            <p:nvPr/>
          </p:nvSpPr>
          <p:spPr bwMode="auto">
            <a:xfrm flipH="1">
              <a:off x="8523" y="7084"/>
              <a:ext cx="900" cy="540"/>
            </a:xfrm>
            <a:prstGeom prst="line">
              <a:avLst/>
            </a:prstGeom>
            <a:noFill/>
            <a:ln w="9525">
              <a:solidFill>
                <a:schemeClr val="tx1"/>
              </a:solidFill>
              <a:round/>
              <a:headEnd/>
              <a:tailEnd/>
            </a:ln>
          </p:spPr>
          <p:txBody>
            <a:bodyPr/>
            <a:lstStyle/>
            <a:p>
              <a:endParaRPr lang="en-AU"/>
            </a:p>
          </p:txBody>
        </p:sp>
        <p:sp>
          <p:nvSpPr>
            <p:cNvPr id="48157" name="Line 23"/>
            <p:cNvSpPr>
              <a:spLocks noChangeShapeType="1"/>
            </p:cNvSpPr>
            <p:nvPr/>
          </p:nvSpPr>
          <p:spPr bwMode="auto">
            <a:xfrm>
              <a:off x="8523" y="8704"/>
              <a:ext cx="900" cy="540"/>
            </a:xfrm>
            <a:prstGeom prst="line">
              <a:avLst/>
            </a:prstGeom>
            <a:noFill/>
            <a:ln w="9525">
              <a:solidFill>
                <a:schemeClr val="tx1"/>
              </a:solidFill>
              <a:round/>
              <a:headEnd/>
              <a:tailEnd/>
            </a:ln>
          </p:spPr>
          <p:txBody>
            <a:bodyPr/>
            <a:lstStyle/>
            <a:p>
              <a:endParaRPr lang="en-AU"/>
            </a:p>
          </p:txBody>
        </p:sp>
        <p:sp>
          <p:nvSpPr>
            <p:cNvPr id="48158" name="Text Box 24"/>
            <p:cNvSpPr txBox="1">
              <a:spLocks noChangeArrowheads="1"/>
            </p:cNvSpPr>
            <p:nvPr/>
          </p:nvSpPr>
          <p:spPr bwMode="auto">
            <a:xfrm>
              <a:off x="7741" y="7959"/>
              <a:ext cx="1300" cy="540"/>
            </a:xfrm>
            <a:prstGeom prst="rect">
              <a:avLst/>
            </a:prstGeom>
            <a:noFill/>
            <a:ln w="9525">
              <a:noFill/>
              <a:miter lim="800000"/>
              <a:headEnd/>
              <a:tailEnd/>
            </a:ln>
          </p:spPr>
          <p:txBody>
            <a:bodyPr/>
            <a:lstStyle/>
            <a:p>
              <a:pPr algn="just"/>
              <a:r>
                <a:rPr lang="en-AU" sz="1400" dirty="0">
                  <a:latin typeface="Tahoma" pitchFamily="34" charset="0"/>
                </a:rPr>
                <a:t>Rand</a:t>
              </a:r>
              <a:endParaRPr lang="en-US" sz="2400" dirty="0"/>
            </a:p>
          </p:txBody>
        </p:sp>
        <p:sp>
          <p:nvSpPr>
            <p:cNvPr id="48159" name="Line 25"/>
            <p:cNvSpPr>
              <a:spLocks noChangeShapeType="1"/>
            </p:cNvSpPr>
            <p:nvPr/>
          </p:nvSpPr>
          <p:spPr bwMode="auto">
            <a:xfrm flipV="1">
              <a:off x="14023" y="9244"/>
              <a:ext cx="1" cy="473"/>
            </a:xfrm>
            <a:prstGeom prst="line">
              <a:avLst/>
            </a:prstGeom>
            <a:noFill/>
            <a:ln w="9525">
              <a:solidFill>
                <a:schemeClr val="tx1"/>
              </a:solidFill>
              <a:round/>
              <a:headEnd/>
              <a:tailEnd type="triangle" w="med" len="med"/>
            </a:ln>
          </p:spPr>
          <p:txBody>
            <a:bodyPr/>
            <a:lstStyle/>
            <a:p>
              <a:endParaRPr lang="en-AU"/>
            </a:p>
          </p:txBody>
        </p:sp>
        <p:sp>
          <p:nvSpPr>
            <p:cNvPr id="48160" name="Line 26"/>
            <p:cNvSpPr>
              <a:spLocks noChangeShapeType="1"/>
            </p:cNvSpPr>
            <p:nvPr/>
          </p:nvSpPr>
          <p:spPr bwMode="auto">
            <a:xfrm flipV="1">
              <a:off x="10223" y="9244"/>
              <a:ext cx="0" cy="473"/>
            </a:xfrm>
            <a:prstGeom prst="line">
              <a:avLst/>
            </a:prstGeom>
            <a:noFill/>
            <a:ln w="9525">
              <a:solidFill>
                <a:schemeClr val="tx1"/>
              </a:solidFill>
              <a:round/>
              <a:headEnd/>
              <a:tailEnd type="triangle" w="med" len="med"/>
            </a:ln>
          </p:spPr>
          <p:txBody>
            <a:bodyPr/>
            <a:lstStyle/>
            <a:p>
              <a:endParaRPr lang="en-AU"/>
            </a:p>
          </p:txBody>
        </p:sp>
        <p:sp>
          <p:nvSpPr>
            <p:cNvPr id="48161" name="Line 27"/>
            <p:cNvSpPr>
              <a:spLocks noChangeShapeType="1"/>
            </p:cNvSpPr>
            <p:nvPr/>
          </p:nvSpPr>
          <p:spPr bwMode="auto">
            <a:xfrm flipV="1">
              <a:off x="9823" y="9244"/>
              <a:ext cx="0" cy="473"/>
            </a:xfrm>
            <a:prstGeom prst="line">
              <a:avLst/>
            </a:prstGeom>
            <a:noFill/>
            <a:ln w="9525">
              <a:solidFill>
                <a:schemeClr val="tx1"/>
              </a:solidFill>
              <a:round/>
              <a:headEnd/>
              <a:tailEnd type="triangle" w="med" len="med"/>
            </a:ln>
          </p:spPr>
          <p:txBody>
            <a:bodyPr/>
            <a:lstStyle/>
            <a:p>
              <a:endParaRPr lang="en-AU"/>
            </a:p>
          </p:txBody>
        </p:sp>
        <p:sp>
          <p:nvSpPr>
            <p:cNvPr id="48162" name="Text Box 28"/>
            <p:cNvSpPr txBox="1">
              <a:spLocks noChangeArrowheads="1"/>
            </p:cNvSpPr>
            <p:nvPr/>
          </p:nvSpPr>
          <p:spPr bwMode="auto">
            <a:xfrm>
              <a:off x="7123" y="5558"/>
              <a:ext cx="2700" cy="2257"/>
            </a:xfrm>
            <a:prstGeom prst="rect">
              <a:avLst/>
            </a:prstGeom>
            <a:noFill/>
            <a:ln w="9525">
              <a:noFill/>
              <a:miter lim="800000"/>
              <a:headEnd/>
              <a:tailEnd/>
            </a:ln>
          </p:spPr>
          <p:txBody>
            <a:bodyPr/>
            <a:lstStyle/>
            <a:p>
              <a:r>
                <a:rPr lang="en-AU" sz="1400" dirty="0">
                  <a:latin typeface="Tahoma" pitchFamily="34" charset="0"/>
                </a:rPr>
                <a:t>Stratification</a:t>
              </a:r>
            </a:p>
            <a:p>
              <a:endParaRPr lang="en-US" sz="1400" dirty="0">
                <a:latin typeface="Tahoma" pitchFamily="34" charset="0"/>
              </a:endParaRPr>
            </a:p>
            <a:p>
              <a:endParaRPr lang="en-AU" sz="1400" dirty="0">
                <a:latin typeface="Tahoma" pitchFamily="34" charset="0"/>
              </a:endParaRPr>
            </a:p>
            <a:p>
              <a:r>
                <a:rPr lang="en-US" sz="1400" dirty="0">
                  <a:latin typeface="Tahoma" pitchFamily="34" charset="0"/>
                </a:rPr>
                <a:t>Baseline variables</a:t>
              </a:r>
            </a:p>
            <a:p>
              <a:r>
                <a:rPr lang="en-AU" sz="1400" dirty="0">
                  <a:latin typeface="Tahoma" pitchFamily="34" charset="0"/>
                </a:rPr>
                <a:t>Institution</a:t>
              </a:r>
              <a:endParaRPr lang="en-US" sz="1400" dirty="0"/>
            </a:p>
          </p:txBody>
        </p:sp>
      </p:grpSp>
      <p:sp>
        <p:nvSpPr>
          <p:cNvPr id="48134" name="Text Box 29"/>
          <p:cNvSpPr txBox="1">
            <a:spLocks noChangeArrowheads="1"/>
          </p:cNvSpPr>
          <p:nvPr/>
        </p:nvSpPr>
        <p:spPr bwMode="auto">
          <a:xfrm>
            <a:off x="808635" y="1395710"/>
            <a:ext cx="8785225" cy="923330"/>
          </a:xfrm>
          <a:prstGeom prst="rect">
            <a:avLst/>
          </a:prstGeom>
          <a:noFill/>
          <a:ln w="9525">
            <a:noFill/>
            <a:miter lim="800000"/>
            <a:headEnd/>
            <a:tailEnd/>
          </a:ln>
        </p:spPr>
        <p:txBody>
          <a:bodyPr>
            <a:spAutoFit/>
          </a:bodyPr>
          <a:lstStyle/>
          <a:p>
            <a:r>
              <a:rPr lang="en-AU" dirty="0">
                <a:latin typeface="Arial" pitchFamily="34" charset="0"/>
              </a:rPr>
              <a:t>Patient Population:</a:t>
            </a:r>
            <a:r>
              <a:rPr lang="en-AU" sz="1600" dirty="0">
                <a:latin typeface="Arial" pitchFamily="34" charset="0"/>
              </a:rPr>
              <a:t>  	</a:t>
            </a:r>
          </a:p>
          <a:p>
            <a:pPr marL="285750" indent="-285750">
              <a:buFont typeface="Arial" panose="020B0604020202020204" pitchFamily="34" charset="0"/>
              <a:buChar char="•"/>
            </a:pPr>
            <a:r>
              <a:rPr lang="en-AU" dirty="0">
                <a:latin typeface="Arial" pitchFamily="34" charset="0"/>
              </a:rPr>
              <a:t> First episode of unprovoked proximal DVT and/or PE, and </a:t>
            </a:r>
          </a:p>
          <a:p>
            <a:pPr marL="285750" indent="-285750">
              <a:buFont typeface="Arial" panose="020B0604020202020204" pitchFamily="34" charset="0"/>
              <a:buChar char="•"/>
            </a:pPr>
            <a:r>
              <a:rPr lang="en-AU" dirty="0">
                <a:latin typeface="Arial" pitchFamily="34" charset="0"/>
              </a:rPr>
              <a:t> Completion of initial anticoagulant treatment (recommended 3 – 12 </a:t>
            </a:r>
            <a:r>
              <a:rPr lang="en-AU" dirty="0" err="1" smtClean="0">
                <a:latin typeface="Arial" pitchFamily="34" charset="0"/>
              </a:rPr>
              <a:t>mths</a:t>
            </a:r>
            <a:r>
              <a:rPr lang="en-AU" dirty="0" smtClean="0">
                <a:latin typeface="Arial" pitchFamily="34" charset="0"/>
              </a:rPr>
              <a:t>) </a:t>
            </a:r>
            <a:endParaRPr lang="en-US" dirty="0">
              <a:latin typeface="Arial" pitchFamily="34" charset="0"/>
            </a:endParaRPr>
          </a:p>
        </p:txBody>
      </p:sp>
      <p:sp>
        <p:nvSpPr>
          <p:cNvPr id="48137" name="Line 32"/>
          <p:cNvSpPr>
            <a:spLocks noChangeShapeType="1"/>
          </p:cNvSpPr>
          <p:nvPr/>
        </p:nvSpPr>
        <p:spPr bwMode="auto">
          <a:xfrm flipH="1">
            <a:off x="1919289" y="1052513"/>
            <a:ext cx="8353425" cy="0"/>
          </a:xfrm>
          <a:prstGeom prst="line">
            <a:avLst/>
          </a:prstGeom>
          <a:noFill/>
          <a:ln w="57150">
            <a:solidFill>
              <a:srgbClr val="FFCC00"/>
            </a:solidFill>
            <a:round/>
            <a:headEnd/>
            <a:tailEnd/>
          </a:ln>
        </p:spPr>
        <p:txBody>
          <a:bodyPr>
            <a:spAutoFit/>
          </a:bodyPr>
          <a:lstStyle/>
          <a:p>
            <a:endParaRPr lang="en-AU"/>
          </a:p>
        </p:txBody>
      </p:sp>
      <p:sp>
        <p:nvSpPr>
          <p:cNvPr id="48138" name="Rectangle 33"/>
          <p:cNvSpPr>
            <a:spLocks noChangeArrowheads="1"/>
          </p:cNvSpPr>
          <p:nvPr/>
        </p:nvSpPr>
        <p:spPr bwMode="auto">
          <a:xfrm>
            <a:off x="4008439" y="5013325"/>
            <a:ext cx="2232025" cy="523220"/>
          </a:xfrm>
          <a:prstGeom prst="rect">
            <a:avLst/>
          </a:prstGeom>
          <a:noFill/>
          <a:ln w="9525" algn="ctr">
            <a:noFill/>
            <a:miter lim="800000"/>
            <a:headEnd/>
            <a:tailEnd/>
          </a:ln>
        </p:spPr>
        <p:txBody>
          <a:bodyPr>
            <a:spAutoFit/>
          </a:bodyPr>
          <a:lstStyle/>
          <a:p>
            <a:pPr algn="ctr"/>
            <a:r>
              <a:rPr lang="en-US" sz="1400">
                <a:latin typeface="Arial" pitchFamily="34" charset="0"/>
              </a:rPr>
              <a:t>Completed anticoagulant treatment</a:t>
            </a:r>
          </a:p>
        </p:txBody>
      </p:sp>
      <p:sp>
        <p:nvSpPr>
          <p:cNvPr id="48139" name="Line 34"/>
          <p:cNvSpPr>
            <a:spLocks noChangeShapeType="1"/>
          </p:cNvSpPr>
          <p:nvPr/>
        </p:nvSpPr>
        <p:spPr bwMode="auto">
          <a:xfrm flipV="1">
            <a:off x="5735638" y="4652964"/>
            <a:ext cx="0" cy="288925"/>
          </a:xfrm>
          <a:prstGeom prst="line">
            <a:avLst/>
          </a:prstGeom>
          <a:noFill/>
          <a:ln w="9525">
            <a:solidFill>
              <a:schemeClr val="tx1"/>
            </a:solidFill>
            <a:round/>
            <a:headEnd/>
            <a:tailEnd type="triangle" w="med" len="med"/>
          </a:ln>
        </p:spPr>
        <p:txBody>
          <a:bodyPr>
            <a:spAutoFit/>
          </a:bodyPr>
          <a:lstStyle/>
          <a:p>
            <a:endParaRPr lang="en-AU"/>
          </a:p>
        </p:txBody>
      </p:sp>
      <p:sp>
        <p:nvSpPr>
          <p:cNvPr id="35" name="Rectangle 3"/>
          <p:cNvSpPr>
            <a:spLocks noGrp="1" noChangeArrowheads="1"/>
          </p:cNvSpPr>
          <p:nvPr>
            <p:ph type="title"/>
          </p:nvPr>
        </p:nvSpPr>
        <p:spPr>
          <a:xfrm>
            <a:off x="760280" y="307975"/>
            <a:ext cx="5970588" cy="744538"/>
          </a:xfrm>
        </p:spPr>
        <p:txBody>
          <a:bodyPr vert="horz" lIns="91440" tIns="45720" rIns="91440" bIns="45720" rtlCol="0" anchor="ctr">
            <a:normAutofit/>
          </a:bodyPr>
          <a:lstStyle/>
          <a:p>
            <a:r>
              <a:rPr lang="en-AU" sz="4000" b="0" dirty="0" smtClean="0">
                <a:solidFill>
                  <a:schemeClr val="accent1">
                    <a:lumMod val="75000"/>
                  </a:schemeClr>
                </a:solidFill>
                <a:latin typeface="+mn-lt"/>
              </a:rPr>
              <a:t>CTC examples: ASPIRE</a:t>
            </a:r>
            <a:endParaRPr lang="en-AU" sz="4000" b="0" dirty="0">
              <a:solidFill>
                <a:schemeClr val="accent1">
                  <a:lumMod val="75000"/>
                </a:schemeClr>
              </a:solidFill>
              <a:latin typeface="+mn-lt"/>
            </a:endParaRPr>
          </a:p>
        </p:txBody>
      </p:sp>
    </p:spTree>
    <p:extLst>
      <p:ext uri="{BB962C8B-B14F-4D97-AF65-F5344CB8AC3E}">
        <p14:creationId xmlns:p14="http://schemas.microsoft.com/office/powerpoint/2010/main" val="995135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378</TotalTime>
  <Words>1766</Words>
  <Application>Microsoft Office PowerPoint</Application>
  <PresentationFormat>Widescreen</PresentationFormat>
  <Paragraphs>158</Paragraphs>
  <Slides>15</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Tahoma</vt:lpstr>
      <vt:lpstr>Wingdings</vt:lpstr>
      <vt:lpstr>Office Theme</vt:lpstr>
      <vt:lpstr>Return on investment of clinical trials</vt:lpstr>
      <vt:lpstr>Return from clinical trials</vt:lpstr>
      <vt:lpstr>Clinical trials are excellent value for money</vt:lpstr>
      <vt:lpstr>International Example: Economic return from the Women’s Health Initiative (E+P) trial</vt:lpstr>
      <vt:lpstr>Economic return from the Women’s Health Initiative trial</vt:lpstr>
      <vt:lpstr>Results - Difference in expenditure WHI trial vs no trial</vt:lpstr>
      <vt:lpstr>CTC Examples: The LIPID Trial </vt:lpstr>
      <vt:lpstr>CTC examples: CO17</vt:lpstr>
      <vt:lpstr>CTC examples: ASPIRE</vt:lpstr>
      <vt:lpstr>PowerPoint Presentation</vt:lpstr>
      <vt:lpstr>PowerPoint Presentation</vt:lpstr>
      <vt:lpstr>PowerPoint Presentation</vt:lpstr>
      <vt:lpstr>Randomised trials still needed for novel biologic anticancer therapies</vt:lpstr>
      <vt:lpstr>Future investment in clinical trials, demonstrating their return</vt:lpstr>
      <vt:lpstr>Summary</vt:lpstr>
    </vt:vector>
  </TitlesOfParts>
  <Company>NHMRC CTC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Munro</dc:creator>
  <cp:lastModifiedBy>Rachael Morton</cp:lastModifiedBy>
  <cp:revision>61</cp:revision>
  <dcterms:created xsi:type="dcterms:W3CDTF">2019-02-25T02:36:25Z</dcterms:created>
  <dcterms:modified xsi:type="dcterms:W3CDTF">2019-03-01T00:46:07Z</dcterms:modified>
</cp:coreProperties>
</file>