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63" r:id="rId4"/>
    <p:sldId id="301" r:id="rId5"/>
    <p:sldId id="269" r:id="rId6"/>
    <p:sldId id="270" r:id="rId7"/>
    <p:sldId id="271" r:id="rId8"/>
    <p:sldId id="272" r:id="rId9"/>
    <p:sldId id="306" r:id="rId10"/>
    <p:sldId id="305" r:id="rId11"/>
    <p:sldId id="275" r:id="rId12"/>
    <p:sldId id="289" r:id="rId13"/>
    <p:sldId id="277" r:id="rId14"/>
    <p:sldId id="279" r:id="rId15"/>
    <p:sldId id="302" r:id="rId16"/>
    <p:sldId id="290" r:id="rId17"/>
    <p:sldId id="280" r:id="rId18"/>
    <p:sldId id="303" r:id="rId19"/>
    <p:sldId id="283" r:id="rId20"/>
    <p:sldId id="304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 Falkenmire" initials="B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97657-F484-42E3-B8BF-60D4AA939B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973EC3A-5047-45EA-85A8-276CD0BED347}">
      <dgm:prSet/>
      <dgm:spPr/>
      <dgm:t>
        <a:bodyPr/>
        <a:lstStyle/>
        <a:p>
          <a:pPr rtl="0"/>
          <a:r>
            <a:rPr lang="en-AU" b="1" dirty="0" smtClean="0">
              <a:solidFill>
                <a:schemeClr val="bg1"/>
              </a:solidFill>
            </a:rPr>
            <a:t>AGITG</a:t>
          </a:r>
          <a:endParaRPr lang="en-AU" b="1" dirty="0">
            <a:solidFill>
              <a:schemeClr val="bg1"/>
            </a:solidFill>
          </a:endParaRPr>
        </a:p>
      </dgm:t>
    </dgm:pt>
    <dgm:pt modelId="{515B4E3D-5F00-450B-BADC-6D6D25052FA0}" type="parTrans" cxnId="{AB0D6B20-EE71-4733-8E6A-F53F2E992159}">
      <dgm:prSet/>
      <dgm:spPr/>
      <dgm:t>
        <a:bodyPr/>
        <a:lstStyle/>
        <a:p>
          <a:endParaRPr lang="en-AU"/>
        </a:p>
      </dgm:t>
    </dgm:pt>
    <dgm:pt modelId="{6ED8F276-1BBD-402B-854C-6D045BD43E39}" type="sibTrans" cxnId="{AB0D6B20-EE71-4733-8E6A-F53F2E992159}">
      <dgm:prSet/>
      <dgm:spPr/>
      <dgm:t>
        <a:bodyPr/>
        <a:lstStyle/>
        <a:p>
          <a:endParaRPr lang="en-AU"/>
        </a:p>
      </dgm:t>
    </dgm:pt>
    <dgm:pt modelId="{0302376D-CF63-4E7B-A121-96054705C058}">
      <dgm:prSet/>
      <dgm:spPr/>
      <dgm:t>
        <a:bodyPr/>
        <a:lstStyle/>
        <a:p>
          <a:pPr rtl="0"/>
          <a:r>
            <a:rPr lang="en-AU" b="1" dirty="0" smtClean="0">
              <a:solidFill>
                <a:schemeClr val="bg1"/>
              </a:solidFill>
            </a:rPr>
            <a:t>ANZGOG</a:t>
          </a:r>
          <a:endParaRPr lang="en-AU" b="1" dirty="0">
            <a:solidFill>
              <a:schemeClr val="bg1"/>
            </a:solidFill>
          </a:endParaRPr>
        </a:p>
      </dgm:t>
    </dgm:pt>
    <dgm:pt modelId="{4921E729-6250-4CB2-8ECB-D1629F8B4BFF}" type="parTrans" cxnId="{67A222B7-4BAB-45A7-9C01-EBFB5E2C37C5}">
      <dgm:prSet/>
      <dgm:spPr/>
      <dgm:t>
        <a:bodyPr/>
        <a:lstStyle/>
        <a:p>
          <a:endParaRPr lang="en-AU"/>
        </a:p>
      </dgm:t>
    </dgm:pt>
    <dgm:pt modelId="{BD47CFC5-34F3-4364-9899-1538CCC99057}" type="sibTrans" cxnId="{67A222B7-4BAB-45A7-9C01-EBFB5E2C37C5}">
      <dgm:prSet/>
      <dgm:spPr/>
      <dgm:t>
        <a:bodyPr/>
        <a:lstStyle/>
        <a:p>
          <a:endParaRPr lang="en-AU"/>
        </a:p>
      </dgm:t>
    </dgm:pt>
    <dgm:pt modelId="{A38EE77B-16C2-4F92-A3E4-DF35AA95D1CD}">
      <dgm:prSet/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Australian &amp; New Zealand Gynaecological Oncology Group </a:t>
          </a:r>
          <a:endParaRPr lang="en-AU" dirty="0">
            <a:solidFill>
              <a:schemeClr val="tx1"/>
            </a:solidFill>
          </a:endParaRPr>
        </a:p>
      </dgm:t>
    </dgm:pt>
    <dgm:pt modelId="{F8B2DC1A-7332-4E5C-86E1-BECF81DD0375}" type="parTrans" cxnId="{C64B6F4B-6C42-444F-A771-7323142D5FA1}">
      <dgm:prSet/>
      <dgm:spPr/>
      <dgm:t>
        <a:bodyPr/>
        <a:lstStyle/>
        <a:p>
          <a:endParaRPr lang="en-AU"/>
        </a:p>
      </dgm:t>
    </dgm:pt>
    <dgm:pt modelId="{F314A848-CCD5-4C40-9D78-5B4A5DB57D0C}" type="sibTrans" cxnId="{C64B6F4B-6C42-444F-A771-7323142D5FA1}">
      <dgm:prSet/>
      <dgm:spPr/>
      <dgm:t>
        <a:bodyPr/>
        <a:lstStyle/>
        <a:p>
          <a:endParaRPr lang="en-AU"/>
        </a:p>
      </dgm:t>
    </dgm:pt>
    <dgm:pt modelId="{B74FEC74-E80F-47AF-A4F7-57D5464319FF}">
      <dgm:prSet/>
      <dgm:spPr/>
      <dgm:t>
        <a:bodyPr/>
        <a:lstStyle/>
        <a:p>
          <a:pPr rtl="0"/>
          <a:r>
            <a:rPr lang="en-AU" b="1" dirty="0" smtClean="0">
              <a:solidFill>
                <a:schemeClr val="bg1"/>
              </a:solidFill>
            </a:rPr>
            <a:t>ALTG</a:t>
          </a:r>
          <a:endParaRPr lang="en-AU" b="1" dirty="0">
            <a:solidFill>
              <a:schemeClr val="bg1"/>
            </a:solidFill>
          </a:endParaRPr>
        </a:p>
      </dgm:t>
    </dgm:pt>
    <dgm:pt modelId="{EB1712AF-0381-4125-9BC3-928CBC6F9F8F}" type="parTrans" cxnId="{D75B7779-F494-4527-B6D1-ED4BD0F1C081}">
      <dgm:prSet/>
      <dgm:spPr/>
      <dgm:t>
        <a:bodyPr/>
        <a:lstStyle/>
        <a:p>
          <a:endParaRPr lang="en-AU"/>
        </a:p>
      </dgm:t>
    </dgm:pt>
    <dgm:pt modelId="{12161F22-C0D0-45EE-A028-EA285B64E21E}" type="sibTrans" cxnId="{D75B7779-F494-4527-B6D1-ED4BD0F1C081}">
      <dgm:prSet/>
      <dgm:spPr/>
      <dgm:t>
        <a:bodyPr/>
        <a:lstStyle/>
        <a:p>
          <a:endParaRPr lang="en-AU"/>
        </a:p>
      </dgm:t>
    </dgm:pt>
    <dgm:pt modelId="{FD439781-1292-4073-966B-FFE7193F3084}">
      <dgm:prSet/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Australasian Lung Trials Group </a:t>
          </a:r>
          <a:endParaRPr lang="en-AU" dirty="0">
            <a:solidFill>
              <a:schemeClr val="tx1"/>
            </a:solidFill>
          </a:endParaRPr>
        </a:p>
      </dgm:t>
    </dgm:pt>
    <dgm:pt modelId="{F9D2720E-E142-4AF8-9287-5F858FA8CB0F}" type="parTrans" cxnId="{BC3E6433-9B49-4EEF-95ED-5E7D01E3899A}">
      <dgm:prSet/>
      <dgm:spPr/>
      <dgm:t>
        <a:bodyPr/>
        <a:lstStyle/>
        <a:p>
          <a:endParaRPr lang="en-AU"/>
        </a:p>
      </dgm:t>
    </dgm:pt>
    <dgm:pt modelId="{FD96E0A7-372D-4DA8-A9A9-5F1DBE0C1E43}" type="sibTrans" cxnId="{BC3E6433-9B49-4EEF-95ED-5E7D01E3899A}">
      <dgm:prSet/>
      <dgm:spPr/>
      <dgm:t>
        <a:bodyPr/>
        <a:lstStyle/>
        <a:p>
          <a:endParaRPr lang="en-AU"/>
        </a:p>
      </dgm:t>
    </dgm:pt>
    <dgm:pt modelId="{3BAE26E4-6A2E-4B21-8FDF-5B95C1A1B33E}">
      <dgm:prSet/>
      <dgm:spPr/>
      <dgm:t>
        <a:bodyPr/>
        <a:lstStyle/>
        <a:p>
          <a:pPr rtl="0"/>
          <a:r>
            <a:rPr lang="en-AU" b="1" dirty="0" smtClean="0">
              <a:solidFill>
                <a:schemeClr val="bg1"/>
              </a:solidFill>
            </a:rPr>
            <a:t>COGNO</a:t>
          </a:r>
          <a:endParaRPr lang="en-AU" b="1" dirty="0">
            <a:solidFill>
              <a:schemeClr val="bg1"/>
            </a:solidFill>
          </a:endParaRPr>
        </a:p>
      </dgm:t>
    </dgm:pt>
    <dgm:pt modelId="{35C226A1-384A-4207-8BAC-EEA30A342B8E}" type="parTrans" cxnId="{7B331743-D473-4F9F-9B00-F7BCAF5EAE06}">
      <dgm:prSet/>
      <dgm:spPr/>
      <dgm:t>
        <a:bodyPr/>
        <a:lstStyle/>
        <a:p>
          <a:endParaRPr lang="en-AU"/>
        </a:p>
      </dgm:t>
    </dgm:pt>
    <dgm:pt modelId="{754AE07A-14EF-4C63-9C2E-EC1F3FFD0CA7}" type="sibTrans" cxnId="{7B331743-D473-4F9F-9B00-F7BCAF5EAE06}">
      <dgm:prSet/>
      <dgm:spPr/>
      <dgm:t>
        <a:bodyPr/>
        <a:lstStyle/>
        <a:p>
          <a:endParaRPr lang="en-AU"/>
        </a:p>
      </dgm:t>
    </dgm:pt>
    <dgm:pt modelId="{9118CB01-7AC6-4327-8E1E-793F13059177}">
      <dgm:prSet/>
      <dgm:spPr/>
      <dgm:t>
        <a:bodyPr/>
        <a:lstStyle/>
        <a:p>
          <a:pPr rtl="0"/>
          <a:r>
            <a:rPr lang="en-AU" b="1" dirty="0" smtClean="0">
              <a:solidFill>
                <a:schemeClr val="bg1"/>
              </a:solidFill>
            </a:rPr>
            <a:t>ANZUP</a:t>
          </a:r>
          <a:endParaRPr lang="en-AU" b="1" dirty="0">
            <a:solidFill>
              <a:schemeClr val="bg1"/>
            </a:solidFill>
          </a:endParaRPr>
        </a:p>
      </dgm:t>
    </dgm:pt>
    <dgm:pt modelId="{C9E2ABB8-3DD9-4FF7-8657-5AAD2D0E69A7}" type="parTrans" cxnId="{D67BE462-4B4C-41CB-AD23-7190B67A1291}">
      <dgm:prSet/>
      <dgm:spPr/>
      <dgm:t>
        <a:bodyPr/>
        <a:lstStyle/>
        <a:p>
          <a:endParaRPr lang="en-AU"/>
        </a:p>
      </dgm:t>
    </dgm:pt>
    <dgm:pt modelId="{AF3463BC-D363-45B0-B0C4-A9CBDFEEA2FF}" type="sibTrans" cxnId="{D67BE462-4B4C-41CB-AD23-7190B67A1291}">
      <dgm:prSet/>
      <dgm:spPr/>
      <dgm:t>
        <a:bodyPr/>
        <a:lstStyle/>
        <a:p>
          <a:endParaRPr lang="en-AU"/>
        </a:p>
      </dgm:t>
    </dgm:pt>
    <dgm:pt modelId="{8ED91DE5-4B91-49BA-8C47-F9190B74BA1B}">
      <dgm:prSet/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Australasian Gastrointestinal Trials Group</a:t>
          </a:r>
          <a:endParaRPr lang="en-AU" dirty="0">
            <a:solidFill>
              <a:schemeClr val="tx1"/>
            </a:solidFill>
          </a:endParaRPr>
        </a:p>
      </dgm:t>
    </dgm:pt>
    <dgm:pt modelId="{7CA8EEA2-5282-4707-ACA2-5E66C0D87EDD}" type="parTrans" cxnId="{A1710772-63EB-40B2-94AF-9B2F908FB0B4}">
      <dgm:prSet/>
      <dgm:spPr/>
      <dgm:t>
        <a:bodyPr/>
        <a:lstStyle/>
        <a:p>
          <a:endParaRPr lang="en-AU"/>
        </a:p>
      </dgm:t>
    </dgm:pt>
    <dgm:pt modelId="{B60FA23C-CF3C-4D53-AB56-F232B5C8BD12}" type="sibTrans" cxnId="{A1710772-63EB-40B2-94AF-9B2F908FB0B4}">
      <dgm:prSet/>
      <dgm:spPr/>
      <dgm:t>
        <a:bodyPr/>
        <a:lstStyle/>
        <a:p>
          <a:endParaRPr lang="en-AU"/>
        </a:p>
      </dgm:t>
    </dgm:pt>
    <dgm:pt modelId="{4AF0C1CC-A6F4-4F3E-A064-3E8058196A70}">
      <dgm:prSet/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Cooperative Oncology Group for </a:t>
          </a:r>
          <a:r>
            <a:rPr lang="en-AU" dirty="0" err="1" smtClean="0">
              <a:solidFill>
                <a:schemeClr val="tx1"/>
              </a:solidFill>
            </a:rPr>
            <a:t>Neuro</a:t>
          </a:r>
          <a:r>
            <a:rPr lang="en-AU" dirty="0" smtClean="0">
              <a:solidFill>
                <a:schemeClr val="tx1"/>
              </a:solidFill>
            </a:rPr>
            <a:t>-Oncology</a:t>
          </a:r>
          <a:endParaRPr lang="en-AU" dirty="0">
            <a:solidFill>
              <a:schemeClr val="tx1"/>
            </a:solidFill>
          </a:endParaRPr>
        </a:p>
      </dgm:t>
    </dgm:pt>
    <dgm:pt modelId="{A4CC0FC7-FCDA-4F3A-947B-F154763D8DCB}" type="parTrans" cxnId="{C1B3CC6E-CC54-4B69-A710-7FFE67656FBB}">
      <dgm:prSet/>
      <dgm:spPr/>
      <dgm:t>
        <a:bodyPr/>
        <a:lstStyle/>
        <a:p>
          <a:endParaRPr lang="en-AU"/>
        </a:p>
      </dgm:t>
    </dgm:pt>
    <dgm:pt modelId="{14AE1CE1-78E6-42C6-B808-FA466DB85980}" type="sibTrans" cxnId="{C1B3CC6E-CC54-4B69-A710-7FFE67656FBB}">
      <dgm:prSet/>
      <dgm:spPr/>
      <dgm:t>
        <a:bodyPr/>
        <a:lstStyle/>
        <a:p>
          <a:endParaRPr lang="en-AU"/>
        </a:p>
      </dgm:t>
    </dgm:pt>
    <dgm:pt modelId="{A55AD52C-6BED-447D-BC74-E69A7800019D}">
      <dgm:prSet/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Australian and New Zealand Urinary and Prostate Trials Group</a:t>
          </a:r>
          <a:endParaRPr lang="en-AU" dirty="0">
            <a:solidFill>
              <a:schemeClr val="tx1"/>
            </a:solidFill>
          </a:endParaRPr>
        </a:p>
      </dgm:t>
    </dgm:pt>
    <dgm:pt modelId="{688E11D0-8673-4544-BD95-66610269CB0F}" type="parTrans" cxnId="{E712188F-CECB-4DB9-97B5-991123C87EA1}">
      <dgm:prSet/>
      <dgm:spPr/>
      <dgm:t>
        <a:bodyPr/>
        <a:lstStyle/>
        <a:p>
          <a:endParaRPr lang="en-AU"/>
        </a:p>
      </dgm:t>
    </dgm:pt>
    <dgm:pt modelId="{F8E906E5-FF43-4231-A040-03D5386BDFEF}" type="sibTrans" cxnId="{E712188F-CECB-4DB9-97B5-991123C87EA1}">
      <dgm:prSet/>
      <dgm:spPr/>
      <dgm:t>
        <a:bodyPr/>
        <a:lstStyle/>
        <a:p>
          <a:endParaRPr lang="en-AU"/>
        </a:p>
      </dgm:t>
    </dgm:pt>
    <dgm:pt modelId="{48B40875-FB14-426E-9D4F-3C8CD448FEDB}" type="pres">
      <dgm:prSet presAssocID="{6DE97657-F484-42E3-B8BF-60D4AA939B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6502F65-1AE7-40C9-9B74-008D36108B78}" type="pres">
      <dgm:prSet presAssocID="{C973EC3A-5047-45EA-85A8-276CD0BED347}" presName="linNode" presStyleCnt="0"/>
      <dgm:spPr/>
    </dgm:pt>
    <dgm:pt modelId="{A7C6C1C2-CA05-44F9-AF1E-3A440E721BA6}" type="pres">
      <dgm:prSet presAssocID="{C973EC3A-5047-45EA-85A8-276CD0BED34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A81481-A068-4EEB-840B-18B933AB1C3D}" type="pres">
      <dgm:prSet presAssocID="{C973EC3A-5047-45EA-85A8-276CD0BED34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B907BE-17A0-43B4-97FB-04C6EDFC6EC1}" type="pres">
      <dgm:prSet presAssocID="{6ED8F276-1BBD-402B-854C-6D045BD43E39}" presName="sp" presStyleCnt="0"/>
      <dgm:spPr/>
    </dgm:pt>
    <dgm:pt modelId="{C1F3B645-5253-4384-987F-AABD266B02C0}" type="pres">
      <dgm:prSet presAssocID="{0302376D-CF63-4E7B-A121-96054705C058}" presName="linNode" presStyleCnt="0"/>
      <dgm:spPr/>
    </dgm:pt>
    <dgm:pt modelId="{311AE392-15A5-499B-9072-385DDC52A03C}" type="pres">
      <dgm:prSet presAssocID="{0302376D-CF63-4E7B-A121-96054705C05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DD1C3A-949B-4123-B5FC-FC77AFDC0D94}" type="pres">
      <dgm:prSet presAssocID="{0302376D-CF63-4E7B-A121-96054705C05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02E3F9-984A-4FFC-BD2B-0FA9D84319C1}" type="pres">
      <dgm:prSet presAssocID="{BD47CFC5-34F3-4364-9899-1538CCC99057}" presName="sp" presStyleCnt="0"/>
      <dgm:spPr/>
    </dgm:pt>
    <dgm:pt modelId="{788BECB2-1F6B-4A5B-B8B5-E9F05B2BA019}" type="pres">
      <dgm:prSet presAssocID="{B74FEC74-E80F-47AF-A4F7-57D5464319FF}" presName="linNode" presStyleCnt="0"/>
      <dgm:spPr/>
    </dgm:pt>
    <dgm:pt modelId="{57E9C28F-F557-4C36-A388-337140F20BBE}" type="pres">
      <dgm:prSet presAssocID="{B74FEC74-E80F-47AF-A4F7-57D5464319F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C5A2BF-8788-4A52-AE4B-E7964A6091CF}" type="pres">
      <dgm:prSet presAssocID="{B74FEC74-E80F-47AF-A4F7-57D5464319F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E033711-7D5F-4106-AF3F-2BDA32DA4E78}" type="pres">
      <dgm:prSet presAssocID="{12161F22-C0D0-45EE-A028-EA285B64E21E}" presName="sp" presStyleCnt="0"/>
      <dgm:spPr/>
    </dgm:pt>
    <dgm:pt modelId="{D8FEE183-B329-42CB-8BE4-1B2CE77DC2D0}" type="pres">
      <dgm:prSet presAssocID="{3BAE26E4-6A2E-4B21-8FDF-5B95C1A1B33E}" presName="linNode" presStyleCnt="0"/>
      <dgm:spPr/>
    </dgm:pt>
    <dgm:pt modelId="{528BC660-0C9A-4900-89D9-AD7509BC4B9A}" type="pres">
      <dgm:prSet presAssocID="{3BAE26E4-6A2E-4B21-8FDF-5B95C1A1B33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16ACC6-09CA-4B0A-AF66-DD8F70EA95EF}" type="pres">
      <dgm:prSet presAssocID="{3BAE26E4-6A2E-4B21-8FDF-5B95C1A1B33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3F8BD5-C90F-4C92-92F6-66E3AE7A10BA}" type="pres">
      <dgm:prSet presAssocID="{754AE07A-14EF-4C63-9C2E-EC1F3FFD0CA7}" presName="sp" presStyleCnt="0"/>
      <dgm:spPr/>
    </dgm:pt>
    <dgm:pt modelId="{BD1BB300-5269-47CA-BF2D-C6E4A8005726}" type="pres">
      <dgm:prSet presAssocID="{9118CB01-7AC6-4327-8E1E-793F13059177}" presName="linNode" presStyleCnt="0"/>
      <dgm:spPr/>
    </dgm:pt>
    <dgm:pt modelId="{C623202E-615A-40A1-B6AB-0DB980A9CB2A}" type="pres">
      <dgm:prSet presAssocID="{9118CB01-7AC6-4327-8E1E-793F1305917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1FCEE8-316B-4F75-A50E-E82F946F040F}" type="pres">
      <dgm:prSet presAssocID="{9118CB01-7AC6-4327-8E1E-793F1305917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00FAB5E-1A97-434E-B197-665615105CDF}" type="presOf" srcId="{A55AD52C-6BED-447D-BC74-E69A7800019D}" destId="{C71FCEE8-316B-4F75-A50E-E82F946F040F}" srcOrd="0" destOrd="0" presId="urn:microsoft.com/office/officeart/2005/8/layout/vList5"/>
    <dgm:cxn modelId="{C01EB6BB-0C35-458E-AEFF-DD0C3D6D5BCC}" type="presOf" srcId="{B74FEC74-E80F-47AF-A4F7-57D5464319FF}" destId="{57E9C28F-F557-4C36-A388-337140F20BBE}" srcOrd="0" destOrd="0" presId="urn:microsoft.com/office/officeart/2005/8/layout/vList5"/>
    <dgm:cxn modelId="{C1B3CC6E-CC54-4B69-A710-7FFE67656FBB}" srcId="{3BAE26E4-6A2E-4B21-8FDF-5B95C1A1B33E}" destId="{4AF0C1CC-A6F4-4F3E-A064-3E8058196A70}" srcOrd="0" destOrd="0" parTransId="{A4CC0FC7-FCDA-4F3A-947B-F154763D8DCB}" sibTransId="{14AE1CE1-78E6-42C6-B808-FA466DB85980}"/>
    <dgm:cxn modelId="{AEC07B57-35D7-4DB9-A55B-882F1D618FF9}" type="presOf" srcId="{4AF0C1CC-A6F4-4F3E-A064-3E8058196A70}" destId="{D616ACC6-09CA-4B0A-AF66-DD8F70EA95EF}" srcOrd="0" destOrd="0" presId="urn:microsoft.com/office/officeart/2005/8/layout/vList5"/>
    <dgm:cxn modelId="{D67BE462-4B4C-41CB-AD23-7190B67A1291}" srcId="{6DE97657-F484-42E3-B8BF-60D4AA939B1E}" destId="{9118CB01-7AC6-4327-8E1E-793F13059177}" srcOrd="4" destOrd="0" parTransId="{C9E2ABB8-3DD9-4FF7-8657-5AAD2D0E69A7}" sibTransId="{AF3463BC-D363-45B0-B0C4-A9CBDFEEA2FF}"/>
    <dgm:cxn modelId="{57D723DA-20BF-4B88-90FD-3E2A31351CB8}" type="presOf" srcId="{0302376D-CF63-4E7B-A121-96054705C058}" destId="{311AE392-15A5-499B-9072-385DDC52A03C}" srcOrd="0" destOrd="0" presId="urn:microsoft.com/office/officeart/2005/8/layout/vList5"/>
    <dgm:cxn modelId="{AB0D6B20-EE71-4733-8E6A-F53F2E992159}" srcId="{6DE97657-F484-42E3-B8BF-60D4AA939B1E}" destId="{C973EC3A-5047-45EA-85A8-276CD0BED347}" srcOrd="0" destOrd="0" parTransId="{515B4E3D-5F00-450B-BADC-6D6D25052FA0}" sibTransId="{6ED8F276-1BBD-402B-854C-6D045BD43E39}"/>
    <dgm:cxn modelId="{6D4DEAC0-D318-486F-822E-155B72A16551}" type="presOf" srcId="{9118CB01-7AC6-4327-8E1E-793F13059177}" destId="{C623202E-615A-40A1-B6AB-0DB980A9CB2A}" srcOrd="0" destOrd="0" presId="urn:microsoft.com/office/officeart/2005/8/layout/vList5"/>
    <dgm:cxn modelId="{C64B6F4B-6C42-444F-A771-7323142D5FA1}" srcId="{0302376D-CF63-4E7B-A121-96054705C058}" destId="{A38EE77B-16C2-4F92-A3E4-DF35AA95D1CD}" srcOrd="0" destOrd="0" parTransId="{F8B2DC1A-7332-4E5C-86E1-BECF81DD0375}" sibTransId="{F314A848-CCD5-4C40-9D78-5B4A5DB57D0C}"/>
    <dgm:cxn modelId="{1A58A516-D538-4946-972C-803E488AFB2C}" type="presOf" srcId="{A38EE77B-16C2-4F92-A3E4-DF35AA95D1CD}" destId="{BBDD1C3A-949B-4123-B5FC-FC77AFDC0D94}" srcOrd="0" destOrd="0" presId="urn:microsoft.com/office/officeart/2005/8/layout/vList5"/>
    <dgm:cxn modelId="{67A222B7-4BAB-45A7-9C01-EBFB5E2C37C5}" srcId="{6DE97657-F484-42E3-B8BF-60D4AA939B1E}" destId="{0302376D-CF63-4E7B-A121-96054705C058}" srcOrd="1" destOrd="0" parTransId="{4921E729-6250-4CB2-8ECB-D1629F8B4BFF}" sibTransId="{BD47CFC5-34F3-4364-9899-1538CCC99057}"/>
    <dgm:cxn modelId="{31CD67D6-4D66-49AD-85BA-FE4506DD3E34}" type="presOf" srcId="{8ED91DE5-4B91-49BA-8C47-F9190B74BA1B}" destId="{9EA81481-A068-4EEB-840B-18B933AB1C3D}" srcOrd="0" destOrd="0" presId="urn:microsoft.com/office/officeart/2005/8/layout/vList5"/>
    <dgm:cxn modelId="{7B331743-D473-4F9F-9B00-F7BCAF5EAE06}" srcId="{6DE97657-F484-42E3-B8BF-60D4AA939B1E}" destId="{3BAE26E4-6A2E-4B21-8FDF-5B95C1A1B33E}" srcOrd="3" destOrd="0" parTransId="{35C226A1-384A-4207-8BAC-EEA30A342B8E}" sibTransId="{754AE07A-14EF-4C63-9C2E-EC1F3FFD0CA7}"/>
    <dgm:cxn modelId="{BC3E6433-9B49-4EEF-95ED-5E7D01E3899A}" srcId="{B74FEC74-E80F-47AF-A4F7-57D5464319FF}" destId="{FD439781-1292-4073-966B-FFE7193F3084}" srcOrd="0" destOrd="0" parTransId="{F9D2720E-E142-4AF8-9287-5F858FA8CB0F}" sibTransId="{FD96E0A7-372D-4DA8-A9A9-5F1DBE0C1E43}"/>
    <dgm:cxn modelId="{8D6D9E35-2E2F-44E6-A09F-393ABFEE6896}" type="presOf" srcId="{FD439781-1292-4073-966B-FFE7193F3084}" destId="{EAC5A2BF-8788-4A52-AE4B-E7964A6091CF}" srcOrd="0" destOrd="0" presId="urn:microsoft.com/office/officeart/2005/8/layout/vList5"/>
    <dgm:cxn modelId="{D8773619-2843-4FE1-B492-E5DDA0540BC4}" type="presOf" srcId="{6DE97657-F484-42E3-B8BF-60D4AA939B1E}" destId="{48B40875-FB14-426E-9D4F-3C8CD448FEDB}" srcOrd="0" destOrd="0" presId="urn:microsoft.com/office/officeart/2005/8/layout/vList5"/>
    <dgm:cxn modelId="{D75B7779-F494-4527-B6D1-ED4BD0F1C081}" srcId="{6DE97657-F484-42E3-B8BF-60D4AA939B1E}" destId="{B74FEC74-E80F-47AF-A4F7-57D5464319FF}" srcOrd="2" destOrd="0" parTransId="{EB1712AF-0381-4125-9BC3-928CBC6F9F8F}" sibTransId="{12161F22-C0D0-45EE-A028-EA285B64E21E}"/>
    <dgm:cxn modelId="{E712188F-CECB-4DB9-97B5-991123C87EA1}" srcId="{9118CB01-7AC6-4327-8E1E-793F13059177}" destId="{A55AD52C-6BED-447D-BC74-E69A7800019D}" srcOrd="0" destOrd="0" parTransId="{688E11D0-8673-4544-BD95-66610269CB0F}" sibTransId="{F8E906E5-FF43-4231-A040-03D5386BDFEF}"/>
    <dgm:cxn modelId="{21BABF95-D83C-49D2-9B32-E12741D70804}" type="presOf" srcId="{3BAE26E4-6A2E-4B21-8FDF-5B95C1A1B33E}" destId="{528BC660-0C9A-4900-89D9-AD7509BC4B9A}" srcOrd="0" destOrd="0" presId="urn:microsoft.com/office/officeart/2005/8/layout/vList5"/>
    <dgm:cxn modelId="{13B10076-0CB6-42CE-8AAE-B2A14020D49E}" type="presOf" srcId="{C973EC3A-5047-45EA-85A8-276CD0BED347}" destId="{A7C6C1C2-CA05-44F9-AF1E-3A440E721BA6}" srcOrd="0" destOrd="0" presId="urn:microsoft.com/office/officeart/2005/8/layout/vList5"/>
    <dgm:cxn modelId="{A1710772-63EB-40B2-94AF-9B2F908FB0B4}" srcId="{C973EC3A-5047-45EA-85A8-276CD0BED347}" destId="{8ED91DE5-4B91-49BA-8C47-F9190B74BA1B}" srcOrd="0" destOrd="0" parTransId="{7CA8EEA2-5282-4707-ACA2-5E66C0D87EDD}" sibTransId="{B60FA23C-CF3C-4D53-AB56-F232B5C8BD12}"/>
    <dgm:cxn modelId="{36E98D11-9F1D-4589-8E05-036B778A1EC1}" type="presParOf" srcId="{48B40875-FB14-426E-9D4F-3C8CD448FEDB}" destId="{26502F65-1AE7-40C9-9B74-008D36108B78}" srcOrd="0" destOrd="0" presId="urn:microsoft.com/office/officeart/2005/8/layout/vList5"/>
    <dgm:cxn modelId="{7FFB7E2D-C363-476F-B7CB-58E6457D2375}" type="presParOf" srcId="{26502F65-1AE7-40C9-9B74-008D36108B78}" destId="{A7C6C1C2-CA05-44F9-AF1E-3A440E721BA6}" srcOrd="0" destOrd="0" presId="urn:microsoft.com/office/officeart/2005/8/layout/vList5"/>
    <dgm:cxn modelId="{9232FE04-8DF2-4978-9FBF-7BD24B71F3AC}" type="presParOf" srcId="{26502F65-1AE7-40C9-9B74-008D36108B78}" destId="{9EA81481-A068-4EEB-840B-18B933AB1C3D}" srcOrd="1" destOrd="0" presId="urn:microsoft.com/office/officeart/2005/8/layout/vList5"/>
    <dgm:cxn modelId="{57604082-1C88-4C98-90FA-BD790F5B6DCF}" type="presParOf" srcId="{48B40875-FB14-426E-9D4F-3C8CD448FEDB}" destId="{99B907BE-17A0-43B4-97FB-04C6EDFC6EC1}" srcOrd="1" destOrd="0" presId="urn:microsoft.com/office/officeart/2005/8/layout/vList5"/>
    <dgm:cxn modelId="{6A130C83-0482-4EB3-BB12-3174FD76DEF3}" type="presParOf" srcId="{48B40875-FB14-426E-9D4F-3C8CD448FEDB}" destId="{C1F3B645-5253-4384-987F-AABD266B02C0}" srcOrd="2" destOrd="0" presId="urn:microsoft.com/office/officeart/2005/8/layout/vList5"/>
    <dgm:cxn modelId="{497EC358-93A7-4D3E-AF0A-E9A48C685738}" type="presParOf" srcId="{C1F3B645-5253-4384-987F-AABD266B02C0}" destId="{311AE392-15A5-499B-9072-385DDC52A03C}" srcOrd="0" destOrd="0" presId="urn:microsoft.com/office/officeart/2005/8/layout/vList5"/>
    <dgm:cxn modelId="{5891A3A0-3377-422B-9750-1C8978F62FED}" type="presParOf" srcId="{C1F3B645-5253-4384-987F-AABD266B02C0}" destId="{BBDD1C3A-949B-4123-B5FC-FC77AFDC0D94}" srcOrd="1" destOrd="0" presId="urn:microsoft.com/office/officeart/2005/8/layout/vList5"/>
    <dgm:cxn modelId="{70E2E43A-4AEA-47EB-B04B-B422F392C663}" type="presParOf" srcId="{48B40875-FB14-426E-9D4F-3C8CD448FEDB}" destId="{6602E3F9-984A-4FFC-BD2B-0FA9D84319C1}" srcOrd="3" destOrd="0" presId="urn:microsoft.com/office/officeart/2005/8/layout/vList5"/>
    <dgm:cxn modelId="{E8332DB2-7B4F-482B-9F0D-48A6F9614052}" type="presParOf" srcId="{48B40875-FB14-426E-9D4F-3C8CD448FEDB}" destId="{788BECB2-1F6B-4A5B-B8B5-E9F05B2BA019}" srcOrd="4" destOrd="0" presId="urn:microsoft.com/office/officeart/2005/8/layout/vList5"/>
    <dgm:cxn modelId="{CB0C1D15-329E-41E5-BEE4-660979BF92EB}" type="presParOf" srcId="{788BECB2-1F6B-4A5B-B8B5-E9F05B2BA019}" destId="{57E9C28F-F557-4C36-A388-337140F20BBE}" srcOrd="0" destOrd="0" presId="urn:microsoft.com/office/officeart/2005/8/layout/vList5"/>
    <dgm:cxn modelId="{A3882EF9-C30D-4F74-A504-FB0C92F9FE90}" type="presParOf" srcId="{788BECB2-1F6B-4A5B-B8B5-E9F05B2BA019}" destId="{EAC5A2BF-8788-4A52-AE4B-E7964A6091CF}" srcOrd="1" destOrd="0" presId="urn:microsoft.com/office/officeart/2005/8/layout/vList5"/>
    <dgm:cxn modelId="{33E16621-D4E8-4893-8998-BF551F2251D5}" type="presParOf" srcId="{48B40875-FB14-426E-9D4F-3C8CD448FEDB}" destId="{0E033711-7D5F-4106-AF3F-2BDA32DA4E78}" srcOrd="5" destOrd="0" presId="urn:microsoft.com/office/officeart/2005/8/layout/vList5"/>
    <dgm:cxn modelId="{6376BE65-59A1-4DD5-B3DF-17818C8203C7}" type="presParOf" srcId="{48B40875-FB14-426E-9D4F-3C8CD448FEDB}" destId="{D8FEE183-B329-42CB-8BE4-1B2CE77DC2D0}" srcOrd="6" destOrd="0" presId="urn:microsoft.com/office/officeart/2005/8/layout/vList5"/>
    <dgm:cxn modelId="{51B67870-B669-4DF5-A642-13D1B63099B2}" type="presParOf" srcId="{D8FEE183-B329-42CB-8BE4-1B2CE77DC2D0}" destId="{528BC660-0C9A-4900-89D9-AD7509BC4B9A}" srcOrd="0" destOrd="0" presId="urn:microsoft.com/office/officeart/2005/8/layout/vList5"/>
    <dgm:cxn modelId="{BC6C34B1-1764-493D-8DE6-5CC5FCC6EEE0}" type="presParOf" srcId="{D8FEE183-B329-42CB-8BE4-1B2CE77DC2D0}" destId="{D616ACC6-09CA-4B0A-AF66-DD8F70EA95EF}" srcOrd="1" destOrd="0" presId="urn:microsoft.com/office/officeart/2005/8/layout/vList5"/>
    <dgm:cxn modelId="{9C91E34B-9F46-44E7-9006-B88DF1115A49}" type="presParOf" srcId="{48B40875-FB14-426E-9D4F-3C8CD448FEDB}" destId="{663F8BD5-C90F-4C92-92F6-66E3AE7A10BA}" srcOrd="7" destOrd="0" presId="urn:microsoft.com/office/officeart/2005/8/layout/vList5"/>
    <dgm:cxn modelId="{A9BBD5DF-0E59-4044-99FD-78EF97B21D94}" type="presParOf" srcId="{48B40875-FB14-426E-9D4F-3C8CD448FEDB}" destId="{BD1BB300-5269-47CA-BF2D-C6E4A8005726}" srcOrd="8" destOrd="0" presId="urn:microsoft.com/office/officeart/2005/8/layout/vList5"/>
    <dgm:cxn modelId="{79CE9773-3E8B-48E3-9588-5B490E854244}" type="presParOf" srcId="{BD1BB300-5269-47CA-BF2D-C6E4A8005726}" destId="{C623202E-615A-40A1-B6AB-0DB980A9CB2A}" srcOrd="0" destOrd="0" presId="urn:microsoft.com/office/officeart/2005/8/layout/vList5"/>
    <dgm:cxn modelId="{D45E8FA0-DE55-4C10-9BBB-1C0F312E4ACB}" type="presParOf" srcId="{BD1BB300-5269-47CA-BF2D-C6E4A8005726}" destId="{C71FCEE8-316B-4F75-A50E-E82F946F04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51A55-6C65-486D-AF4D-F7AA562FDE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6FC133A-FD82-4047-B7FA-DDD2775CA9C8}">
      <dgm:prSet/>
      <dgm:spPr/>
      <dgm:t>
        <a:bodyPr/>
        <a:lstStyle/>
        <a:p>
          <a:pPr rtl="0"/>
          <a:r>
            <a:rPr lang="en-AU" b="1" dirty="0" smtClean="0"/>
            <a:t>EORTC, ECOG, ESPAC, MRC, CCTG, NSABP, PETACC, CTERU, OCTO, CACTUS, GERCOR</a:t>
          </a:r>
          <a:endParaRPr lang="en-AU" b="1" dirty="0"/>
        </a:p>
      </dgm:t>
    </dgm:pt>
    <dgm:pt modelId="{4F5704C8-930A-443A-BD61-9D25DAF2A5E8}" type="parTrans" cxnId="{0B71A260-8200-4EA4-8924-88177B1C8E84}">
      <dgm:prSet/>
      <dgm:spPr/>
      <dgm:t>
        <a:bodyPr/>
        <a:lstStyle/>
        <a:p>
          <a:endParaRPr lang="en-AU"/>
        </a:p>
      </dgm:t>
    </dgm:pt>
    <dgm:pt modelId="{E47CF790-F2AE-4E5D-8615-09C30714B5BC}" type="sibTrans" cxnId="{0B71A260-8200-4EA4-8924-88177B1C8E84}">
      <dgm:prSet/>
      <dgm:spPr/>
      <dgm:t>
        <a:bodyPr/>
        <a:lstStyle/>
        <a:p>
          <a:endParaRPr lang="en-AU"/>
        </a:p>
      </dgm:t>
    </dgm:pt>
    <dgm:pt modelId="{193AC794-14A5-4032-AAAB-3CC6533A6A8D}">
      <dgm:prSet/>
      <dgm:spPr/>
      <dgm:t>
        <a:bodyPr/>
        <a:lstStyle/>
        <a:p>
          <a:pPr rtl="0"/>
          <a:r>
            <a:rPr lang="en-AU" b="1" dirty="0" smtClean="0"/>
            <a:t>USGOG, IGCI, GCIG, GINECO, SGCTG, MRC, DGOC</a:t>
          </a:r>
          <a:endParaRPr lang="en-AU" b="1" dirty="0"/>
        </a:p>
      </dgm:t>
    </dgm:pt>
    <dgm:pt modelId="{F396A441-9B61-47CF-9EF8-E5564FC4FD41}" type="parTrans" cxnId="{DE505EFD-2649-4E1C-B763-B51B22DD033B}">
      <dgm:prSet/>
      <dgm:spPr/>
      <dgm:t>
        <a:bodyPr/>
        <a:lstStyle/>
        <a:p>
          <a:endParaRPr lang="en-AU"/>
        </a:p>
      </dgm:t>
    </dgm:pt>
    <dgm:pt modelId="{6DDE60D6-4920-42C1-A2DC-8E3E1D8D7504}" type="sibTrans" cxnId="{DE505EFD-2649-4E1C-B763-B51B22DD033B}">
      <dgm:prSet/>
      <dgm:spPr/>
      <dgm:t>
        <a:bodyPr/>
        <a:lstStyle/>
        <a:p>
          <a:endParaRPr lang="en-AU"/>
        </a:p>
      </dgm:t>
    </dgm:pt>
    <dgm:pt modelId="{1494D3B2-768A-435C-9795-700C81B48580}">
      <dgm:prSet/>
      <dgm:spPr/>
      <dgm:t>
        <a:bodyPr/>
        <a:lstStyle/>
        <a:p>
          <a:pPr rtl="0"/>
          <a:r>
            <a:rPr lang="en-AU" b="1" dirty="0" smtClean="0"/>
            <a:t>CTG, NVALT</a:t>
          </a:r>
          <a:endParaRPr lang="en-AU" b="1" dirty="0"/>
        </a:p>
      </dgm:t>
    </dgm:pt>
    <dgm:pt modelId="{BC9BA256-849F-4D56-9EEB-9B12B8A08105}" type="parTrans" cxnId="{8602F281-8397-4631-A358-9BEC42922CC0}">
      <dgm:prSet/>
      <dgm:spPr/>
      <dgm:t>
        <a:bodyPr/>
        <a:lstStyle/>
        <a:p>
          <a:endParaRPr lang="en-AU"/>
        </a:p>
      </dgm:t>
    </dgm:pt>
    <dgm:pt modelId="{F80FEBA8-D4A6-4006-9C8C-08EF8E8AE052}" type="sibTrans" cxnId="{8602F281-8397-4631-A358-9BEC42922CC0}">
      <dgm:prSet/>
      <dgm:spPr/>
      <dgm:t>
        <a:bodyPr/>
        <a:lstStyle/>
        <a:p>
          <a:endParaRPr lang="en-AU"/>
        </a:p>
      </dgm:t>
    </dgm:pt>
    <dgm:pt modelId="{45EC42FA-6F3D-4748-8CEF-C25E5A773704}">
      <dgm:prSet/>
      <dgm:spPr/>
      <dgm:t>
        <a:bodyPr/>
        <a:lstStyle/>
        <a:p>
          <a:pPr rtl="0"/>
          <a:r>
            <a:rPr lang="en-AU" b="1" dirty="0" smtClean="0"/>
            <a:t>EORTC</a:t>
          </a:r>
          <a:endParaRPr lang="en-AU" b="1" dirty="0"/>
        </a:p>
      </dgm:t>
    </dgm:pt>
    <dgm:pt modelId="{FCED08BD-2912-4A1A-AA26-A188E89C3A76}" type="parTrans" cxnId="{6DA7F942-1198-450A-8AF8-EE606522F625}">
      <dgm:prSet/>
      <dgm:spPr/>
      <dgm:t>
        <a:bodyPr/>
        <a:lstStyle/>
        <a:p>
          <a:endParaRPr lang="en-AU"/>
        </a:p>
      </dgm:t>
    </dgm:pt>
    <dgm:pt modelId="{3540C555-CBCF-4B3C-AE00-BF824A93BC57}" type="sibTrans" cxnId="{6DA7F942-1198-450A-8AF8-EE606522F625}">
      <dgm:prSet/>
      <dgm:spPr/>
      <dgm:t>
        <a:bodyPr/>
        <a:lstStyle/>
        <a:p>
          <a:endParaRPr lang="en-AU"/>
        </a:p>
      </dgm:t>
    </dgm:pt>
    <dgm:pt modelId="{F67D1C7F-A8B2-48E5-905B-E66AF0428FC6}">
      <dgm:prSet/>
      <dgm:spPr/>
      <dgm:t>
        <a:bodyPr/>
        <a:lstStyle/>
        <a:p>
          <a:pPr rtl="0"/>
          <a:r>
            <a:rPr lang="en-AU" b="1" dirty="0" smtClean="0"/>
            <a:t>MRC, CTG, CRUK, EORTC, GERCOR, NCRI, CTI</a:t>
          </a:r>
          <a:endParaRPr lang="en-AU" b="1" dirty="0"/>
        </a:p>
      </dgm:t>
    </dgm:pt>
    <dgm:pt modelId="{7AF3AFFA-D0E2-46BB-B207-EEFCA39EF716}" type="parTrans" cxnId="{9A1E5BD5-D9DD-49A3-8212-08730FB2A373}">
      <dgm:prSet/>
      <dgm:spPr/>
      <dgm:t>
        <a:bodyPr/>
        <a:lstStyle/>
        <a:p>
          <a:endParaRPr lang="en-AU"/>
        </a:p>
      </dgm:t>
    </dgm:pt>
    <dgm:pt modelId="{D2B29D78-73BB-483D-AB01-C95741F9A4C4}" type="sibTrans" cxnId="{9A1E5BD5-D9DD-49A3-8212-08730FB2A373}">
      <dgm:prSet/>
      <dgm:spPr/>
      <dgm:t>
        <a:bodyPr/>
        <a:lstStyle/>
        <a:p>
          <a:endParaRPr lang="en-AU"/>
        </a:p>
      </dgm:t>
    </dgm:pt>
    <dgm:pt modelId="{77C543B2-5187-4217-A712-F04A66B6B056}" type="pres">
      <dgm:prSet presAssocID="{3EB51A55-6C65-486D-AF4D-F7AA562FD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12DCDF9-4BA7-40B0-8A75-98E8EBA48421}" type="pres">
      <dgm:prSet presAssocID="{26FC133A-FD82-4047-B7FA-DDD2775CA9C8}" presName="parentText" presStyleLbl="node1" presStyleIdx="0" presStyleCnt="5" custLinFactY="-102830" custLinFactNeighborX="238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35B2F89-A868-47EE-9EFF-67ACE4CEFD08}" type="pres">
      <dgm:prSet presAssocID="{E47CF790-F2AE-4E5D-8615-09C30714B5BC}" presName="spacer" presStyleCnt="0"/>
      <dgm:spPr/>
    </dgm:pt>
    <dgm:pt modelId="{1E4C879C-D658-491A-9BE2-E22465487D70}" type="pres">
      <dgm:prSet presAssocID="{193AC794-14A5-4032-AAAB-3CC6533A6A8D}" presName="parentText" presStyleLbl="node1" presStyleIdx="1" presStyleCnt="5" custLinFactNeighborX="631" custLinFactNeighborY="-6409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2E2467-E76A-4203-89ED-974141423B48}" type="pres">
      <dgm:prSet presAssocID="{6DDE60D6-4920-42C1-A2DC-8E3E1D8D7504}" presName="spacer" presStyleCnt="0"/>
      <dgm:spPr/>
    </dgm:pt>
    <dgm:pt modelId="{0E003427-9846-4F94-AAD3-25B631C45638}" type="pres">
      <dgm:prSet presAssocID="{1494D3B2-768A-435C-9795-700C81B48580}" presName="parentText" presStyleLbl="node1" presStyleIdx="2" presStyleCnt="5" custLinFactNeighborX="-631" custLinFactNeighborY="2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AF0BF0-8DB4-4A40-9E0D-611AF73BAD49}" type="pres">
      <dgm:prSet presAssocID="{F80FEBA8-D4A6-4006-9C8C-08EF8E8AE052}" presName="spacer" presStyleCnt="0"/>
      <dgm:spPr/>
    </dgm:pt>
    <dgm:pt modelId="{EEAB55C1-D31B-4546-9FFD-CF0387B275FC}" type="pres">
      <dgm:prSet presAssocID="{45EC42FA-6F3D-4748-8CEF-C25E5A773704}" presName="parentText" presStyleLbl="node1" presStyleIdx="3" presStyleCnt="5" custLinFactNeighborX="-631" custLinFactNeighborY="6509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412E8F-20BA-47FB-A438-A6488730012D}" type="pres">
      <dgm:prSet presAssocID="{3540C555-CBCF-4B3C-AE00-BF824A93BC57}" presName="spacer" presStyleCnt="0"/>
      <dgm:spPr/>
    </dgm:pt>
    <dgm:pt modelId="{FA3753A5-BDC0-4E02-AFA2-C8134BDE5680}" type="pres">
      <dgm:prSet presAssocID="{F67D1C7F-A8B2-48E5-905B-E66AF0428FC6}" presName="parentText" presStyleLbl="node1" presStyleIdx="4" presStyleCnt="5" custLinFactY="699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602F281-8397-4631-A358-9BEC42922CC0}" srcId="{3EB51A55-6C65-486D-AF4D-F7AA562FDE51}" destId="{1494D3B2-768A-435C-9795-700C81B48580}" srcOrd="2" destOrd="0" parTransId="{BC9BA256-849F-4D56-9EEB-9B12B8A08105}" sibTransId="{F80FEBA8-D4A6-4006-9C8C-08EF8E8AE052}"/>
    <dgm:cxn modelId="{0B71A260-8200-4EA4-8924-88177B1C8E84}" srcId="{3EB51A55-6C65-486D-AF4D-F7AA562FDE51}" destId="{26FC133A-FD82-4047-B7FA-DDD2775CA9C8}" srcOrd="0" destOrd="0" parTransId="{4F5704C8-930A-443A-BD61-9D25DAF2A5E8}" sibTransId="{E47CF790-F2AE-4E5D-8615-09C30714B5BC}"/>
    <dgm:cxn modelId="{6DA7F942-1198-450A-8AF8-EE606522F625}" srcId="{3EB51A55-6C65-486D-AF4D-F7AA562FDE51}" destId="{45EC42FA-6F3D-4748-8CEF-C25E5A773704}" srcOrd="3" destOrd="0" parTransId="{FCED08BD-2912-4A1A-AA26-A188E89C3A76}" sibTransId="{3540C555-CBCF-4B3C-AE00-BF824A93BC57}"/>
    <dgm:cxn modelId="{2DDBB41A-2281-4C29-B015-BF547FD4253F}" type="presOf" srcId="{3EB51A55-6C65-486D-AF4D-F7AA562FDE51}" destId="{77C543B2-5187-4217-A712-F04A66B6B056}" srcOrd="0" destOrd="0" presId="urn:microsoft.com/office/officeart/2005/8/layout/vList2"/>
    <dgm:cxn modelId="{CB74D129-691C-40E7-9360-17DA72FF6953}" type="presOf" srcId="{F67D1C7F-A8B2-48E5-905B-E66AF0428FC6}" destId="{FA3753A5-BDC0-4E02-AFA2-C8134BDE5680}" srcOrd="0" destOrd="0" presId="urn:microsoft.com/office/officeart/2005/8/layout/vList2"/>
    <dgm:cxn modelId="{ADCD041B-F51A-4CBC-B88F-1DB252BAD245}" type="presOf" srcId="{1494D3B2-768A-435C-9795-700C81B48580}" destId="{0E003427-9846-4F94-AAD3-25B631C45638}" srcOrd="0" destOrd="0" presId="urn:microsoft.com/office/officeart/2005/8/layout/vList2"/>
    <dgm:cxn modelId="{DE505EFD-2649-4E1C-B763-B51B22DD033B}" srcId="{3EB51A55-6C65-486D-AF4D-F7AA562FDE51}" destId="{193AC794-14A5-4032-AAAB-3CC6533A6A8D}" srcOrd="1" destOrd="0" parTransId="{F396A441-9B61-47CF-9EF8-E5564FC4FD41}" sibTransId="{6DDE60D6-4920-42C1-A2DC-8E3E1D8D7504}"/>
    <dgm:cxn modelId="{48074F8B-5856-4F2A-B0D4-10E913155E53}" type="presOf" srcId="{26FC133A-FD82-4047-B7FA-DDD2775CA9C8}" destId="{812DCDF9-4BA7-40B0-8A75-98E8EBA48421}" srcOrd="0" destOrd="0" presId="urn:microsoft.com/office/officeart/2005/8/layout/vList2"/>
    <dgm:cxn modelId="{9A1E5BD5-D9DD-49A3-8212-08730FB2A373}" srcId="{3EB51A55-6C65-486D-AF4D-F7AA562FDE51}" destId="{F67D1C7F-A8B2-48E5-905B-E66AF0428FC6}" srcOrd="4" destOrd="0" parTransId="{7AF3AFFA-D0E2-46BB-B207-EEFCA39EF716}" sibTransId="{D2B29D78-73BB-483D-AB01-C95741F9A4C4}"/>
    <dgm:cxn modelId="{2EA05166-F1BE-4EFC-A400-983534B02969}" type="presOf" srcId="{45EC42FA-6F3D-4748-8CEF-C25E5A773704}" destId="{EEAB55C1-D31B-4546-9FFD-CF0387B275FC}" srcOrd="0" destOrd="0" presId="urn:microsoft.com/office/officeart/2005/8/layout/vList2"/>
    <dgm:cxn modelId="{B4B8DD6F-85CD-435B-BED6-93536140829F}" type="presOf" srcId="{193AC794-14A5-4032-AAAB-3CC6533A6A8D}" destId="{1E4C879C-D658-491A-9BE2-E22465487D70}" srcOrd="0" destOrd="0" presId="urn:microsoft.com/office/officeart/2005/8/layout/vList2"/>
    <dgm:cxn modelId="{59F0588B-0C8A-4664-A503-7B2C137D6DD5}" type="presParOf" srcId="{77C543B2-5187-4217-A712-F04A66B6B056}" destId="{812DCDF9-4BA7-40B0-8A75-98E8EBA48421}" srcOrd="0" destOrd="0" presId="urn:microsoft.com/office/officeart/2005/8/layout/vList2"/>
    <dgm:cxn modelId="{0AB9568B-84F9-4E19-9136-C89B94254638}" type="presParOf" srcId="{77C543B2-5187-4217-A712-F04A66B6B056}" destId="{735B2F89-A868-47EE-9EFF-67ACE4CEFD08}" srcOrd="1" destOrd="0" presId="urn:microsoft.com/office/officeart/2005/8/layout/vList2"/>
    <dgm:cxn modelId="{D35DAABE-2CF1-43D2-B348-2E6143A36AE3}" type="presParOf" srcId="{77C543B2-5187-4217-A712-F04A66B6B056}" destId="{1E4C879C-D658-491A-9BE2-E22465487D70}" srcOrd="2" destOrd="0" presId="urn:microsoft.com/office/officeart/2005/8/layout/vList2"/>
    <dgm:cxn modelId="{7DD4AE26-CD8B-4C2F-88E9-6D8BEF966030}" type="presParOf" srcId="{77C543B2-5187-4217-A712-F04A66B6B056}" destId="{EE2E2467-E76A-4203-89ED-974141423B48}" srcOrd="3" destOrd="0" presId="urn:microsoft.com/office/officeart/2005/8/layout/vList2"/>
    <dgm:cxn modelId="{4C5EEC62-EC4D-450C-ABCD-708950E7F8DD}" type="presParOf" srcId="{77C543B2-5187-4217-A712-F04A66B6B056}" destId="{0E003427-9846-4F94-AAD3-25B631C45638}" srcOrd="4" destOrd="0" presId="urn:microsoft.com/office/officeart/2005/8/layout/vList2"/>
    <dgm:cxn modelId="{B440B2BF-FE26-4154-B58E-B5B23EA40C34}" type="presParOf" srcId="{77C543B2-5187-4217-A712-F04A66B6B056}" destId="{EFAF0BF0-8DB4-4A40-9E0D-611AF73BAD49}" srcOrd="5" destOrd="0" presId="urn:microsoft.com/office/officeart/2005/8/layout/vList2"/>
    <dgm:cxn modelId="{488C1AB5-69A0-4C34-B80D-67BC991EEDCE}" type="presParOf" srcId="{77C543B2-5187-4217-A712-F04A66B6B056}" destId="{EEAB55C1-D31B-4546-9FFD-CF0387B275FC}" srcOrd="6" destOrd="0" presId="urn:microsoft.com/office/officeart/2005/8/layout/vList2"/>
    <dgm:cxn modelId="{0CC7F54B-4111-41A6-93B5-BC450DB4CC4C}" type="presParOf" srcId="{77C543B2-5187-4217-A712-F04A66B6B056}" destId="{22412E8F-20BA-47FB-A438-A6488730012D}" srcOrd="7" destOrd="0" presId="urn:microsoft.com/office/officeart/2005/8/layout/vList2"/>
    <dgm:cxn modelId="{9BEE537C-3464-4FBD-8294-9BDEE17E37C7}" type="presParOf" srcId="{77C543B2-5187-4217-A712-F04A66B6B056}" destId="{FA3753A5-BDC0-4E02-AFA2-C8134BDE568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1481-A068-4EEB-840B-18B933AB1C3D}">
      <dsp:nvSpPr>
        <dsp:cNvPr id="0" name=""/>
        <dsp:cNvSpPr/>
      </dsp:nvSpPr>
      <dsp:spPr>
        <a:xfrm rot="5400000">
          <a:off x="2303090" y="-756197"/>
          <a:ext cx="834537" cy="2560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tx1"/>
              </a:solidFill>
            </a:rPr>
            <a:t>Australasian Gastrointestinal Trials Group</a:t>
          </a:r>
          <a:endParaRPr lang="en-AU" sz="1600" kern="1200" dirty="0">
            <a:solidFill>
              <a:schemeClr val="tx1"/>
            </a:solidFill>
          </a:endParaRPr>
        </a:p>
      </dsp:txBody>
      <dsp:txXfrm rot="-5400000">
        <a:off x="1440191" y="147441"/>
        <a:ext cx="2519598" cy="753059"/>
      </dsp:txXfrm>
    </dsp:sp>
    <dsp:sp modelId="{A7C6C1C2-CA05-44F9-AF1E-3A440E721BA6}">
      <dsp:nvSpPr>
        <dsp:cNvPr id="0" name=""/>
        <dsp:cNvSpPr/>
      </dsp:nvSpPr>
      <dsp:spPr>
        <a:xfrm>
          <a:off x="0" y="2385"/>
          <a:ext cx="1440190" cy="104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>
              <a:solidFill>
                <a:schemeClr val="bg1"/>
              </a:solidFill>
            </a:rPr>
            <a:t>AGITG</a:t>
          </a:r>
          <a:endParaRPr lang="en-AU" sz="2300" b="1" kern="1200" dirty="0">
            <a:solidFill>
              <a:schemeClr val="bg1"/>
            </a:solidFill>
          </a:endParaRPr>
        </a:p>
      </dsp:txBody>
      <dsp:txXfrm>
        <a:off x="50923" y="53308"/>
        <a:ext cx="1338344" cy="941325"/>
      </dsp:txXfrm>
    </dsp:sp>
    <dsp:sp modelId="{BBDD1C3A-949B-4123-B5FC-FC77AFDC0D94}">
      <dsp:nvSpPr>
        <dsp:cNvPr id="0" name=""/>
        <dsp:cNvSpPr/>
      </dsp:nvSpPr>
      <dsp:spPr>
        <a:xfrm rot="5400000">
          <a:off x="2303090" y="339132"/>
          <a:ext cx="834537" cy="2560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tx1"/>
              </a:solidFill>
            </a:rPr>
            <a:t>Australian &amp; New Zealand Gynaecological Oncology Group </a:t>
          </a:r>
          <a:endParaRPr lang="en-AU" sz="1600" kern="1200" dirty="0">
            <a:solidFill>
              <a:schemeClr val="tx1"/>
            </a:solidFill>
          </a:endParaRPr>
        </a:p>
      </dsp:txBody>
      <dsp:txXfrm rot="-5400000">
        <a:off x="1440191" y="1242771"/>
        <a:ext cx="2519598" cy="753059"/>
      </dsp:txXfrm>
    </dsp:sp>
    <dsp:sp modelId="{311AE392-15A5-499B-9072-385DDC52A03C}">
      <dsp:nvSpPr>
        <dsp:cNvPr id="0" name=""/>
        <dsp:cNvSpPr/>
      </dsp:nvSpPr>
      <dsp:spPr>
        <a:xfrm>
          <a:off x="0" y="1097716"/>
          <a:ext cx="1440190" cy="104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>
              <a:solidFill>
                <a:schemeClr val="bg1"/>
              </a:solidFill>
            </a:rPr>
            <a:t>ANZGOG</a:t>
          </a:r>
          <a:endParaRPr lang="en-AU" sz="2300" b="1" kern="1200" dirty="0">
            <a:solidFill>
              <a:schemeClr val="bg1"/>
            </a:solidFill>
          </a:endParaRPr>
        </a:p>
      </dsp:txBody>
      <dsp:txXfrm>
        <a:off x="50923" y="1148639"/>
        <a:ext cx="1338344" cy="941325"/>
      </dsp:txXfrm>
    </dsp:sp>
    <dsp:sp modelId="{EAC5A2BF-8788-4A52-AE4B-E7964A6091CF}">
      <dsp:nvSpPr>
        <dsp:cNvPr id="0" name=""/>
        <dsp:cNvSpPr/>
      </dsp:nvSpPr>
      <dsp:spPr>
        <a:xfrm rot="5400000">
          <a:off x="2303090" y="1434463"/>
          <a:ext cx="834537" cy="2560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tx1"/>
              </a:solidFill>
            </a:rPr>
            <a:t>Australasian Lung Trials Group </a:t>
          </a:r>
          <a:endParaRPr lang="en-AU" sz="1600" kern="1200" dirty="0">
            <a:solidFill>
              <a:schemeClr val="tx1"/>
            </a:solidFill>
          </a:endParaRPr>
        </a:p>
      </dsp:txBody>
      <dsp:txXfrm rot="-5400000">
        <a:off x="1440191" y="2338102"/>
        <a:ext cx="2519598" cy="753059"/>
      </dsp:txXfrm>
    </dsp:sp>
    <dsp:sp modelId="{57E9C28F-F557-4C36-A388-337140F20BBE}">
      <dsp:nvSpPr>
        <dsp:cNvPr id="0" name=""/>
        <dsp:cNvSpPr/>
      </dsp:nvSpPr>
      <dsp:spPr>
        <a:xfrm>
          <a:off x="0" y="2193046"/>
          <a:ext cx="1440190" cy="104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>
              <a:solidFill>
                <a:schemeClr val="bg1"/>
              </a:solidFill>
            </a:rPr>
            <a:t>ALTG</a:t>
          </a:r>
          <a:endParaRPr lang="en-AU" sz="2300" b="1" kern="1200" dirty="0">
            <a:solidFill>
              <a:schemeClr val="bg1"/>
            </a:solidFill>
          </a:endParaRPr>
        </a:p>
      </dsp:txBody>
      <dsp:txXfrm>
        <a:off x="50923" y="2243969"/>
        <a:ext cx="1338344" cy="941325"/>
      </dsp:txXfrm>
    </dsp:sp>
    <dsp:sp modelId="{D616ACC6-09CA-4B0A-AF66-DD8F70EA95EF}">
      <dsp:nvSpPr>
        <dsp:cNvPr id="0" name=""/>
        <dsp:cNvSpPr/>
      </dsp:nvSpPr>
      <dsp:spPr>
        <a:xfrm rot="5400000">
          <a:off x="2303090" y="2529793"/>
          <a:ext cx="834537" cy="2560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tx1"/>
              </a:solidFill>
            </a:rPr>
            <a:t>Cooperative Oncology Group for </a:t>
          </a:r>
          <a:r>
            <a:rPr lang="en-AU" sz="1600" kern="1200" dirty="0" err="1" smtClean="0">
              <a:solidFill>
                <a:schemeClr val="tx1"/>
              </a:solidFill>
            </a:rPr>
            <a:t>Neuro</a:t>
          </a:r>
          <a:r>
            <a:rPr lang="en-AU" sz="1600" kern="1200" dirty="0" smtClean="0">
              <a:solidFill>
                <a:schemeClr val="tx1"/>
              </a:solidFill>
            </a:rPr>
            <a:t>-Oncology</a:t>
          </a:r>
          <a:endParaRPr lang="en-AU" sz="1600" kern="1200" dirty="0">
            <a:solidFill>
              <a:schemeClr val="tx1"/>
            </a:solidFill>
          </a:endParaRPr>
        </a:p>
      </dsp:txBody>
      <dsp:txXfrm rot="-5400000">
        <a:off x="1440191" y="3433432"/>
        <a:ext cx="2519598" cy="753059"/>
      </dsp:txXfrm>
    </dsp:sp>
    <dsp:sp modelId="{528BC660-0C9A-4900-89D9-AD7509BC4B9A}">
      <dsp:nvSpPr>
        <dsp:cNvPr id="0" name=""/>
        <dsp:cNvSpPr/>
      </dsp:nvSpPr>
      <dsp:spPr>
        <a:xfrm>
          <a:off x="0" y="3288376"/>
          <a:ext cx="1440190" cy="104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>
              <a:solidFill>
                <a:schemeClr val="bg1"/>
              </a:solidFill>
            </a:rPr>
            <a:t>COGNO</a:t>
          </a:r>
          <a:endParaRPr lang="en-AU" sz="2300" b="1" kern="1200" dirty="0">
            <a:solidFill>
              <a:schemeClr val="bg1"/>
            </a:solidFill>
          </a:endParaRPr>
        </a:p>
      </dsp:txBody>
      <dsp:txXfrm>
        <a:off x="50923" y="3339299"/>
        <a:ext cx="1338344" cy="941325"/>
      </dsp:txXfrm>
    </dsp:sp>
    <dsp:sp modelId="{C71FCEE8-316B-4F75-A50E-E82F946F040F}">
      <dsp:nvSpPr>
        <dsp:cNvPr id="0" name=""/>
        <dsp:cNvSpPr/>
      </dsp:nvSpPr>
      <dsp:spPr>
        <a:xfrm rot="5400000">
          <a:off x="2303090" y="3625123"/>
          <a:ext cx="834537" cy="2560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>
              <a:solidFill>
                <a:schemeClr val="tx1"/>
              </a:solidFill>
            </a:rPr>
            <a:t>Australian and New Zealand Urinary and Prostate Trials Group</a:t>
          </a:r>
          <a:endParaRPr lang="en-AU" sz="1600" kern="1200" dirty="0">
            <a:solidFill>
              <a:schemeClr val="tx1"/>
            </a:solidFill>
          </a:endParaRPr>
        </a:p>
      </dsp:txBody>
      <dsp:txXfrm rot="-5400000">
        <a:off x="1440191" y="4528762"/>
        <a:ext cx="2519598" cy="753059"/>
      </dsp:txXfrm>
    </dsp:sp>
    <dsp:sp modelId="{C623202E-615A-40A1-B6AB-0DB980A9CB2A}">
      <dsp:nvSpPr>
        <dsp:cNvPr id="0" name=""/>
        <dsp:cNvSpPr/>
      </dsp:nvSpPr>
      <dsp:spPr>
        <a:xfrm>
          <a:off x="0" y="4383706"/>
          <a:ext cx="1440190" cy="1043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b="1" kern="1200" dirty="0" smtClean="0">
              <a:solidFill>
                <a:schemeClr val="bg1"/>
              </a:solidFill>
            </a:rPr>
            <a:t>ANZUP</a:t>
          </a:r>
          <a:endParaRPr lang="en-AU" sz="2300" b="1" kern="1200" dirty="0">
            <a:solidFill>
              <a:schemeClr val="bg1"/>
            </a:solidFill>
          </a:endParaRPr>
        </a:p>
      </dsp:txBody>
      <dsp:txXfrm>
        <a:off x="50923" y="4434629"/>
        <a:ext cx="1338344" cy="941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CDF9-4BA7-40B0-8A75-98E8EBA48421}">
      <dsp:nvSpPr>
        <dsp:cNvPr id="0" name=""/>
        <dsp:cNvSpPr/>
      </dsp:nvSpPr>
      <dsp:spPr>
        <a:xfrm>
          <a:off x="0" y="0"/>
          <a:ext cx="3000396" cy="934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EORTC, ECOG, ESPAC, MRC, CCTG, NSABP, PETACC, CTERU, OCTO, CACTUS, GERCOR</a:t>
          </a:r>
          <a:endParaRPr lang="en-AU" sz="1700" b="1" kern="1200" dirty="0"/>
        </a:p>
      </dsp:txBody>
      <dsp:txXfrm>
        <a:off x="45635" y="45635"/>
        <a:ext cx="2909126" cy="843560"/>
      </dsp:txXfrm>
    </dsp:sp>
    <dsp:sp modelId="{1E4C879C-D658-491A-9BE2-E22465487D70}">
      <dsp:nvSpPr>
        <dsp:cNvPr id="0" name=""/>
        <dsp:cNvSpPr/>
      </dsp:nvSpPr>
      <dsp:spPr>
        <a:xfrm>
          <a:off x="0" y="1232057"/>
          <a:ext cx="3000396" cy="934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USGOG, IGCI, GCIG, GINECO, SGCTG, MRC, DGOC</a:t>
          </a:r>
          <a:endParaRPr lang="en-AU" sz="1700" b="1" kern="1200" dirty="0"/>
        </a:p>
      </dsp:txBody>
      <dsp:txXfrm>
        <a:off x="45635" y="1277692"/>
        <a:ext cx="2909126" cy="843560"/>
      </dsp:txXfrm>
    </dsp:sp>
    <dsp:sp modelId="{0E003427-9846-4F94-AAD3-25B631C45638}">
      <dsp:nvSpPr>
        <dsp:cNvPr id="0" name=""/>
        <dsp:cNvSpPr/>
      </dsp:nvSpPr>
      <dsp:spPr>
        <a:xfrm>
          <a:off x="0" y="2247240"/>
          <a:ext cx="3000396" cy="934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CTG, NVALT</a:t>
          </a:r>
          <a:endParaRPr lang="en-AU" sz="1700" b="1" kern="1200" dirty="0"/>
        </a:p>
      </dsp:txBody>
      <dsp:txXfrm>
        <a:off x="45635" y="2292875"/>
        <a:ext cx="2909126" cy="843560"/>
      </dsp:txXfrm>
    </dsp:sp>
    <dsp:sp modelId="{EEAB55C1-D31B-4546-9FFD-CF0387B275FC}">
      <dsp:nvSpPr>
        <dsp:cNvPr id="0" name=""/>
        <dsp:cNvSpPr/>
      </dsp:nvSpPr>
      <dsp:spPr>
        <a:xfrm>
          <a:off x="0" y="3262890"/>
          <a:ext cx="3000396" cy="934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EORTC</a:t>
          </a:r>
          <a:endParaRPr lang="en-AU" sz="1700" b="1" kern="1200" dirty="0"/>
        </a:p>
      </dsp:txBody>
      <dsp:txXfrm>
        <a:off x="45635" y="3308525"/>
        <a:ext cx="2909126" cy="843560"/>
      </dsp:txXfrm>
    </dsp:sp>
    <dsp:sp modelId="{FA3753A5-BDC0-4E02-AFA2-C8134BDE5680}">
      <dsp:nvSpPr>
        <dsp:cNvPr id="0" name=""/>
        <dsp:cNvSpPr/>
      </dsp:nvSpPr>
      <dsp:spPr>
        <a:xfrm>
          <a:off x="0" y="4494458"/>
          <a:ext cx="3000396" cy="934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MRC, CTG, CRUK, EORTC, GERCOR, NCRI, CTI</a:t>
          </a:r>
          <a:endParaRPr lang="en-AU" sz="1700" b="1" kern="1200" dirty="0"/>
        </a:p>
      </dsp:txBody>
      <dsp:txXfrm>
        <a:off x="45635" y="4540093"/>
        <a:ext cx="2909126" cy="8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6419-0D9F-4136-9B42-036D82A4ACD7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EE61-7F47-4513-BFED-594774E284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Placeholder slide for Burcu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4056-C2AF-4E7A-B1A8-A85BB7A4CA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71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3388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2930"/>
            <a:ext cx="9144000" cy="14848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0"/>
            <a:ext cx="4448175" cy="188595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524000" y="3515448"/>
            <a:ext cx="2801389" cy="0"/>
          </a:xfrm>
          <a:prstGeom prst="line">
            <a:avLst/>
          </a:prstGeom>
          <a:ln w="1270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2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34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3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-12700"/>
            <a:ext cx="7727951" cy="6870700"/>
          </a:xfrm>
          <a:custGeom>
            <a:avLst/>
            <a:gdLst>
              <a:gd name="connsiteX0" fmla="*/ 0 w 5796136"/>
              <a:gd name="connsiteY0" fmla="*/ 0 h 6858000"/>
              <a:gd name="connsiteX1" fmla="*/ 5796136 w 5796136"/>
              <a:gd name="connsiteY1" fmla="*/ 0 h 6858000"/>
              <a:gd name="connsiteX2" fmla="*/ 5796136 w 5796136"/>
              <a:gd name="connsiteY2" fmla="*/ 6858000 h 6858000"/>
              <a:gd name="connsiteX3" fmla="*/ 0 w 5796136"/>
              <a:gd name="connsiteY3" fmla="*/ 6858000 h 6858000"/>
              <a:gd name="connsiteX4" fmla="*/ 0 w 5796136"/>
              <a:gd name="connsiteY4" fmla="*/ 0 h 6858000"/>
              <a:gd name="connsiteX0" fmla="*/ 0 w 5796136"/>
              <a:gd name="connsiteY0" fmla="*/ 12700 h 6870700"/>
              <a:gd name="connsiteX1" fmla="*/ 4246736 w 5796136"/>
              <a:gd name="connsiteY1" fmla="*/ 0 h 6870700"/>
              <a:gd name="connsiteX2" fmla="*/ 5796136 w 5796136"/>
              <a:gd name="connsiteY2" fmla="*/ 6870700 h 6870700"/>
              <a:gd name="connsiteX3" fmla="*/ 0 w 5796136"/>
              <a:gd name="connsiteY3" fmla="*/ 6870700 h 6870700"/>
              <a:gd name="connsiteX4" fmla="*/ 0 w 5796136"/>
              <a:gd name="connsiteY4" fmla="*/ 12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6136" h="6870700">
                <a:moveTo>
                  <a:pt x="0" y="12700"/>
                </a:moveTo>
                <a:lnTo>
                  <a:pt x="4246736" y="0"/>
                </a:lnTo>
                <a:lnTo>
                  <a:pt x="5796136" y="6870700"/>
                </a:lnTo>
                <a:lnTo>
                  <a:pt x="0" y="6870700"/>
                </a:lnTo>
                <a:lnTo>
                  <a:pt x="0" y="127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5360" y="3422650"/>
            <a:ext cx="4814325" cy="1143000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9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6476" y="428605"/>
            <a:ext cx="9408609" cy="63341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773239"/>
            <a:ext cx="11550652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>
                <a:solidFill>
                  <a:srgbClr val="CE1126"/>
                </a:solidFill>
              </a:rPr>
              <a:pPr/>
              <a:t>‹#›</a:t>
            </a:fld>
            <a:endParaRPr>
              <a:solidFill>
                <a:srgbClr val="CE112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1268414"/>
            <a:ext cx="11550651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136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5334" y="6285470"/>
            <a:ext cx="45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 smtClean="0">
                <a:solidFill>
                  <a:schemeClr val="accent2"/>
                </a:solidFill>
              </a:rPr>
              <a:t>Celebrating 30 years of global health outcomes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8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86" y="0"/>
            <a:ext cx="3377514" cy="1432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2451" y="6320908"/>
            <a:ext cx="4887097" cy="365125"/>
          </a:xfrm>
          <a:prstGeom prst="rect">
            <a:avLst/>
          </a:prstGeom>
        </p:spPr>
        <p:txBody>
          <a:bodyPr/>
          <a:lstStyle>
            <a:lvl1pPr>
              <a:defRPr sz="1800" i="1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1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550471"/>
            <a:ext cx="1251857" cy="7741"/>
          </a:xfrm>
          <a:prstGeom prst="line">
            <a:avLst/>
          </a:prstGeom>
          <a:ln w="889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7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90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47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547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6AA6F-9722-4DA5-AA96-B6824F7DF2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40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1" y="6285470"/>
            <a:ext cx="2025851" cy="436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6071618"/>
            <a:ext cx="1850800" cy="86370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5334" y="6285470"/>
            <a:ext cx="45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i="1" dirty="0" smtClean="0">
                <a:solidFill>
                  <a:schemeClr val="accent2"/>
                </a:solidFill>
              </a:rPr>
              <a:t>Celebrating 30 years of global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167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jpeg"/><Relationship Id="rId1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altg.com.au/" TargetMode="External"/><Relationship Id="rId17" Type="http://schemas.openxmlformats.org/officeDocument/2006/relationships/hyperlink" Target="http://www.cogno.org.au/" TargetMode="External"/><Relationship Id="rId2" Type="http://schemas.openxmlformats.org/officeDocument/2006/relationships/diagramData" Target="../diagrams/data1.xml"/><Relationship Id="rId16" Type="http://schemas.openxmlformats.org/officeDocument/2006/relationships/image" Target="../media/image7.jpe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19" Type="http://schemas.openxmlformats.org/officeDocument/2006/relationships/hyperlink" Target="http://www.anzup.org/" TargetMode="Externa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www.anzgog.org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AU" dirty="0" smtClean="0"/>
              <a:t>Cancer Trials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62391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/>
              <a:t>30 years in the making</a:t>
            </a:r>
          </a:p>
          <a:p>
            <a:pPr algn="l"/>
            <a:endParaRPr lang="en-AU" sz="3200" dirty="0"/>
          </a:p>
          <a:p>
            <a:pPr algn="l"/>
            <a:endParaRPr lang="en-AU" sz="3200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523999" y="4683095"/>
            <a:ext cx="7344833" cy="833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i="1" dirty="0" smtClean="0">
                <a:solidFill>
                  <a:schemeClr val="bg1">
                    <a:lumMod val="50000"/>
                  </a:schemeClr>
                </a:solidFill>
              </a:rPr>
              <a:t>Professor John </a:t>
            </a:r>
            <a:r>
              <a:rPr lang="en-AU" sz="2000" i="1" dirty="0" err="1" smtClean="0">
                <a:solidFill>
                  <a:schemeClr val="bg1">
                    <a:lumMod val="50000"/>
                  </a:schemeClr>
                </a:solidFill>
              </a:rPr>
              <a:t>Simes</a:t>
            </a:r>
            <a:endParaRPr lang="en-AU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AU" sz="2000" i="1" dirty="0" smtClean="0">
                <a:solidFill>
                  <a:schemeClr val="bg1">
                    <a:lumMod val="50000"/>
                  </a:schemeClr>
                </a:solidFill>
              </a:rPr>
              <a:t>Director, NHMRC Clinical Trials Centre</a:t>
            </a:r>
            <a:endParaRPr lang="en-AU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altLang="en-US" dirty="0" smtClean="0">
                <a:solidFill>
                  <a:srgbClr val="0070C0"/>
                </a:solidFill>
              </a:rPr>
              <a:t>Clinical trials </a:t>
            </a:r>
            <a:r>
              <a:rPr lang="en-AU" altLang="en-US" dirty="0">
                <a:solidFill>
                  <a:srgbClr val="0070C0"/>
                </a:solidFill>
              </a:rPr>
              <a:t>i</a:t>
            </a:r>
            <a:r>
              <a:rPr lang="en-AU" altLang="en-US" dirty="0" smtClean="0">
                <a:solidFill>
                  <a:srgbClr val="0070C0"/>
                </a:solidFill>
              </a:rPr>
              <a:t>mpacting practice and outcomes </a:t>
            </a:r>
            <a:endParaRPr lang="en-AU" altLang="en-US" dirty="0">
              <a:solidFill>
                <a:srgbClr val="0070C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90204" y="1690688"/>
            <a:ext cx="10941396" cy="46402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Wide range of trials of chemotherapy, radiation therapy, surgery, biological therapies and supportive care</a:t>
            </a:r>
          </a:p>
          <a:p>
            <a:r>
              <a:rPr lang="en-US" altLang="en-US" dirty="0"/>
              <a:t>Improvements in survival (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/>
              <a:t>breast cancer, germ cell, colon cancer, glioma)</a:t>
            </a:r>
          </a:p>
          <a:p>
            <a:r>
              <a:rPr lang="en-US" altLang="en-US" dirty="0"/>
              <a:t>Improvements in quality of life and cancer control (including in breast, colon, gastric, </a:t>
            </a:r>
            <a:r>
              <a:rPr lang="en-US" altLang="en-US" dirty="0" err="1"/>
              <a:t>oesophageal</a:t>
            </a:r>
            <a:r>
              <a:rPr lang="en-US" altLang="en-US" dirty="0"/>
              <a:t>, pancreatic, respiratory, ovarian cancers and palliative care)</a:t>
            </a:r>
          </a:p>
          <a:p>
            <a:r>
              <a:rPr lang="en-US" altLang="en-US" b="1" dirty="0"/>
              <a:t>Lack of benefit / cautionary notes </a:t>
            </a:r>
            <a:r>
              <a:rPr lang="en-US" altLang="en-US" dirty="0"/>
              <a:t>for some treatments such as</a:t>
            </a:r>
          </a:p>
          <a:p>
            <a:pPr lvl="1"/>
            <a:r>
              <a:rPr lang="en-US" altLang="en-US" sz="2800" dirty="0"/>
              <a:t>routine antidepressants for symptoms of depression; </a:t>
            </a:r>
          </a:p>
          <a:p>
            <a:pPr lvl="1"/>
            <a:r>
              <a:rPr lang="en-US" altLang="en-US" sz="2800" dirty="0"/>
              <a:t>laparoscopic surgery for rectal cancer and for cervical cancer; </a:t>
            </a:r>
          </a:p>
          <a:p>
            <a:pPr lvl="1"/>
            <a:r>
              <a:rPr lang="en-US" altLang="en-US" sz="2800" dirty="0"/>
              <a:t>A number of novel </a:t>
            </a:r>
            <a:r>
              <a:rPr lang="en-US" altLang="en-US" sz="2800" dirty="0" smtClean="0"/>
              <a:t>therapies, where </a:t>
            </a:r>
            <a:r>
              <a:rPr lang="en-US" altLang="en-US" sz="2800" dirty="0"/>
              <a:t>promise of earlier </a:t>
            </a:r>
            <a:r>
              <a:rPr lang="en-US" altLang="en-US" sz="2800" dirty="0" smtClean="0"/>
              <a:t>results, not </a:t>
            </a:r>
            <a:r>
              <a:rPr lang="en-US" altLang="en-US" sz="2800" dirty="0" err="1"/>
              <a:t>realised</a:t>
            </a:r>
            <a:endParaRPr lang="en-US" altLang="en-US" sz="2800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38836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9301" y="365125"/>
            <a:ext cx="10644499" cy="1325563"/>
          </a:xfrm>
        </p:spPr>
        <p:txBody>
          <a:bodyPr/>
          <a:lstStyle/>
          <a:p>
            <a:r>
              <a:rPr lang="en-AU" altLang="en-US" dirty="0" smtClean="0">
                <a:solidFill>
                  <a:srgbClr val="0070C0"/>
                </a:solidFill>
              </a:rPr>
              <a:t>Breast cancer: which surgery?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09301" y="1755005"/>
            <a:ext cx="10080619" cy="4351338"/>
          </a:xfrm>
        </p:spPr>
        <p:txBody>
          <a:bodyPr>
            <a:normAutofit/>
          </a:bodyPr>
          <a:lstStyle/>
          <a:p>
            <a:r>
              <a:rPr lang="en-AU" sz="2400" dirty="0"/>
              <a:t>Sentinel node biopsy v axillary clearance for women with early stage breast </a:t>
            </a:r>
            <a:r>
              <a:rPr lang="en-AU" sz="2400" dirty="0" smtClean="0"/>
              <a:t>cancer</a:t>
            </a:r>
            <a:endParaRPr lang="en-AU" sz="2400" dirty="0"/>
          </a:p>
          <a:p>
            <a:r>
              <a:rPr lang="en-AU" sz="2400" dirty="0"/>
              <a:t>SNAC trial (in collaboration with RACS)</a:t>
            </a:r>
          </a:p>
          <a:p>
            <a:r>
              <a:rPr lang="en-AU" sz="2400" dirty="0" smtClean="0"/>
              <a:t>Finds </a:t>
            </a:r>
            <a:r>
              <a:rPr lang="en-AU" sz="2400" dirty="0"/>
              <a:t>patients should opt for minimally invasive sentinel node biopsy management instead of routine axillary clearance surgery</a:t>
            </a:r>
          </a:p>
          <a:p>
            <a:r>
              <a:rPr lang="en-AU" sz="2400" dirty="0" smtClean="0"/>
              <a:t>Newer treatment results in better quality of life (less </a:t>
            </a:r>
            <a:r>
              <a:rPr lang="en-AU" sz="2400" dirty="0" err="1" smtClean="0"/>
              <a:t>lymphoedema</a:t>
            </a:r>
            <a:r>
              <a:rPr lang="en-AU" sz="2400" dirty="0" smtClean="0"/>
              <a:t>) for patients </a:t>
            </a:r>
          </a:p>
          <a:p>
            <a:r>
              <a:rPr lang="en-AU" sz="2400" dirty="0" smtClean="0"/>
              <a:t>Now the standard of care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7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79481" y="559672"/>
            <a:ext cx="2736304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AU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SNAC</a:t>
            </a:r>
            <a:endParaRPr lang="en-US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7534" y="1755825"/>
            <a:ext cx="5905849" cy="44781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96875" indent="-396875" eaLnBrk="0" hangingPunct="0">
              <a:spcBef>
                <a:spcPts val="900"/>
              </a:spcBef>
              <a:spcAft>
                <a:spcPts val="900"/>
              </a:spcAft>
              <a:buClr>
                <a:srgbClr val="336699"/>
              </a:buClr>
              <a:buSzPct val="100000"/>
              <a:buFont typeface="Wingdings" pitchFamily="2" charset="2"/>
              <a:buChar char="§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Sentinel node based management vs routine axillary clearance in </a:t>
            </a:r>
            <a:b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1,088 women with early breast cancer</a:t>
            </a:r>
          </a:p>
          <a:p>
            <a:pPr marL="396875" indent="-396875" eaLnBrk="0" hangingPunct="0">
              <a:spcBef>
                <a:spcPts val="900"/>
              </a:spcBef>
              <a:spcAft>
                <a:spcPts val="900"/>
              </a:spcAft>
              <a:buClr>
                <a:srgbClr val="336699"/>
              </a:buClr>
              <a:buSzPct val="100000"/>
              <a:buFont typeface="Wingdings" pitchFamily="2" charset="2"/>
              <a:buChar char="§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 with the</a:t>
            </a:r>
            <a:b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Royal Australasian College of Surgeons</a:t>
            </a:r>
          </a:p>
          <a:p>
            <a:pPr marL="396875" indent="-396875" eaLnBrk="0" hangingPunct="0">
              <a:spcBef>
                <a:spcPts val="900"/>
              </a:spcBef>
              <a:spcAft>
                <a:spcPts val="900"/>
              </a:spcAft>
              <a:buClr>
                <a:srgbClr val="336699"/>
              </a:buClr>
              <a:buSzPct val="100000"/>
              <a:buFont typeface="Wingdings" pitchFamily="2" charset="2"/>
              <a:buChar char="§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Sentinel node based management reduced arm swelling (p&lt;0.001) and improved quality of life (p&lt;0.001)</a:t>
            </a:r>
          </a:p>
          <a:p>
            <a:pPr marL="396875" indent="-396875" eaLnBrk="0" hangingPunct="0">
              <a:spcBef>
                <a:spcPts val="900"/>
              </a:spcBef>
              <a:spcAft>
                <a:spcPts val="900"/>
              </a:spcAft>
              <a:buClr>
                <a:srgbClr val="336699"/>
              </a:buClr>
              <a:buSzPct val="100000"/>
              <a:buFont typeface="Wingdings" pitchFamily="2" charset="2"/>
              <a:buChar char="§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Trial Incorporated training of surgeons – now routine practice at major centres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598128" y="1335043"/>
            <a:ext cx="3514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sz="1400" dirty="0">
                <a:solidFill>
                  <a:prstClr val="black"/>
                </a:solidFill>
                <a:latin typeface="Gill Sans MT" pitchFamily="34" charset="0"/>
              </a:rPr>
              <a:t>Percent increase in arm volume from baseline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129" y="137968"/>
            <a:ext cx="4253032" cy="36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83" y="3604798"/>
            <a:ext cx="4009938" cy="26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70538" y="6327552"/>
            <a:ext cx="355693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sz="1200" b="1" dirty="0">
                <a:solidFill>
                  <a:prstClr val="black"/>
                </a:solidFill>
                <a:latin typeface="Gill Sans MT" pitchFamily="34" charset="0"/>
              </a:rPr>
              <a:t>SNAC Trial Group, Annals </a:t>
            </a:r>
            <a:r>
              <a:rPr lang="en-AU" sz="1200" b="1" dirty="0" err="1">
                <a:solidFill>
                  <a:prstClr val="black"/>
                </a:solidFill>
                <a:latin typeface="Gill Sans MT" pitchFamily="34" charset="0"/>
              </a:rPr>
              <a:t>Surg</a:t>
            </a:r>
            <a:r>
              <a:rPr lang="en-AU" sz="1200" b="1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AU" sz="1200" b="1" dirty="0" err="1">
                <a:solidFill>
                  <a:prstClr val="black"/>
                </a:solidFill>
                <a:latin typeface="Gill Sans MT" pitchFamily="34" charset="0"/>
              </a:rPr>
              <a:t>Oncol</a:t>
            </a:r>
            <a:r>
              <a:rPr lang="en-AU" sz="1200" b="1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AU" sz="1200" b="1" dirty="0" smtClean="0">
                <a:solidFill>
                  <a:prstClr val="black"/>
                </a:solidFill>
                <a:latin typeface="Gill Sans MT" pitchFamily="34" charset="0"/>
              </a:rPr>
              <a:t>2017     </a:t>
            </a:r>
            <a:r>
              <a:rPr lang="en-AU" sz="1200" dirty="0" smtClean="0">
                <a:solidFill>
                  <a:prstClr val="black"/>
                </a:solidFill>
                <a:latin typeface="Gill Sans MT" pitchFamily="34" charset="0"/>
              </a:rPr>
              <a:t> </a:t>
            </a:r>
            <a:endParaRPr lang="en-AU" sz="12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6327552"/>
            <a:ext cx="26795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1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3484" y="365125"/>
            <a:ext cx="10610316" cy="1325563"/>
          </a:xfrm>
        </p:spPr>
        <p:txBody>
          <a:bodyPr>
            <a:normAutofit/>
          </a:bodyPr>
          <a:lstStyle/>
          <a:p>
            <a:pPr eaLnBrk="0" hangingPunct="0"/>
            <a:r>
              <a:rPr lang="en-AU" dirty="0" smtClean="0">
                <a:solidFill>
                  <a:srgbClr val="0070C0"/>
                </a:solidFill>
              </a:rPr>
              <a:t>Gene mutations drive </a:t>
            </a:r>
            <a:r>
              <a:rPr lang="en-AU" dirty="0">
                <a:solidFill>
                  <a:srgbClr val="0070C0"/>
                </a:solidFill>
              </a:rPr>
              <a:t>colorectal treatment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16425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Study </a:t>
            </a:r>
            <a:r>
              <a:rPr lang="en-AU" dirty="0"/>
              <a:t>together with AGITG and Canadian Cancer Trials Group</a:t>
            </a:r>
          </a:p>
          <a:p>
            <a:r>
              <a:rPr lang="en-AU" dirty="0"/>
              <a:t>Tumours respond well to biotherapy (</a:t>
            </a:r>
            <a:r>
              <a:rPr lang="en-AU" dirty="0" err="1"/>
              <a:t>cetuximab</a:t>
            </a:r>
            <a:r>
              <a:rPr lang="en-AU" dirty="0"/>
              <a:t>) provided the patient does not have a KRAS mutation in their genes</a:t>
            </a:r>
          </a:p>
          <a:p>
            <a:r>
              <a:rPr lang="en-AU" dirty="0"/>
              <a:t>International guidelines go on to recommend patients be genetically tested before tumours are treated</a:t>
            </a:r>
          </a:p>
          <a:p>
            <a:r>
              <a:rPr lang="en-AU" dirty="0"/>
              <a:t>Saves patients from unnecessary treatments and healthcare sector millions globally </a:t>
            </a:r>
          </a:p>
        </p:txBody>
      </p:sp>
      <p:pic>
        <p:nvPicPr>
          <p:cNvPr id="8" name="Picture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-13029" r="7142" b="-13029"/>
          <a:stretch/>
        </p:blipFill>
        <p:spPr>
          <a:xfrm>
            <a:off x="6861756" y="1690688"/>
            <a:ext cx="4111044" cy="4224390"/>
          </a:xfrm>
        </p:spPr>
      </p:pic>
    </p:spTree>
    <p:extLst>
      <p:ext uri="{BB962C8B-B14F-4D97-AF65-F5344CB8AC3E}">
        <p14:creationId xmlns:p14="http://schemas.microsoft.com/office/powerpoint/2010/main" val="36332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4156" y="264314"/>
            <a:ext cx="7148844" cy="762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A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Trials to </a:t>
            </a:r>
            <a:r>
              <a:rPr lang="en-A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basic </a:t>
            </a:r>
            <a:r>
              <a:rPr lang="en-A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AU" sz="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cience </a:t>
            </a:r>
            <a:r>
              <a:rPr lang="en-AU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– CO17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03388" y="3730109"/>
            <a:ext cx="417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buClr>
                <a:schemeClr val="tx2"/>
              </a:buClr>
              <a:buSzPct val="140000"/>
              <a:buFont typeface="Wingdings" pitchFamily="2" charset="2"/>
              <a:buChar char="§"/>
            </a:pPr>
            <a:endParaRPr lang="en-A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2023" y="1278864"/>
            <a:ext cx="6349999" cy="5441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survival benefit occurred in patients with 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K-</a:t>
            </a:r>
            <a:r>
              <a:rPr lang="en-A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ras</a:t>
            </a:r>
            <a:r>
              <a:rPr lang="en-A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wild type tumours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benefit at all in patients with K-</a:t>
            </a:r>
            <a:r>
              <a:rPr lang="en-A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ras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mutated type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Significant difference in treatment effects between the 2 groups (p&lt;0.01)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K-</a:t>
            </a:r>
            <a:r>
              <a:rPr lang="en-A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ras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now being routinely incorporated into practice for clinical practice and for future trials using therapies targeted at the EGFR receptor pathway</a:t>
            </a:r>
          </a:p>
          <a:p>
            <a:pPr marL="285750" indent="-285750" algn="r"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AU" sz="2400" dirty="0"/>
          </a:p>
          <a:p>
            <a:pPr marL="285750" indent="-285750" algn="r"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endParaRPr lang="en-AU" sz="24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41" y="73032"/>
            <a:ext cx="4428229" cy="65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5826" y="6098231"/>
            <a:ext cx="2324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AU" sz="1600" b="1" dirty="0"/>
              <a:t>NEJM 2008; 359:1757-65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2022" y="6339840"/>
            <a:ext cx="669443" cy="38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7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4706" y="209117"/>
            <a:ext cx="10627407" cy="13255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Leading international collaborations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0014" y="1719238"/>
            <a:ext cx="10704213" cy="4351338"/>
          </a:xfrm>
        </p:spPr>
        <p:txBody>
          <a:bodyPr>
            <a:normAutofit/>
          </a:bodyPr>
          <a:lstStyle/>
          <a:p>
            <a:r>
              <a:rPr lang="en-AU" dirty="0" smtClean="0"/>
              <a:t>In many international trials we have contributed to studies coordinated by overseas groups</a:t>
            </a:r>
          </a:p>
          <a:p>
            <a:r>
              <a:rPr lang="en-AU" dirty="0"/>
              <a:t>S</a:t>
            </a:r>
            <a:r>
              <a:rPr lang="en-AU" dirty="0" smtClean="0"/>
              <a:t>everal examples where we have coordinated international efforts from Australia:</a:t>
            </a:r>
          </a:p>
          <a:p>
            <a:pPr lvl="1"/>
            <a:r>
              <a:rPr lang="en-AU" dirty="0" smtClean="0"/>
              <a:t>TOPGEAR </a:t>
            </a:r>
            <a:r>
              <a:rPr lang="en-AU" dirty="0"/>
              <a:t>– gastric cancer – with AGITG</a:t>
            </a:r>
          </a:p>
          <a:p>
            <a:pPr lvl="1"/>
            <a:r>
              <a:rPr lang="en-AU" dirty="0"/>
              <a:t>INTEGRATE – gastric cancer – with AGITG</a:t>
            </a:r>
          </a:p>
          <a:p>
            <a:pPr lvl="1"/>
            <a:r>
              <a:rPr lang="en-AU" dirty="0"/>
              <a:t>ENZA trials – prostate cancer – with ANZUP</a:t>
            </a:r>
          </a:p>
          <a:p>
            <a:pPr lvl="1"/>
            <a:r>
              <a:rPr lang="en-AU" dirty="0" smtClean="0"/>
              <a:t>DREAM – immunotherapy in mesothelioma </a:t>
            </a:r>
            <a:r>
              <a:rPr lang="en-AU" dirty="0"/>
              <a:t>– with ALTG</a:t>
            </a:r>
          </a:p>
          <a:p>
            <a:pPr lvl="1"/>
            <a:r>
              <a:rPr lang="en-AU" dirty="0"/>
              <a:t>OUTBACK </a:t>
            </a:r>
            <a:r>
              <a:rPr lang="en-AU" dirty="0" smtClean="0"/>
              <a:t>– chemotherapy in </a:t>
            </a:r>
            <a:r>
              <a:rPr lang="en-AU" dirty="0"/>
              <a:t>cervical cancer – with ANZGOG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4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04" y="980982"/>
            <a:ext cx="6679348" cy="48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727404" y="1501429"/>
            <a:ext cx="4735674" cy="4351338"/>
          </a:xfrm>
        </p:spPr>
        <p:txBody>
          <a:bodyPr>
            <a:normAutofit/>
          </a:bodyPr>
          <a:lstStyle/>
          <a:p>
            <a:r>
              <a:rPr lang="en-AU" dirty="0" smtClean="0"/>
              <a:t>AGITG Study with CTC</a:t>
            </a:r>
          </a:p>
          <a:p>
            <a:r>
              <a:rPr lang="en-AU" dirty="0" smtClean="0"/>
              <a:t>Randomised phase II trial of </a:t>
            </a:r>
            <a:r>
              <a:rPr lang="en-AU" dirty="0" err="1" smtClean="0"/>
              <a:t>regorafinib</a:t>
            </a:r>
            <a:r>
              <a:rPr lang="en-AU" dirty="0" smtClean="0"/>
              <a:t> versus best supportive care (with placebo) in patients with advanced gastric cancer</a:t>
            </a:r>
          </a:p>
          <a:p>
            <a:r>
              <a:rPr lang="en-AU" dirty="0" smtClean="0"/>
              <a:t>Has now led to a phase III trial in Asia, Australasia and North America</a:t>
            </a:r>
            <a:endParaRPr lang="en-AU" dirty="0"/>
          </a:p>
          <a:p>
            <a:endParaRPr lang="en-AU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58506" y="171017"/>
            <a:ext cx="106274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0070C0"/>
                </a:solidFill>
              </a:rPr>
              <a:t>INTEGRATE: gastric cancer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393" y="365125"/>
            <a:ext cx="10627407" cy="13255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DREAM: Immunotherapy </a:t>
            </a:r>
            <a:r>
              <a:rPr lang="en-AU" dirty="0">
                <a:solidFill>
                  <a:srgbClr val="0070C0"/>
                </a:solidFill>
              </a:rPr>
              <a:t>worth the hype?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7403" y="1825625"/>
            <a:ext cx="6153267" cy="435133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How to treat malignant pleural mesothelioma (lung cancer</a:t>
            </a:r>
            <a:r>
              <a:rPr lang="en-AU" dirty="0" smtClean="0"/>
              <a:t>), the DREAM study</a:t>
            </a:r>
            <a:endParaRPr lang="en-AU" dirty="0"/>
          </a:p>
          <a:p>
            <a:r>
              <a:rPr lang="en-AU" dirty="0"/>
              <a:t>Study together with ALTG</a:t>
            </a:r>
          </a:p>
          <a:p>
            <a:r>
              <a:rPr lang="en-AU" dirty="0"/>
              <a:t>Novel treatment in patient group with unmet needs </a:t>
            </a:r>
            <a:r>
              <a:rPr lang="en-AU" dirty="0">
                <a:sym typeface="Wingdings" panose="05000000000000000000" pitchFamily="2" charset="2"/>
              </a:rPr>
              <a:t> trial recruited very </a:t>
            </a:r>
            <a:r>
              <a:rPr lang="en-AU" dirty="0" smtClean="0">
                <a:sym typeface="Wingdings" panose="05000000000000000000" pitchFamily="2" charset="2"/>
              </a:rPr>
              <a:t>fast</a:t>
            </a:r>
            <a:endParaRPr lang="en-AU" dirty="0"/>
          </a:p>
          <a:p>
            <a:r>
              <a:rPr lang="en-AU" dirty="0"/>
              <a:t>Initial results show chemo-immunotherapy has better response to treatment and progression free survival at 6 months than chemotherapy, with acceptable tolerability</a:t>
            </a:r>
          </a:p>
          <a:p>
            <a:endParaRPr lang="en-AU" dirty="0"/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2402"/>
          <a:stretch/>
        </p:blipFill>
        <p:spPr>
          <a:xfrm>
            <a:off x="7230323" y="1792288"/>
            <a:ext cx="3801515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4706" y="209117"/>
            <a:ext cx="10627407" cy="13255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Precision medicine </a:t>
            </a:r>
            <a:r>
              <a:rPr lang="en-AU" dirty="0">
                <a:solidFill>
                  <a:srgbClr val="0070C0"/>
                </a:solidFill>
              </a:rPr>
              <a:t>t</a:t>
            </a:r>
            <a:r>
              <a:rPr lang="en-AU" dirty="0" smtClean="0">
                <a:solidFill>
                  <a:srgbClr val="0070C0"/>
                </a:solidFill>
              </a:rPr>
              <a:t>rials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6079" y="1818761"/>
            <a:ext cx="11389670" cy="434189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2400" dirty="0" smtClean="0"/>
              <a:t>Growth in trials for rare cancers and rarer subgroups of patients</a:t>
            </a:r>
          </a:p>
          <a:p>
            <a:r>
              <a:rPr lang="en-AU" sz="2400" dirty="0" smtClean="0"/>
              <a:t>MOST program: signal-seeking studies of targeted therapies</a:t>
            </a:r>
          </a:p>
          <a:p>
            <a:r>
              <a:rPr lang="en-US" sz="2400" dirty="0" smtClean="0"/>
              <a:t>Collaborative </a:t>
            </a:r>
            <a:r>
              <a:rPr lang="en-US" sz="2400" dirty="0"/>
              <a:t>r</a:t>
            </a:r>
            <a:r>
              <a:rPr lang="en-US" sz="2400" dirty="0" smtClean="0"/>
              <a:t>esearch </a:t>
            </a:r>
            <a:r>
              <a:rPr lang="en-US" sz="2400" dirty="0"/>
              <a:t>involving many groups (basic science, industry, </a:t>
            </a:r>
            <a:r>
              <a:rPr lang="en-US" sz="2400" dirty="0" smtClean="0"/>
              <a:t>bioinformatics, </a:t>
            </a:r>
            <a:r>
              <a:rPr lang="en-US" sz="2400" dirty="0"/>
              <a:t>biostatistics, </a:t>
            </a:r>
            <a:r>
              <a:rPr lang="en-US" sz="2400" dirty="0" err="1"/>
              <a:t>trialists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Development </a:t>
            </a:r>
            <a:r>
              <a:rPr lang="en-US" sz="2400" dirty="0"/>
              <a:t>of </a:t>
            </a:r>
            <a:r>
              <a:rPr lang="en-US" sz="2400" dirty="0" smtClean="0"/>
              <a:t>reliable </a:t>
            </a:r>
            <a:r>
              <a:rPr lang="en-US" sz="2400" dirty="0"/>
              <a:t>s</a:t>
            </a:r>
            <a:r>
              <a:rPr lang="en-US" sz="2400" dirty="0" smtClean="0"/>
              <a:t>urrogates </a:t>
            </a:r>
            <a:r>
              <a:rPr lang="en-US" sz="2400" dirty="0"/>
              <a:t>for </a:t>
            </a:r>
            <a:r>
              <a:rPr lang="en-US" sz="2400" dirty="0" smtClean="0"/>
              <a:t>screening new </a:t>
            </a:r>
            <a:r>
              <a:rPr lang="en-US" sz="2400" dirty="0"/>
              <a:t>treatments (based on biomarker profiles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Validation studies to confirm predictive value of </a:t>
            </a:r>
            <a:r>
              <a:rPr lang="en-US" sz="2400" dirty="0" smtClean="0"/>
              <a:t>biomarkers</a:t>
            </a:r>
            <a:endParaRPr lang="en-US" sz="2400" dirty="0"/>
          </a:p>
          <a:p>
            <a:r>
              <a:rPr lang="en-US" sz="2400" dirty="0"/>
              <a:t>Continued reliance on phase III </a:t>
            </a:r>
            <a:r>
              <a:rPr lang="en-US" sz="2400" dirty="0" err="1"/>
              <a:t>randomised</a:t>
            </a:r>
            <a:r>
              <a:rPr lang="en-US" sz="2400" dirty="0"/>
              <a:t> trials </a:t>
            </a:r>
            <a:r>
              <a:rPr lang="en-US" sz="2400" dirty="0" smtClean="0"/>
              <a:t>(but with smaller </a:t>
            </a:r>
            <a:r>
              <a:rPr lang="en-US" sz="2400" dirty="0"/>
              <a:t>sample size if well targeted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New regulatory framework for evaluating and approving new therapies </a:t>
            </a:r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841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989856"/>
            <a:ext cx="3218688" cy="481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599102"/>
            <a:ext cx="4351420" cy="219746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6654" y="352189"/>
            <a:ext cx="3610744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Thank you </a:t>
            </a:r>
            <a:endParaRPr lang="en-AU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36654" y="1495189"/>
            <a:ext cx="5849661" cy="4078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To our valued collaborators, investigators, government, industry and patients / consumers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2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32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200" dirty="0" smtClean="0">
                <a:solidFill>
                  <a:schemeClr val="bg1"/>
                </a:solidFill>
              </a:rPr>
              <a:t>			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519685" y="5715000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@</a:t>
            </a:r>
            <a:r>
              <a:rPr lang="en-AU" sz="3200" dirty="0" err="1" smtClean="0"/>
              <a:t>TrialsCentre</a:t>
            </a:r>
            <a:endParaRPr lang="en-A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31200" y="650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44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9616" y="2060848"/>
            <a:ext cx="1512168" cy="965200"/>
          </a:xfrm>
        </p:spPr>
        <p:txBody>
          <a:bodyPr>
            <a:normAutofit/>
          </a:bodyPr>
          <a:lstStyle/>
          <a:p>
            <a:pPr eaLnBrk="0" hangingPunct="0"/>
            <a:r>
              <a:rPr lang="en-AU" dirty="0">
                <a:solidFill>
                  <a:srgbClr val="0070C0"/>
                </a:solidFill>
              </a:rPr>
              <a:t>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95801" y="2348880"/>
            <a:ext cx="6097537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Generate high quality evidence of the effectiveness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health care interventions through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randomised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trials 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Be a national resource in design, conduct analyses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interpretation of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randomised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trials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Improve evidence-based health care through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better use of clinical trials and high quality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systematic reviews of trials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09312" y="650739"/>
            <a:ext cx="5251797" cy="11726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30000"/>
              </a:lnSpc>
            </a:pPr>
            <a:r>
              <a:rPr lang="en-A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achieve best practice in health care and </a:t>
            </a:r>
            <a:br>
              <a:rPr lang="en-A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A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improve outcomes in Australia and internationally through the better use of clinical trials research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40001" y="484006"/>
            <a:ext cx="1955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0" hangingPunct="0"/>
            <a:r>
              <a:rPr lang="en-AU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Mission</a:t>
            </a:r>
            <a:endParaRPr lang="en-US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1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121" y="365125"/>
            <a:ext cx="10584679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The next 30 years…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17321" cy="4351338"/>
          </a:xfrm>
        </p:spPr>
        <p:txBody>
          <a:bodyPr>
            <a:normAutofit lnSpcReduction="10000"/>
          </a:bodyPr>
          <a:lstStyle/>
          <a:p>
            <a:pPr marL="228594" indent="-228594"/>
            <a:r>
              <a:rPr lang="en-AU" sz="2400" dirty="0"/>
              <a:t>Australians living longer and health conditions </a:t>
            </a:r>
            <a:r>
              <a:rPr lang="en-AU" sz="2400" dirty="0" smtClean="0"/>
              <a:t>improving</a:t>
            </a:r>
            <a:endParaRPr lang="en-AU" sz="2400" dirty="0"/>
          </a:p>
          <a:p>
            <a:pPr marL="228594" indent="-228594"/>
            <a:r>
              <a:rPr lang="en-AU" sz="2400" dirty="0"/>
              <a:t>Large trials still needed, but trials must positively impact patients and budgets</a:t>
            </a:r>
          </a:p>
          <a:p>
            <a:pPr marL="228594" indent="-228594"/>
            <a:r>
              <a:rPr lang="en-AU" sz="2400" dirty="0"/>
              <a:t>Challenges:</a:t>
            </a:r>
          </a:p>
          <a:p>
            <a:pPr marL="761981" lvl="1" indent="-228594"/>
            <a:r>
              <a:rPr lang="en-AU" sz="1867" dirty="0"/>
              <a:t>Best use of digital technology to optimise health care decisions</a:t>
            </a:r>
          </a:p>
          <a:p>
            <a:pPr marL="761981" lvl="1" indent="-228594"/>
            <a:r>
              <a:rPr lang="en-AU" sz="1867" dirty="0"/>
              <a:t>Link trials to patient molecular profiles</a:t>
            </a:r>
          </a:p>
          <a:p>
            <a:pPr marL="761981" lvl="1" indent="-228594"/>
            <a:r>
              <a:rPr lang="en-AU" sz="1867" dirty="0"/>
              <a:t>Better integration between research and practice</a:t>
            </a:r>
          </a:p>
          <a:p>
            <a:pPr marL="228594" indent="-228594"/>
            <a:r>
              <a:rPr lang="en-AU" sz="2400" dirty="0"/>
              <a:t>S</a:t>
            </a:r>
            <a:r>
              <a:rPr lang="en-AU" sz="2400" dirty="0" smtClean="0"/>
              <a:t>ame </a:t>
            </a:r>
            <a:r>
              <a:rPr lang="en-AU" sz="2400" dirty="0"/>
              <a:t>end game: </a:t>
            </a:r>
          </a:p>
          <a:p>
            <a:pPr marL="761981" lvl="1" indent="-228594"/>
            <a:r>
              <a:rPr lang="en-AU" sz="1867" dirty="0"/>
              <a:t>C</a:t>
            </a:r>
            <a:r>
              <a:rPr lang="en-AU" sz="1867" dirty="0" smtClean="0"/>
              <a:t>linical </a:t>
            </a:r>
            <a:r>
              <a:rPr lang="en-AU" sz="1867" dirty="0"/>
              <a:t>trials inform best practice, and best practice results in better </a:t>
            </a:r>
            <a:r>
              <a:rPr lang="en-AU" sz="1867" dirty="0" smtClean="0"/>
              <a:t>patient outcomes</a:t>
            </a:r>
            <a:endParaRPr lang="en-AU" sz="1867" dirty="0"/>
          </a:p>
          <a:p>
            <a:endParaRPr lang="en-AU" dirty="0"/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8" r="18268"/>
          <a:stretch>
            <a:fillRect/>
          </a:stretch>
        </p:blipFill>
        <p:spPr>
          <a:xfrm>
            <a:off x="6612804" y="1825625"/>
            <a:ext cx="3657980" cy="38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48DE8AA-B5CC-8C40-8704-B72C11F4F904}"/>
              </a:ext>
            </a:extLst>
          </p:cNvPr>
          <p:cNvSpPr/>
          <p:nvPr/>
        </p:nvSpPr>
        <p:spPr>
          <a:xfrm>
            <a:off x="0" y="0"/>
            <a:ext cx="12192000" cy="61049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ircle Stroke">
            <a:extLst>
              <a:ext uri="{FF2B5EF4-FFF2-40B4-BE49-F238E27FC236}">
                <a16:creationId xmlns:a16="http://schemas.microsoft.com/office/drawing/2014/main" id="{5F9BAFAE-DC5D-664E-822C-714C4023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20" y="658906"/>
            <a:ext cx="5025650" cy="5028798"/>
          </a:xfrm>
          <a:prstGeom prst="ellipse">
            <a:avLst/>
          </a:pr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ircle Fill">
            <a:extLst>
              <a:ext uri="{FF2B5EF4-FFF2-40B4-BE49-F238E27FC236}">
                <a16:creationId xmlns:a16="http://schemas.microsoft.com/office/drawing/2014/main" id="{FA3A7B2B-B64C-A447-96CD-14F5DEFC3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01686" y="1722997"/>
            <a:ext cx="2898717" cy="2900617"/>
          </a:xfrm>
          <a:prstGeom prst="ellipse">
            <a:avLst/>
          </a:prstGeom>
          <a:solidFill>
            <a:srgbClr val="376FA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35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Data Box 4">
            <a:extLst>
              <a:ext uri="{FF2B5EF4-FFF2-40B4-BE49-F238E27FC236}">
                <a16:creationId xmlns:a16="http://schemas.microsoft.com/office/drawing/2014/main" id="{E0BF474A-E4CB-1649-95C2-4A85856F539F}"/>
              </a:ext>
            </a:extLst>
          </p:cNvPr>
          <p:cNvGrpSpPr/>
          <p:nvPr/>
        </p:nvGrpSpPr>
        <p:grpSpPr>
          <a:xfrm>
            <a:off x="5152302" y="4792403"/>
            <a:ext cx="5178446" cy="785160"/>
            <a:chOff x="1290637" y="5062538"/>
            <a:chExt cx="5224633" cy="792163"/>
          </a:xfrm>
        </p:grpSpPr>
        <p:sp>
          <p:nvSpPr>
            <p:cNvPr id="6" name="Data Box BG 4">
              <a:extLst>
                <a:ext uri="{FF2B5EF4-FFF2-40B4-BE49-F238E27FC236}">
                  <a16:creationId xmlns:a16="http://schemas.microsoft.com/office/drawing/2014/main" id="{71400AAF-47A1-604F-89D7-BBEA9853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7" y="5062538"/>
              <a:ext cx="522463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heck Circle 4">
              <a:extLst>
                <a:ext uri="{FF2B5EF4-FFF2-40B4-BE49-F238E27FC236}">
                  <a16:creationId xmlns:a16="http://schemas.microsoft.com/office/drawing/2014/main" id="{B7409AA7-9BB6-924B-8091-40C2B98C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203825"/>
              <a:ext cx="506413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Data Text 4">
            <a:extLst>
              <a:ext uri="{FF2B5EF4-FFF2-40B4-BE49-F238E27FC236}">
                <a16:creationId xmlns:a16="http://schemas.microsoft.com/office/drawing/2014/main" id="{4751583D-6283-C345-BB82-551F09C1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765" y="4891021"/>
            <a:ext cx="38451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44546A"/>
                </a:solidFill>
              </a:defRPr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 anticipated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value based on return on investment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Data Box 3">
            <a:extLst>
              <a:ext uri="{FF2B5EF4-FFF2-40B4-BE49-F238E27FC236}">
                <a16:creationId xmlns:a16="http://schemas.microsoft.com/office/drawing/2014/main" id="{3AF8D88F-86D0-7B47-B706-E39DBCA1CC23}"/>
              </a:ext>
            </a:extLst>
          </p:cNvPr>
          <p:cNvGrpSpPr/>
          <p:nvPr/>
        </p:nvGrpSpPr>
        <p:grpSpPr>
          <a:xfrm>
            <a:off x="5986238" y="3459676"/>
            <a:ext cx="5178446" cy="785160"/>
            <a:chOff x="2132012" y="3717925"/>
            <a:chExt cx="5224633" cy="792163"/>
          </a:xfrm>
        </p:grpSpPr>
        <p:sp>
          <p:nvSpPr>
            <p:cNvPr id="11" name="Data Box BG 3">
              <a:extLst>
                <a:ext uri="{FF2B5EF4-FFF2-40B4-BE49-F238E27FC236}">
                  <a16:creationId xmlns:a16="http://schemas.microsoft.com/office/drawing/2014/main" id="{E7DF74FC-E2AE-3840-9FD9-76C11C63D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2" y="3717925"/>
              <a:ext cx="522463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heck Circle 3">
              <a:extLst>
                <a:ext uri="{FF2B5EF4-FFF2-40B4-BE49-F238E27FC236}">
                  <a16:creationId xmlns:a16="http://schemas.microsoft.com/office/drawing/2014/main" id="{248FC920-8F77-4542-896C-7086B2EF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3860800"/>
              <a:ext cx="506413" cy="506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Data Text 3">
            <a:extLst>
              <a:ext uri="{FF2B5EF4-FFF2-40B4-BE49-F238E27FC236}">
                <a16:creationId xmlns:a16="http://schemas.microsoft.com/office/drawing/2014/main" id="{160FC2CA-283B-5249-A522-98B32C7DF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423" y="3564347"/>
            <a:ext cx="3947886" cy="5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44546A"/>
                </a:solidFill>
              </a:defRPr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Likelihood of success based on track record and feasibility</a:t>
            </a:r>
          </a:p>
        </p:txBody>
      </p:sp>
      <p:grpSp>
        <p:nvGrpSpPr>
          <p:cNvPr id="15" name="Data Box 2">
            <a:extLst>
              <a:ext uri="{FF2B5EF4-FFF2-40B4-BE49-F238E27FC236}">
                <a16:creationId xmlns:a16="http://schemas.microsoft.com/office/drawing/2014/main" id="{CFC027B0-DCA3-B649-8581-10ADBB532DE5}"/>
              </a:ext>
            </a:extLst>
          </p:cNvPr>
          <p:cNvGrpSpPr/>
          <p:nvPr/>
        </p:nvGrpSpPr>
        <p:grpSpPr>
          <a:xfrm>
            <a:off x="5986238" y="2126951"/>
            <a:ext cx="5178446" cy="785160"/>
            <a:chOff x="2132012" y="2373313"/>
            <a:chExt cx="5224633" cy="792163"/>
          </a:xfrm>
        </p:grpSpPr>
        <p:sp>
          <p:nvSpPr>
            <p:cNvPr id="16" name="Data Box BG 2">
              <a:extLst>
                <a:ext uri="{FF2B5EF4-FFF2-40B4-BE49-F238E27FC236}">
                  <a16:creationId xmlns:a16="http://schemas.microsoft.com/office/drawing/2014/main" id="{5832D0A5-A4E3-EB43-85D9-577F50816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2" y="2373313"/>
              <a:ext cx="522463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heck Circle 2">
              <a:extLst>
                <a:ext uri="{FF2B5EF4-FFF2-40B4-BE49-F238E27FC236}">
                  <a16:creationId xmlns:a16="http://schemas.microsoft.com/office/drawing/2014/main" id="{BDFED413-1CA9-2943-986C-4D01DA3D1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2516188"/>
              <a:ext cx="506413" cy="506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Data Text 2">
            <a:extLst>
              <a:ext uri="{FF2B5EF4-FFF2-40B4-BE49-F238E27FC236}">
                <a16:creationId xmlns:a16="http://schemas.microsoft.com/office/drawing/2014/main" id="{E91515B2-1638-C449-B8DD-5A7253462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422" y="2229878"/>
            <a:ext cx="3947887" cy="5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44546A"/>
                </a:solidFill>
              </a:defRPr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Potential to impact of future clinical practice and health policy</a:t>
            </a:r>
          </a:p>
        </p:txBody>
      </p:sp>
      <p:grpSp>
        <p:nvGrpSpPr>
          <p:cNvPr id="20" name="Data Box 1">
            <a:extLst>
              <a:ext uri="{FF2B5EF4-FFF2-40B4-BE49-F238E27FC236}">
                <a16:creationId xmlns:a16="http://schemas.microsoft.com/office/drawing/2014/main" id="{30AF991D-5381-7545-AD27-1EAAB21CA89E}"/>
              </a:ext>
            </a:extLst>
          </p:cNvPr>
          <p:cNvGrpSpPr/>
          <p:nvPr/>
        </p:nvGrpSpPr>
        <p:grpSpPr>
          <a:xfrm>
            <a:off x="5152303" y="794225"/>
            <a:ext cx="5178446" cy="785160"/>
            <a:chOff x="1290638" y="1028700"/>
            <a:chExt cx="5224633" cy="792163"/>
          </a:xfrm>
        </p:grpSpPr>
        <p:sp>
          <p:nvSpPr>
            <p:cNvPr id="21" name="Data Box BG 1">
              <a:extLst>
                <a:ext uri="{FF2B5EF4-FFF2-40B4-BE49-F238E27FC236}">
                  <a16:creationId xmlns:a16="http://schemas.microsoft.com/office/drawing/2014/main" id="{AD2FABED-8D5B-F542-8CDE-2DB46554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38" y="1028700"/>
              <a:ext cx="5224633" cy="792163"/>
            </a:xfrm>
            <a:custGeom>
              <a:avLst/>
              <a:gdLst>
                <a:gd name="T0" fmla="*/ 2550 w 2800"/>
                <a:gd name="T1" fmla="*/ 500 h 500"/>
                <a:gd name="T2" fmla="*/ 250 w 2800"/>
                <a:gd name="T3" fmla="*/ 500 h 500"/>
                <a:gd name="T4" fmla="*/ 0 w 2800"/>
                <a:gd name="T5" fmla="*/ 250 h 500"/>
                <a:gd name="T6" fmla="*/ 0 w 2800"/>
                <a:gd name="T7" fmla="*/ 250 h 500"/>
                <a:gd name="T8" fmla="*/ 250 w 2800"/>
                <a:gd name="T9" fmla="*/ 0 h 500"/>
                <a:gd name="T10" fmla="*/ 2550 w 2800"/>
                <a:gd name="T11" fmla="*/ 0 h 500"/>
                <a:gd name="T12" fmla="*/ 2800 w 2800"/>
                <a:gd name="T13" fmla="*/ 250 h 500"/>
                <a:gd name="T14" fmla="*/ 2800 w 2800"/>
                <a:gd name="T15" fmla="*/ 250 h 500"/>
                <a:gd name="T16" fmla="*/ 2550 w 2800"/>
                <a:gd name="T17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0" h="500">
                  <a:moveTo>
                    <a:pt x="2550" y="500"/>
                  </a:moveTo>
                  <a:cubicBezTo>
                    <a:pt x="250" y="500"/>
                    <a:pt x="250" y="500"/>
                    <a:pt x="250" y="500"/>
                  </a:cubicBezTo>
                  <a:cubicBezTo>
                    <a:pt x="112" y="500"/>
                    <a:pt x="0" y="388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2550" y="0"/>
                    <a:pt x="2550" y="0"/>
                    <a:pt x="2550" y="0"/>
                  </a:cubicBezTo>
                  <a:cubicBezTo>
                    <a:pt x="2688" y="0"/>
                    <a:pt x="2800" y="112"/>
                    <a:pt x="2800" y="250"/>
                  </a:cubicBezTo>
                  <a:cubicBezTo>
                    <a:pt x="2800" y="250"/>
                    <a:pt x="2800" y="250"/>
                    <a:pt x="2800" y="250"/>
                  </a:cubicBezTo>
                  <a:cubicBezTo>
                    <a:pt x="2800" y="388"/>
                    <a:pt x="2688" y="500"/>
                    <a:pt x="2550" y="5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heck Circle 1">
              <a:extLst>
                <a:ext uri="{FF2B5EF4-FFF2-40B4-BE49-F238E27FC236}">
                  <a16:creationId xmlns:a16="http://schemas.microsoft.com/office/drawing/2014/main" id="{AF47952B-CB02-AA46-99DF-E6881909F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171575"/>
              <a:ext cx="506413" cy="50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Data Text 1">
            <a:extLst>
              <a:ext uri="{FF2B5EF4-FFF2-40B4-BE49-F238E27FC236}">
                <a16:creationId xmlns:a16="http://schemas.microsoft.com/office/drawing/2014/main" id="{F7562EDD-E04F-D140-9408-36DE3DC7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766" y="1020089"/>
            <a:ext cx="4025718" cy="29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44546A"/>
                </a:solidFill>
              </a:defRPr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Well-designed trials of high quality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FDA25-13C3-4942-BD97-86D60863016F}"/>
              </a:ext>
            </a:extLst>
          </p:cNvPr>
          <p:cNvSpPr txBox="1"/>
          <p:nvPr/>
        </p:nvSpPr>
        <p:spPr>
          <a:xfrm>
            <a:off x="2651276" y="2268563"/>
            <a:ext cx="2399536" cy="109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Dotum" panose="020B0600000101010101" pitchFamily="34" charset="-127"/>
                <a:cs typeface="Tahoma" panose="020B0604030504040204" pitchFamily="34" charset="0"/>
              </a:rPr>
              <a:t>OUR APPROACH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Dotum" panose="020B0600000101010101" pitchFamily="34" charset="-127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6D9D5B0-7A04-BA44-A1B8-ABF24462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76" y="3471817"/>
            <a:ext cx="730736" cy="5358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218758-53F6-B040-A963-C6C1C0080CE1}"/>
              </a:ext>
            </a:extLst>
          </p:cNvPr>
          <p:cNvSpPr txBox="1"/>
          <p:nvPr/>
        </p:nvSpPr>
        <p:spPr>
          <a:xfrm>
            <a:off x="5352166" y="907396"/>
            <a:ext cx="386861" cy="5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35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DFCDB-C4CE-A942-BE00-A3F9FF110F96}"/>
              </a:ext>
            </a:extLst>
          </p:cNvPr>
          <p:cNvSpPr txBox="1"/>
          <p:nvPr/>
        </p:nvSpPr>
        <p:spPr>
          <a:xfrm>
            <a:off x="6204362" y="2248512"/>
            <a:ext cx="386861" cy="5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35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65AC11-D81C-744A-9F5A-C571537A16ED}"/>
              </a:ext>
            </a:extLst>
          </p:cNvPr>
          <p:cNvSpPr txBox="1"/>
          <p:nvPr/>
        </p:nvSpPr>
        <p:spPr>
          <a:xfrm>
            <a:off x="6203811" y="3590179"/>
            <a:ext cx="386861" cy="5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35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877DFF-C0D2-984C-AFF9-4930E5CF1F8B}"/>
              </a:ext>
            </a:extLst>
          </p:cNvPr>
          <p:cNvSpPr txBox="1"/>
          <p:nvPr/>
        </p:nvSpPr>
        <p:spPr>
          <a:xfrm>
            <a:off x="5352718" y="4918400"/>
            <a:ext cx="386861" cy="5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35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0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47" y="1905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Oncology </a:t>
            </a:r>
            <a:r>
              <a:rPr lang="en-US" sz="4400" dirty="0" smtClean="0">
                <a:solidFill>
                  <a:srgbClr val="0070C0"/>
                </a:solidFill>
              </a:rPr>
              <a:t>trials over 30 years</a:t>
            </a:r>
            <a:endParaRPr lang="en-AU" sz="4400" dirty="0">
              <a:solidFill>
                <a:srgbClr val="0070C0"/>
              </a:solidFill>
            </a:endParaRPr>
          </a:p>
        </p:txBody>
      </p:sp>
      <p:sp>
        <p:nvSpPr>
          <p:cNvPr id="25" name="Rectangle 3"/>
          <p:cNvSpPr>
            <a:spLocks noGrp="1" noChangeArrowheads="1"/>
          </p:cNvSpPr>
          <p:nvPr>
            <p:ph idx="1"/>
          </p:nvPr>
        </p:nvSpPr>
        <p:spPr>
          <a:xfrm>
            <a:off x="570667" y="1710426"/>
            <a:ext cx="10993557" cy="45148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Has conducted over </a:t>
            </a:r>
            <a:r>
              <a:rPr lang="en-US" b="1" dirty="0" smtClean="0"/>
              <a:t>150</a:t>
            </a:r>
            <a:r>
              <a:rPr lang="en-US" dirty="0" smtClean="0"/>
              <a:t> </a:t>
            </a:r>
            <a:r>
              <a:rPr lang="en-US" dirty="0"/>
              <a:t>clinical trials in </a:t>
            </a:r>
            <a:r>
              <a:rPr lang="en-US" dirty="0" smtClean="0"/>
              <a:t>cancer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/>
              <a:t>Over</a:t>
            </a:r>
            <a:r>
              <a:rPr lang="en-US" b="1" dirty="0" smtClean="0"/>
              <a:t> 850</a:t>
            </a:r>
            <a:r>
              <a:rPr lang="en-US" dirty="0" smtClean="0"/>
              <a:t> </a:t>
            </a:r>
            <a:r>
              <a:rPr lang="en-US" dirty="0"/>
              <a:t>clinical trial sites nationally and </a:t>
            </a:r>
            <a:r>
              <a:rPr lang="en-US" dirty="0" smtClean="0"/>
              <a:t>internationally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more than </a:t>
            </a:r>
            <a:r>
              <a:rPr lang="en-US" b="1" dirty="0" smtClean="0"/>
              <a:t>22,000</a:t>
            </a:r>
            <a:r>
              <a:rPr lang="en-US" dirty="0" smtClean="0"/>
              <a:t> </a:t>
            </a:r>
            <a:r>
              <a:rPr lang="en-US" dirty="0"/>
              <a:t>clinical trial </a:t>
            </a:r>
            <a:r>
              <a:rPr lang="en-US" dirty="0" smtClean="0"/>
              <a:t>participants enrolled on a trial at CTC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/>
              <a:t>Worked in collaboration with many national and international cancer clinical trial groups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720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393" y="365125"/>
            <a:ext cx="10627407" cy="1325563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Collaborators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6393" y="1815019"/>
            <a:ext cx="11376397" cy="4351338"/>
          </a:xfrm>
        </p:spPr>
        <p:txBody>
          <a:bodyPr>
            <a:normAutofit/>
          </a:bodyPr>
          <a:lstStyle/>
          <a:p>
            <a:r>
              <a:rPr lang="en-AU" sz="2667" b="1" dirty="0" smtClean="0"/>
              <a:t>CTC</a:t>
            </a:r>
            <a:r>
              <a:rPr lang="en-AU" sz="2667" dirty="0" smtClean="0"/>
              <a:t> </a:t>
            </a:r>
            <a:r>
              <a:rPr lang="en-AU" sz="2667" dirty="0"/>
              <a:t>is </a:t>
            </a:r>
            <a:r>
              <a:rPr lang="en-AU" sz="2667" b="1" dirty="0"/>
              <a:t>coordinating centre </a:t>
            </a:r>
            <a:r>
              <a:rPr lang="en-AU" sz="2667" dirty="0"/>
              <a:t>for </a:t>
            </a:r>
            <a:r>
              <a:rPr lang="en-AU" sz="2667" b="1" dirty="0"/>
              <a:t>5</a:t>
            </a:r>
            <a:r>
              <a:rPr lang="en-AU" sz="2667" dirty="0"/>
              <a:t> </a:t>
            </a:r>
            <a:r>
              <a:rPr lang="en-AU" sz="2667" dirty="0" smtClean="0"/>
              <a:t>national </a:t>
            </a:r>
            <a:r>
              <a:rPr lang="en-AU" sz="2667" dirty="0"/>
              <a:t>cancer cooperative </a:t>
            </a:r>
            <a:r>
              <a:rPr lang="en-AU" sz="2667" dirty="0" smtClean="0"/>
              <a:t>groups (NCCTGs) and has </a:t>
            </a:r>
            <a:r>
              <a:rPr lang="en-AU" sz="2667" b="1" dirty="0" smtClean="0"/>
              <a:t>helped establish </a:t>
            </a:r>
            <a:r>
              <a:rPr lang="en-AU" sz="2667" dirty="0" smtClean="0"/>
              <a:t>these Groups</a:t>
            </a:r>
          </a:p>
          <a:p>
            <a:pPr marL="0" indent="0">
              <a:buNone/>
            </a:pPr>
            <a:endParaRPr lang="en-AU" sz="2667" dirty="0"/>
          </a:p>
          <a:p>
            <a:pPr marL="457200" lvl="1" indent="0">
              <a:buNone/>
            </a:pPr>
            <a:r>
              <a:rPr lang="en-AU" sz="2800" dirty="0"/>
              <a:t>2000: Australasian Gastro-Intestinal Trials Group </a:t>
            </a:r>
            <a:r>
              <a:rPr lang="en-AU" sz="2800" b="1" dirty="0"/>
              <a:t>(AGITG) </a:t>
            </a:r>
          </a:p>
          <a:p>
            <a:pPr marL="457200" lvl="1" indent="0">
              <a:buNone/>
            </a:pPr>
            <a:r>
              <a:rPr lang="en-AU" sz="2800" dirty="0"/>
              <a:t>2000: Australia New Zealand Gynaecological Oncology Group </a:t>
            </a:r>
            <a:r>
              <a:rPr lang="en-AU" sz="2800" b="1" dirty="0"/>
              <a:t>(ANZGOG)</a:t>
            </a:r>
          </a:p>
          <a:p>
            <a:pPr marL="457200" lvl="1" indent="0">
              <a:buNone/>
            </a:pPr>
            <a:r>
              <a:rPr lang="en-AU" sz="2800" dirty="0"/>
              <a:t>2004: Australasian Lung Cancer Trials Group formed </a:t>
            </a:r>
            <a:r>
              <a:rPr lang="en-AU" sz="2800" b="1" dirty="0"/>
              <a:t>(ALTG)</a:t>
            </a:r>
          </a:p>
          <a:p>
            <a:pPr marL="457200" lvl="1" indent="0">
              <a:buNone/>
            </a:pPr>
            <a:r>
              <a:rPr lang="en-AU" sz="2800" dirty="0"/>
              <a:t>2007: Cooperative Trials Group for Neuro-Oncology </a:t>
            </a:r>
            <a:r>
              <a:rPr lang="en-AU" sz="2800" b="1" dirty="0"/>
              <a:t>(COGNO)</a:t>
            </a:r>
          </a:p>
          <a:p>
            <a:pPr marL="457200" lvl="1" indent="0">
              <a:buNone/>
            </a:pPr>
            <a:r>
              <a:rPr lang="en-AU" sz="2800" dirty="0"/>
              <a:t>2008: Australian and New Zealand Urogenital and Prostate Cancer Trials Group </a:t>
            </a:r>
            <a:r>
              <a:rPr lang="en-AU" sz="2800" b="1" dirty="0"/>
              <a:t>(ANZUP)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77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9938" y="430191"/>
            <a:ext cx="7993062" cy="936625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algn="l" eaLnBrk="0" hangingPunct="0">
              <a:defRPr/>
            </a:pPr>
            <a:r>
              <a:rPr lang="en-US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Cancer 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collaborative groups</a:t>
            </a:r>
            <a:endParaRPr lang="en-US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666976" y="1428736"/>
          <a:ext cx="400052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52331833"/>
              </p:ext>
            </p:extLst>
          </p:nvPr>
        </p:nvGraphicFramePr>
        <p:xfrm>
          <a:off x="7096132" y="1428712"/>
          <a:ext cx="300039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9" descr="http://www.ctc.usyd.edu.au/media/101367/http___www.altg.com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8" y="3812459"/>
            <a:ext cx="2295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ctc.usyd.edu.au/media/101372/http___www.anzgog.org.bmp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52" y="2494283"/>
            <a:ext cx="933493" cy="14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8" y="1733530"/>
            <a:ext cx="19732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www.ctc.usyd.edu.au/media/35539/cogno_logo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0" y="4935606"/>
            <a:ext cx="1857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http://www.ctc.usyd.edu.au/media/101377/http___www.anzup.org.bmp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4" y="5820629"/>
            <a:ext cx="1784716" cy="9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96528" y="6129867"/>
            <a:ext cx="2002339" cy="66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ounded Rectangle 2"/>
          <p:cNvSpPr/>
          <p:nvPr/>
        </p:nvSpPr>
        <p:spPr>
          <a:xfrm>
            <a:off x="203200" y="6129867"/>
            <a:ext cx="635000" cy="6650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4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1224" y="336848"/>
            <a:ext cx="749808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4400" dirty="0" smtClean="0">
                <a:solidFill>
                  <a:srgbClr val="0070C0"/>
                </a:solidFill>
              </a:rPr>
              <a:t>Further collaborations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06" y="4987148"/>
            <a:ext cx="2353632" cy="71678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27127"/>
              </p:ext>
            </p:extLst>
          </p:nvPr>
        </p:nvGraphicFramePr>
        <p:xfrm>
          <a:off x="843095" y="1825625"/>
          <a:ext cx="93537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765">
                  <a:extLst>
                    <a:ext uri="{9D8B030D-6E8A-4147-A177-3AD203B41FA5}">
                      <a16:colId xmlns:a16="http://schemas.microsoft.com/office/drawing/2014/main" val="3553180569"/>
                    </a:ext>
                  </a:extLst>
                </a:gridCol>
                <a:gridCol w="4431959">
                  <a:extLst>
                    <a:ext uri="{9D8B030D-6E8A-4147-A177-3AD203B41FA5}">
                      <a16:colId xmlns:a16="http://schemas.microsoft.com/office/drawing/2014/main" val="4051021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CTC Role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9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ANZBCTG – now Breast</a:t>
                      </a:r>
                      <a:r>
                        <a:rPr lang="en-AU" baseline="0" dirty="0" smtClean="0"/>
                        <a:t> Cancer Trials (BCT)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Statistical Centre (30 </a:t>
                      </a:r>
                      <a:r>
                        <a:rPr lang="en-AU" dirty="0" err="1" smtClean="0"/>
                        <a:t>yrs</a:t>
                      </a:r>
                      <a:r>
                        <a:rPr lang="en-AU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7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TROG, ANZMTG,</a:t>
                      </a:r>
                      <a:r>
                        <a:rPr lang="en-AU" baseline="0" dirty="0" smtClean="0"/>
                        <a:t> PC4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Biostatistics</a:t>
                      </a:r>
                      <a:r>
                        <a:rPr lang="en-AU" baseline="0" dirty="0" smtClean="0"/>
                        <a:t> / Health Economics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5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Aust</a:t>
                      </a:r>
                      <a:r>
                        <a:rPr lang="en-AU" dirty="0" smtClean="0"/>
                        <a:t> Breast</a:t>
                      </a:r>
                      <a:r>
                        <a:rPr lang="en-AU" baseline="0" dirty="0" smtClean="0"/>
                        <a:t> and Colorectal Surgical Groups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Coordinating Centre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International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Gyn</a:t>
                      </a:r>
                      <a:r>
                        <a:rPr lang="en-AU" baseline="0" dirty="0" smtClean="0"/>
                        <a:t> Groups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Statistical</a:t>
                      </a:r>
                      <a:r>
                        <a:rPr lang="en-AU" baseline="0" dirty="0" smtClean="0"/>
                        <a:t> Centre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87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Sydney Catalyst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Trials / Statistical Support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7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Australian</a:t>
                      </a:r>
                      <a:r>
                        <a:rPr lang="en-AU" baseline="0" dirty="0" smtClean="0"/>
                        <a:t> Genomic Cancer Medicine Centre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Trials</a:t>
                      </a:r>
                      <a:r>
                        <a:rPr lang="en-AU" baseline="0" dirty="0" smtClean="0"/>
                        <a:t> Centre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3233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90" y="4767282"/>
            <a:ext cx="2014285" cy="953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747" y="4749260"/>
            <a:ext cx="1391932" cy="9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altLang="en-US" dirty="0" smtClean="0">
                <a:solidFill>
                  <a:srgbClr val="0070C0"/>
                </a:solidFill>
              </a:rPr>
              <a:t>Clinical trials </a:t>
            </a:r>
            <a:r>
              <a:rPr lang="en-AU" altLang="en-US" dirty="0">
                <a:solidFill>
                  <a:srgbClr val="0070C0"/>
                </a:solidFill>
              </a:rPr>
              <a:t>i</a:t>
            </a:r>
            <a:r>
              <a:rPr lang="en-AU" altLang="en-US" dirty="0" smtClean="0">
                <a:solidFill>
                  <a:srgbClr val="0070C0"/>
                </a:solidFill>
              </a:rPr>
              <a:t>mpacting practice and outcomes </a:t>
            </a:r>
            <a:endParaRPr lang="en-AU" altLang="en-US" dirty="0">
              <a:solidFill>
                <a:srgbClr val="0070C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90204" y="1690688"/>
            <a:ext cx="11110729" cy="46402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Wide range of trials of chemotherapy, radiation therapy, surgery, biological therapies and supportive care</a:t>
            </a:r>
          </a:p>
          <a:p>
            <a:r>
              <a:rPr lang="en-US" altLang="en-US" b="1" dirty="0"/>
              <a:t>Improvements in survival </a:t>
            </a:r>
            <a:r>
              <a:rPr lang="en-US" altLang="en-US" dirty="0"/>
              <a:t>(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/>
              <a:t>breast cancer, germ cell, colon cancer, glioma)</a:t>
            </a:r>
          </a:p>
          <a:p>
            <a:r>
              <a:rPr lang="en-US" altLang="en-US" dirty="0"/>
              <a:t>Improvements in quality of life and cancer control (including in breast, colon, gastric, </a:t>
            </a:r>
            <a:r>
              <a:rPr lang="en-US" altLang="en-US" dirty="0" err="1"/>
              <a:t>oesophageal</a:t>
            </a:r>
            <a:r>
              <a:rPr lang="en-US" altLang="en-US" dirty="0"/>
              <a:t>, pancreatic, respiratory, ovarian cancers and palliative care)</a:t>
            </a:r>
          </a:p>
          <a:p>
            <a:r>
              <a:rPr lang="en-US" altLang="en-US" dirty="0"/>
              <a:t>Lack of benefit / cautionary notes for some treatments such as</a:t>
            </a:r>
          </a:p>
          <a:p>
            <a:pPr lvl="1"/>
            <a:r>
              <a:rPr lang="en-US" altLang="en-US" sz="2800" dirty="0"/>
              <a:t>routine antidepressants for symptoms of depression; </a:t>
            </a:r>
          </a:p>
          <a:p>
            <a:pPr lvl="1"/>
            <a:r>
              <a:rPr lang="en-US" altLang="en-US" sz="2800" dirty="0"/>
              <a:t>laparoscopic surgery for rectal cancer and for cervical cancer; </a:t>
            </a:r>
          </a:p>
          <a:p>
            <a:pPr lvl="1"/>
            <a:r>
              <a:rPr lang="en-US" altLang="en-US" sz="2800" dirty="0"/>
              <a:t>A number of novel </a:t>
            </a:r>
            <a:r>
              <a:rPr lang="en-US" altLang="en-US" sz="2800" dirty="0" smtClean="0"/>
              <a:t>therapies, where </a:t>
            </a:r>
            <a:r>
              <a:rPr lang="en-US" altLang="en-US" sz="2800" dirty="0"/>
              <a:t>promise of earlier </a:t>
            </a:r>
            <a:r>
              <a:rPr lang="en-US" altLang="en-US" sz="2800" dirty="0" smtClean="0"/>
              <a:t>results, not </a:t>
            </a:r>
            <a:r>
              <a:rPr lang="en-US" altLang="en-US" sz="2800" dirty="0" err="1"/>
              <a:t>realised</a:t>
            </a:r>
            <a:endParaRPr lang="en-US" altLang="en-US" sz="2800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19932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altLang="en-US" dirty="0" smtClean="0">
                <a:solidFill>
                  <a:srgbClr val="0070C0"/>
                </a:solidFill>
              </a:rPr>
              <a:t>Clinical trials </a:t>
            </a:r>
            <a:r>
              <a:rPr lang="en-AU" altLang="en-US" dirty="0">
                <a:solidFill>
                  <a:srgbClr val="0070C0"/>
                </a:solidFill>
              </a:rPr>
              <a:t>i</a:t>
            </a:r>
            <a:r>
              <a:rPr lang="en-AU" altLang="en-US" dirty="0" smtClean="0">
                <a:solidFill>
                  <a:srgbClr val="0070C0"/>
                </a:solidFill>
              </a:rPr>
              <a:t>mpacting practice and outcomes </a:t>
            </a:r>
            <a:endParaRPr lang="en-AU" altLang="en-US" dirty="0">
              <a:solidFill>
                <a:srgbClr val="0070C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90204" y="1690688"/>
            <a:ext cx="10941396" cy="46402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Wide range of trials of chemotherapy, radiation therapy, surgery, biological therapies and supportive care</a:t>
            </a:r>
          </a:p>
          <a:p>
            <a:r>
              <a:rPr lang="en-US" altLang="en-US" dirty="0"/>
              <a:t>Improvements in survival (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/>
              <a:t>breast cancer, germ cell, colon cancer, glioma)</a:t>
            </a:r>
          </a:p>
          <a:p>
            <a:r>
              <a:rPr lang="en-US" altLang="en-US" b="1" dirty="0"/>
              <a:t>Improvements in quality of life and cancer control </a:t>
            </a:r>
            <a:r>
              <a:rPr lang="en-US" altLang="en-US" dirty="0"/>
              <a:t>(including in breast, colon, gastric, </a:t>
            </a:r>
            <a:r>
              <a:rPr lang="en-US" altLang="en-US" dirty="0" err="1"/>
              <a:t>oesophageal</a:t>
            </a:r>
            <a:r>
              <a:rPr lang="en-US" altLang="en-US" dirty="0"/>
              <a:t>, pancreatic, respiratory, ovarian cancers and palliative care)</a:t>
            </a:r>
          </a:p>
          <a:p>
            <a:r>
              <a:rPr lang="en-US" altLang="en-US" dirty="0"/>
              <a:t>Lack of benefit / cautionary notes for some treatments such as</a:t>
            </a:r>
          </a:p>
          <a:p>
            <a:pPr lvl="1"/>
            <a:r>
              <a:rPr lang="en-US" altLang="en-US" sz="2800" dirty="0"/>
              <a:t>routine antidepressants for symptoms of depression; </a:t>
            </a:r>
          </a:p>
          <a:p>
            <a:pPr lvl="1"/>
            <a:r>
              <a:rPr lang="en-US" altLang="en-US" sz="2800" dirty="0"/>
              <a:t>laparoscopic surgery for rectal cancer and for cervical cancer; </a:t>
            </a:r>
          </a:p>
          <a:p>
            <a:pPr lvl="1"/>
            <a:r>
              <a:rPr lang="en-US" altLang="en-US" sz="2800" dirty="0"/>
              <a:t>A number of novel </a:t>
            </a:r>
            <a:r>
              <a:rPr lang="en-US" altLang="en-US" sz="2800" dirty="0" smtClean="0"/>
              <a:t>therapies, where </a:t>
            </a:r>
            <a:r>
              <a:rPr lang="en-US" altLang="en-US" sz="2800" dirty="0"/>
              <a:t>promise of earlier </a:t>
            </a:r>
            <a:r>
              <a:rPr lang="en-US" altLang="en-US" sz="2800" dirty="0" smtClean="0"/>
              <a:t>results, not </a:t>
            </a:r>
            <a:r>
              <a:rPr lang="en-US" altLang="en-US" sz="2800" dirty="0" err="1"/>
              <a:t>realised</a:t>
            </a:r>
            <a:endParaRPr lang="en-US" altLang="en-US" sz="2800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104158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1193</Words>
  <Application>Microsoft Office PowerPoint</Application>
  <PresentationFormat>Widescreen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Dotum</vt:lpstr>
      <vt:lpstr>Gill Sans MT</vt:lpstr>
      <vt:lpstr>Tahoma</vt:lpstr>
      <vt:lpstr>Wingdings</vt:lpstr>
      <vt:lpstr>Office Theme</vt:lpstr>
      <vt:lpstr>Cancer Trials</vt:lpstr>
      <vt:lpstr>Goals</vt:lpstr>
      <vt:lpstr>PowerPoint Presentation</vt:lpstr>
      <vt:lpstr>Oncology trials over 30 years</vt:lpstr>
      <vt:lpstr>Collaborators</vt:lpstr>
      <vt:lpstr>PowerPoint Presentation</vt:lpstr>
      <vt:lpstr>Further collaborations</vt:lpstr>
      <vt:lpstr>Clinical trials impacting practice and outcomes </vt:lpstr>
      <vt:lpstr>Clinical trials impacting practice and outcomes </vt:lpstr>
      <vt:lpstr>Clinical trials impacting practice and outcomes </vt:lpstr>
      <vt:lpstr>Breast cancer: which surgery?</vt:lpstr>
      <vt:lpstr>PowerPoint Presentation</vt:lpstr>
      <vt:lpstr>Gene mutations drive colorectal treatment</vt:lpstr>
      <vt:lpstr>PowerPoint Presentation</vt:lpstr>
      <vt:lpstr>Leading international collaborations</vt:lpstr>
      <vt:lpstr>PowerPoint Presentation</vt:lpstr>
      <vt:lpstr>DREAM: Immunotherapy worth the hype?</vt:lpstr>
      <vt:lpstr>Precision medicine trials</vt:lpstr>
      <vt:lpstr>Thank you </vt:lpstr>
      <vt:lpstr>PowerPoint Presentation</vt:lpstr>
      <vt:lpstr>The next 30 years…</vt:lpstr>
    </vt:vector>
  </TitlesOfParts>
  <Company>NHMRC 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Munro</dc:creator>
  <cp:lastModifiedBy>Windows User</cp:lastModifiedBy>
  <cp:revision>66</cp:revision>
  <dcterms:created xsi:type="dcterms:W3CDTF">2019-02-25T02:36:25Z</dcterms:created>
  <dcterms:modified xsi:type="dcterms:W3CDTF">2019-03-01T00:32:03Z</dcterms:modified>
</cp:coreProperties>
</file>