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76" r:id="rId3"/>
    <p:sldId id="401" r:id="rId4"/>
    <p:sldId id="389" r:id="rId5"/>
    <p:sldId id="407" r:id="rId6"/>
    <p:sldId id="388" r:id="rId7"/>
    <p:sldId id="405" r:id="rId8"/>
    <p:sldId id="394" r:id="rId9"/>
    <p:sldId id="404" r:id="rId10"/>
    <p:sldId id="371" r:id="rId11"/>
    <p:sldId id="40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00AA8F"/>
    <a:srgbClr val="E51937"/>
    <a:srgbClr val="FF5D5D"/>
    <a:srgbClr val="044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25" autoAdjust="0"/>
    <p:restoredTop sz="89119" autoAdjust="0"/>
  </p:normalViewPr>
  <p:slideViewPr>
    <p:cSldViewPr snapToGrid="0" showGuides="1">
      <p:cViewPr varScale="1">
        <p:scale>
          <a:sx n="80" d="100"/>
          <a:sy n="80" d="100"/>
        </p:scale>
        <p:origin x="114" y="276"/>
      </p:cViewPr>
      <p:guideLst>
        <p:guide orient="horz" pos="272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omain.internal\corpdata\Corporate%20Management\MREA\Data%20and%20Statistics\Essential%20Statistics\2017-18\Updated%20MREA%20appropriation%20and%20MRFF%20graphs%2014%20Jun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054468780826"/>
          <c:y val="2.2296559944932199E-2"/>
          <c:w val="0.34856294997408399"/>
          <c:h val="0.60383431548668398"/>
        </c:manualLayout>
      </c:layout>
      <c:pieChart>
        <c:varyColors val="1"/>
        <c:ser>
          <c:idx val="0"/>
          <c:order val="0"/>
          <c:tx>
            <c:strRef>
              <c:f>'Pie charts Current and New'!$N$4</c:f>
              <c:strCache>
                <c:ptCount val="1"/>
                <c:pt idx="0">
                  <c:v>MREA Allocation (1)</c:v>
                </c:pt>
              </c:strCache>
            </c:strRef>
          </c:tx>
          <c:spPr>
            <a:ln>
              <a:solidFill>
                <a:sysClr val="window" lastClr="FFFFFF"/>
              </a:solidFill>
            </a:ln>
          </c:spPr>
          <c:dPt>
            <c:idx val="0"/>
            <c:bubble3D val="0"/>
            <c:spPr>
              <a:solidFill>
                <a:srgbClr val="00AA8F"/>
              </a:solidFill>
              <a:ln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2CE-415B-B4AB-95DB67DBC121}"/>
              </c:ext>
            </c:extLst>
          </c:dPt>
          <c:dPt>
            <c:idx val="1"/>
            <c:bubble3D val="0"/>
            <c:spPr>
              <a:solidFill>
                <a:srgbClr val="5900B2"/>
              </a:solidFill>
              <a:ln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2CE-415B-B4AB-95DB67DBC121}"/>
              </c:ext>
            </c:extLst>
          </c:dPt>
          <c:dPt>
            <c:idx val="2"/>
            <c:bubble3D val="0"/>
            <c:spPr>
              <a:solidFill>
                <a:srgbClr val="0B262C"/>
              </a:solidFill>
              <a:ln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2CE-415B-B4AB-95DB67DBC121}"/>
              </c:ext>
            </c:extLst>
          </c:dPt>
          <c:dPt>
            <c:idx val="3"/>
            <c:bubble3D val="0"/>
            <c:spPr>
              <a:solidFill>
                <a:srgbClr val="F05323"/>
              </a:solidFill>
              <a:ln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2CE-415B-B4AB-95DB67DBC121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CE-415B-B4AB-95DB67DBC121}"/>
                </c:ext>
              </c:extLst>
            </c:dLbl>
            <c:dLbl>
              <c:idx val="1"/>
              <c:layout>
                <c:manualLayout>
                  <c:x val="6.9095640039434303E-2"/>
                  <c:y val="-0.106845063210381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CE-415B-B4AB-95DB67DBC121}"/>
                </c:ext>
              </c:extLst>
            </c:dLbl>
            <c:dLbl>
              <c:idx val="2"/>
              <c:layout>
                <c:manualLayout>
                  <c:x val="0.10116169471445"/>
                  <c:y val="-1.032436243976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CE-415B-B4AB-95DB67DBC121}"/>
                </c:ext>
              </c:extLst>
            </c:dLbl>
            <c:dLbl>
              <c:idx val="3"/>
              <c:layout>
                <c:manualLayout>
                  <c:x val="8.4411199290564301E-2"/>
                  <c:y val="0.1063216678139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CE-415B-B4AB-95DB67DBC1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'Pie charts Current and New'!$M$5:$M$8</c:f>
              <c:strCache>
                <c:ptCount val="4"/>
                <c:pt idx="0">
                  <c:v>Project Grants</c:v>
                </c:pt>
                <c:pt idx="1">
                  <c:v>Fellowships and Scholarships</c:v>
                </c:pt>
                <c:pt idx="2">
                  <c:v>Program Grants</c:v>
                </c:pt>
                <c:pt idx="3">
                  <c:v>Strategic and Leveraging Grants</c:v>
                </c:pt>
              </c:strCache>
            </c:strRef>
          </c:cat>
          <c:val>
            <c:numRef>
              <c:f>'Pie charts Current and New'!$N$5:$N$8</c:f>
              <c:numCache>
                <c:formatCode>0%</c:formatCode>
                <c:ptCount val="4"/>
                <c:pt idx="0">
                  <c:v>0.50595949738475199</c:v>
                </c:pt>
                <c:pt idx="1">
                  <c:v>0.15975059442453601</c:v>
                </c:pt>
                <c:pt idx="2">
                  <c:v>0.131099578581374</c:v>
                </c:pt>
                <c:pt idx="3">
                  <c:v>0.203190329609339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CE-415B-B4AB-95DB67DBC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800" baseline="0">
                <a:latin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aseline="0">
                <a:latin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aseline="0">
                <a:latin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 baseline="0">
                <a:latin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3.3158805490508397E-2"/>
          <c:y val="0.64570265936907101"/>
          <c:w val="0.63130971445492001"/>
          <c:h val="0.323230584982847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249945236359901"/>
          <c:y val="5.7276763015892997E-2"/>
          <c:w val="0.42960781268047099"/>
          <c:h val="0.58971576340405996"/>
        </c:manualLayout>
      </c:layout>
      <c:pieChart>
        <c:varyColors val="1"/>
        <c:ser>
          <c:idx val="0"/>
          <c:order val="0"/>
          <c:tx>
            <c:strRef>
              <c:f>'Pie charts Current and New'!$N$10</c:f>
              <c:strCache>
                <c:ptCount val="1"/>
                <c:pt idx="0">
                  <c:v>MREA Allocation</c:v>
                </c:pt>
              </c:strCache>
            </c:strRef>
          </c:tx>
          <c:spPr>
            <a:ln w="3175">
              <a:solidFill>
                <a:sysClr val="window" lastClr="FFFFFF"/>
              </a:solidFill>
            </a:ln>
          </c:spPr>
          <c:explosion val="1"/>
          <c:dPt>
            <c:idx val="0"/>
            <c:bubble3D val="0"/>
            <c:spPr>
              <a:solidFill>
                <a:srgbClr val="3B7CCA"/>
              </a:solidFill>
              <a:ln w="3175">
                <a:noFill/>
              </a:ln>
            </c:spPr>
            <c:extLst>
              <c:ext xmlns:c16="http://schemas.microsoft.com/office/drawing/2014/chart" uri="{C3380CC4-5D6E-409C-BE32-E72D297353CC}">
                <c16:uniqueId val="{00000001-C97B-41C3-A43B-5867A73B99EF}"/>
              </c:ext>
            </c:extLst>
          </c:dPt>
          <c:dPt>
            <c:idx val="1"/>
            <c:bubble3D val="0"/>
            <c:spPr>
              <a:solidFill>
                <a:srgbClr val="0B302C"/>
              </a:solidFill>
              <a:ln w="3175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97B-41C3-A43B-5867A73B99EF}"/>
              </c:ext>
            </c:extLst>
          </c:dPt>
          <c:dPt>
            <c:idx val="2"/>
            <c:bubble3D val="0"/>
            <c:spPr>
              <a:solidFill>
                <a:srgbClr val="5B9416"/>
              </a:solidFill>
              <a:ln w="3175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97B-41C3-A43B-5867A73B99EF}"/>
              </c:ext>
            </c:extLst>
          </c:dPt>
          <c:dPt>
            <c:idx val="3"/>
            <c:bubble3D val="0"/>
            <c:spPr>
              <a:solidFill>
                <a:srgbClr val="F05323"/>
              </a:solidFill>
              <a:ln w="3175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97B-41C3-A43B-5867A73B99EF}"/>
              </c:ext>
            </c:extLst>
          </c:dPt>
          <c:dLbls>
            <c:dLbl>
              <c:idx val="1"/>
              <c:layout>
                <c:manualLayout>
                  <c:x val="-9.0557752739177697E-2"/>
                  <c:y val="1.58429498606596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7B-41C3-A43B-5867A73B99EF}"/>
                </c:ext>
              </c:extLst>
            </c:dLbl>
            <c:dLbl>
              <c:idx val="2"/>
              <c:layout>
                <c:manualLayout>
                  <c:x val="-0.115608433998861"/>
                  <c:y val="-0.1150059239872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7B-41C3-A43B-5867A73B99EF}"/>
                </c:ext>
              </c:extLst>
            </c:dLbl>
            <c:dLbl>
              <c:idx val="3"/>
              <c:layout>
                <c:manualLayout>
                  <c:x val="0.13501188868842101"/>
                  <c:y val="-8.38102216508150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7B-41C3-A43B-5867A73B99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'Pie charts Current and New'!$M$11:$M$14</c:f>
              <c:strCache>
                <c:ptCount val="4"/>
                <c:pt idx="0">
                  <c:v>Investigator Grants</c:v>
                </c:pt>
                <c:pt idx="1">
                  <c:v>Synergy Grants</c:v>
                </c:pt>
                <c:pt idx="2">
                  <c:v>Ideas Grants</c:v>
                </c:pt>
                <c:pt idx="3">
                  <c:v>Strategic and Leveraging Grants</c:v>
                </c:pt>
              </c:strCache>
            </c:strRef>
          </c:cat>
          <c:val>
            <c:numRef>
              <c:f>'Pie charts Current and New'!$N$11:$N$14</c:f>
              <c:numCache>
                <c:formatCode>0%</c:formatCode>
                <c:ptCount val="4"/>
                <c:pt idx="0">
                  <c:v>0.4</c:v>
                </c:pt>
                <c:pt idx="1">
                  <c:v>0.05</c:v>
                </c:pt>
                <c:pt idx="2">
                  <c:v>0.25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7B-41C3-A43B-5867A73B9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7"/>
      </c:pieChart>
    </c:plotArea>
    <c:legend>
      <c:legendPos val="b"/>
      <c:legendEntry>
        <c:idx val="0"/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554773014122601"/>
          <c:y val="0.65364883278813701"/>
          <c:w val="0.74830252629650396"/>
          <c:h val="0.30662289310101598"/>
        </c:manualLayout>
      </c:layout>
      <c:overlay val="0"/>
      <c:txPr>
        <a:bodyPr/>
        <a:lstStyle/>
        <a:p>
          <a:pPr>
            <a:defRPr sz="18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28641262082"/>
          <c:y val="7.058534219189265E-2"/>
          <c:w val="0.83599865715403598"/>
          <c:h val="0.538894447006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'MREA &amp; MRFF Stacked 2018-19'!$C$41</c:f>
              <c:strCache>
                <c:ptCount val="1"/>
                <c:pt idx="0">
                  <c:v>Existing NHMRC Funding</c:v>
                </c:pt>
              </c:strCache>
            </c:strRef>
          </c:tx>
          <c:spPr>
            <a:solidFill>
              <a:srgbClr val="3366CC"/>
            </a:solidFill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849-4B66-87AD-9723BEB5A0E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849-4B66-87AD-9723BEB5A0E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849-4B66-87AD-9723BEB5A0E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849-4B66-87AD-9723BEB5A0E1}"/>
              </c:ext>
            </c:extLst>
          </c:dPt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49-4B66-87AD-9723BEB5A0E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49-4B66-87AD-9723BEB5A0E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49-4B66-87AD-9723BEB5A0E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'MREA &amp; MRFF Stacked 2018-19'!$B$57:$B$63</c:f>
              <c:strCache>
                <c:ptCount val="7"/>
                <c:pt idx="0">
                  <c:v>2015-16</c:v>
                </c:pt>
                <c:pt idx="1">
                  <c:v>2016-17</c:v>
                </c:pt>
                <c:pt idx="2">
                  <c:v>2017-18
</c:v>
                </c:pt>
                <c:pt idx="3">
                  <c:v>2018-19
Budget</c:v>
                </c:pt>
                <c:pt idx="4">
                  <c:v>2019-20</c:v>
                </c:pt>
                <c:pt idx="5">
                  <c:v>2020-21</c:v>
                </c:pt>
                <c:pt idx="6">
                  <c:v>2021-22</c:v>
                </c:pt>
              </c:strCache>
            </c:strRef>
          </c:cat>
          <c:val>
            <c:numRef>
              <c:f>'MREA &amp; MRFF Stacked 2018-19'!$C$57:$C$63</c:f>
              <c:numCache>
                <c:formatCode>"$"#,##0</c:formatCode>
                <c:ptCount val="7"/>
                <c:pt idx="0">
                  <c:v>796.26499999999999</c:v>
                </c:pt>
                <c:pt idx="1">
                  <c:v>807.38300000000004</c:v>
                </c:pt>
                <c:pt idx="2">
                  <c:v>817.99</c:v>
                </c:pt>
                <c:pt idx="3">
                  <c:v>829.32399999999996</c:v>
                </c:pt>
                <c:pt idx="4">
                  <c:v>842.76599999999996</c:v>
                </c:pt>
                <c:pt idx="5">
                  <c:v>855.40699999999936</c:v>
                </c:pt>
                <c:pt idx="6">
                  <c:v>868.23800000000006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49-4B66-87AD-9723BEB5A0E1}"/>
            </c:ext>
          </c:extLst>
        </c:ser>
        <c:ser>
          <c:idx val="1"/>
          <c:order val="1"/>
          <c:tx>
            <c:strRef>
              <c:f>'MREA &amp; MRFF Stacked 2018-19'!$D$41</c:f>
              <c:strCache>
                <c:ptCount val="1"/>
                <c:pt idx="0">
                  <c:v>MRFF Distributions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849-4B66-87AD-9723BEB5A0E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849-4B66-87AD-9723BEB5A0E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849-4B66-87AD-9723BEB5A0E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849-4B66-87AD-9723BEB5A0E1}"/>
              </c:ext>
            </c:extLst>
          </c:dPt>
          <c:dLbls>
            <c:dLbl>
              <c:idx val="1"/>
              <c:layout>
                <c:manualLayout>
                  <c:x val="-1.195141183486565E-3"/>
                  <c:y val="-3.1115712146146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49-4B66-87AD-9723BEB5A0E1}"/>
                </c:ext>
              </c:extLst>
            </c:dLbl>
            <c:dLbl>
              <c:idx val="2"/>
              <c:layout>
                <c:manualLayout>
                  <c:x val="0"/>
                  <c:y val="-4.2993627877925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49-4B66-87AD-9723BEB5A0E1}"/>
                </c:ext>
              </c:extLst>
            </c:dLbl>
            <c:dLbl>
              <c:idx val="3"/>
              <c:layout>
                <c:manualLayout>
                  <c:x val="1.4666434467368223E-3"/>
                  <c:y val="-5.474197124645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49-4B66-87AD-9723BEB5A0E1}"/>
                </c:ext>
              </c:extLst>
            </c:dLbl>
            <c:dLbl>
              <c:idx val="4"/>
              <c:layout>
                <c:manualLayout>
                  <c:x val="1.1548373596352931E-7"/>
                  <c:y val="-8.4306959009684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03170351906662E-2"/>
                      <c:h val="5.6917525030362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849-4B66-87AD-9723BEB5A0E1}"/>
                </c:ext>
              </c:extLst>
            </c:dLbl>
            <c:dLbl>
              <c:idx val="5"/>
              <c:layout>
                <c:manualLayout>
                  <c:x val="2.9332868934736447E-3"/>
                  <c:y val="-0.13227191215568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11646072836978E-2"/>
                      <c:h val="5.6917525030362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6849-4B66-87AD-9723BEB5A0E1}"/>
                </c:ext>
              </c:extLst>
            </c:dLbl>
            <c:dLbl>
              <c:idx val="6"/>
              <c:layout>
                <c:manualLayout>
                  <c:x val="-1.0755261030376825E-16"/>
                  <c:y val="-0.12892310087696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49-4B66-87AD-9723BEB5A0E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'MREA &amp; MRFF Stacked 2018-19'!$B$57:$B$63</c:f>
              <c:strCache>
                <c:ptCount val="7"/>
                <c:pt idx="0">
                  <c:v>2015-16</c:v>
                </c:pt>
                <c:pt idx="1">
                  <c:v>2016-17</c:v>
                </c:pt>
                <c:pt idx="2">
                  <c:v>2017-18
</c:v>
                </c:pt>
                <c:pt idx="3">
                  <c:v>2018-19
Budget</c:v>
                </c:pt>
                <c:pt idx="4">
                  <c:v>2019-20</c:v>
                </c:pt>
                <c:pt idx="5">
                  <c:v>2020-21</c:v>
                </c:pt>
                <c:pt idx="6">
                  <c:v>2021-22</c:v>
                </c:pt>
              </c:strCache>
            </c:strRef>
          </c:cat>
          <c:val>
            <c:numRef>
              <c:f>'MREA &amp; MRFF Stacked 2018-19'!$D$57:$D$63</c:f>
              <c:numCache>
                <c:formatCode>"$"#,##0</c:formatCode>
                <c:ptCount val="7"/>
                <c:pt idx="1">
                  <c:v>60.875999999999998</c:v>
                </c:pt>
                <c:pt idx="2">
                  <c:v>143.315</c:v>
                </c:pt>
                <c:pt idx="3">
                  <c:v>222.38300000000001</c:v>
                </c:pt>
                <c:pt idx="4">
                  <c:v>392.70299999999992</c:v>
                </c:pt>
                <c:pt idx="5">
                  <c:v>650.23599999999999</c:v>
                </c:pt>
                <c:pt idx="6">
                  <c:v>645.9509999999982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49-4B66-87AD-9723BEB5A0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3636096"/>
        <c:axId val="73654272"/>
      </c:barChart>
      <c:catAx>
        <c:axId val="7363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654272"/>
        <c:crosses val="autoZero"/>
        <c:auto val="1"/>
        <c:lblAlgn val="ctr"/>
        <c:lblOffset val="100"/>
        <c:noMultiLvlLbl val="0"/>
      </c:catAx>
      <c:valAx>
        <c:axId val="73654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AU" sz="1800" b="0" dirty="0"/>
                  <a:t>Appropriation ($ billion)</a:t>
                </a:r>
              </a:p>
            </c:rich>
          </c:tx>
          <c:layout>
            <c:manualLayout>
              <c:xMode val="edge"/>
              <c:yMode val="edge"/>
              <c:x val="1.8403730941223845E-2"/>
              <c:y val="9.5719225843384145E-2"/>
            </c:manualLayout>
          </c:layout>
          <c:overlay val="0"/>
        </c:title>
        <c:numFmt formatCode="0.0,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636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424832023494999E-2"/>
          <c:y val="0.82275548187232606"/>
          <c:w val="0.90306228515534903"/>
          <c:h val="4.3191669392166801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0.56052</cdr:x>
      <cdr:y>0.31552</cdr:y>
    </cdr:from>
    <cdr:to>
      <cdr:x>0.73926</cdr:x>
      <cdr:y>0.36602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3649588" y="1503466"/>
          <a:ext cx="1163793" cy="24063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AA8F"/>
        </a:solidFill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0.01374</cdr:x>
      <cdr:y>0.87779</cdr:y>
    </cdr:from>
    <cdr:to>
      <cdr:x>0.99894</cdr:x>
      <cdr:y>0.93509</cdr:y>
    </cdr:to>
    <cdr:grpSp>
      <cdr:nvGrpSpPr>
        <cdr:cNvPr id="4" name="Group 3"/>
        <cdr:cNvGrpSpPr/>
      </cdr:nvGrpSpPr>
      <cdr:grpSpPr>
        <a:xfrm xmlns:a="http://schemas.openxmlformats.org/drawingml/2006/main">
          <a:off x="133123" y="4665553"/>
          <a:ext cx="9545291" cy="304556"/>
          <a:chOff x="1250375" y="4303219"/>
          <a:chExt cx="4954665" cy="304635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3911597" y="4303219"/>
            <a:ext cx="2293443" cy="3046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AU" sz="1400" dirty="0"/>
              <a:t>$2.1 billion between </a:t>
            </a:r>
            <a:r>
              <a:rPr lang="en-AU" sz="1400" dirty="0" smtClean="0"/>
              <a:t>2016-17 </a:t>
            </a:r>
            <a:r>
              <a:rPr lang="en-AU" sz="1400" dirty="0"/>
              <a:t>and 2021-22</a:t>
            </a:r>
          </a:p>
          <a:p xmlns:a="http://schemas.openxmlformats.org/drawingml/2006/main">
            <a:endParaRPr lang="en-AU" sz="1600" dirty="0"/>
          </a:p>
        </cdr:txBody>
      </cdr:sp>
      <cdr:sp macro="" textlink="">
        <cdr:nvSpPr>
          <cdr:cNvPr id="3" name="TextBox 1"/>
          <cdr:cNvSpPr txBox="1"/>
        </cdr:nvSpPr>
        <cdr:spPr>
          <a:xfrm xmlns:a="http://schemas.openxmlformats.org/drawingml/2006/main">
            <a:off x="1250375" y="4303223"/>
            <a:ext cx="2551654" cy="3046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AU" sz="1600" dirty="0" smtClean="0"/>
              <a:t>             </a:t>
            </a:r>
            <a:r>
              <a:rPr lang="en-AU" sz="1400" dirty="0" smtClean="0"/>
              <a:t>$5.0 </a:t>
            </a:r>
            <a:r>
              <a:rPr lang="en-AU" sz="1400" dirty="0"/>
              <a:t>billion between </a:t>
            </a:r>
            <a:r>
              <a:rPr lang="en-AU" sz="1400" dirty="0" smtClean="0"/>
              <a:t>2016-17 </a:t>
            </a:r>
            <a:r>
              <a:rPr lang="en-AU" sz="1400" dirty="0"/>
              <a:t>and 2021-22 </a:t>
            </a:r>
          </a:p>
        </cdr:txBody>
      </cdr:sp>
    </cdr:grpSp>
  </cdr:relSizeAnchor>
  <cdr:relSizeAnchor xmlns:cdr="http://schemas.openxmlformats.org/drawingml/2006/chartDrawing">
    <cdr:from>
      <cdr:x>0.20973</cdr:x>
      <cdr:y>0.90605</cdr:y>
    </cdr:from>
    <cdr:to>
      <cdr:x>0.85747</cdr:x>
      <cdr:y>0.96334</cdr:y>
    </cdr:to>
    <cdr:grpSp>
      <cdr:nvGrpSpPr>
        <cdr:cNvPr id="6" name="Group 3"/>
        <cdr:cNvGrpSpPr/>
      </cdr:nvGrpSpPr>
      <cdr:grpSpPr>
        <a:xfrm xmlns:a="http://schemas.openxmlformats.org/drawingml/2006/main">
          <a:off x="2032008" y="4815758"/>
          <a:ext cx="6275748" cy="304503"/>
          <a:chOff x="1515533" y="4453466"/>
          <a:chExt cx="4732868" cy="304632"/>
        </a:xfrm>
      </cdr:grpSpPr>
      <cdr:sp macro="" textlink="">
        <cdr:nvSpPr>
          <cdr:cNvPr id="8" name="TextBox 1"/>
          <cdr:cNvSpPr txBox="1"/>
        </cdr:nvSpPr>
        <cdr:spPr>
          <a:xfrm xmlns:a="http://schemas.openxmlformats.org/drawingml/2006/main">
            <a:off x="4030134" y="4453466"/>
            <a:ext cx="2218267" cy="3046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AU" sz="900"/>
          </a:p>
        </cdr:txBody>
      </cdr:sp>
      <cdr:sp macro="" textlink="">
        <cdr:nvSpPr>
          <cdr:cNvPr id="9" name="TextBox 1"/>
          <cdr:cNvSpPr txBox="1"/>
        </cdr:nvSpPr>
        <cdr:spPr>
          <a:xfrm xmlns:a="http://schemas.openxmlformats.org/drawingml/2006/main">
            <a:off x="1515533" y="4453467"/>
            <a:ext cx="2218267" cy="30463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AU" sz="900"/>
          </a:p>
        </cdr:txBody>
      </cdr:sp>
    </cdr:grpSp>
  </cdr:relSizeAnchor>
  <cdr:relSizeAnchor xmlns:cdr="http://schemas.openxmlformats.org/drawingml/2006/chartDrawing">
    <cdr:from>
      <cdr:x>0.64015</cdr:x>
      <cdr:y>0.72728</cdr:y>
    </cdr:from>
    <cdr:to>
      <cdr:x>0.8954</cdr:x>
      <cdr:y>0.77912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543191" y="3764847"/>
          <a:ext cx="2210306" cy="268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600" dirty="0"/>
            <a:t>Forward Estimates</a:t>
          </a:r>
        </a:p>
      </cdr:txBody>
    </cdr:sp>
  </cdr:relSizeAnchor>
  <cdr:relSizeAnchor xmlns:cdr="http://schemas.openxmlformats.org/drawingml/2006/chartDrawing">
    <cdr:from>
      <cdr:x>0.61739</cdr:x>
      <cdr:y>0.69374</cdr:y>
    </cdr:from>
    <cdr:to>
      <cdr:x>0.92743</cdr:x>
      <cdr:y>0.71284</cdr:y>
    </cdr:to>
    <cdr:sp macro="" textlink="">
      <cdr:nvSpPr>
        <cdr:cNvPr id="11" name="Right Brace 6"/>
        <cdr:cNvSpPr/>
      </cdr:nvSpPr>
      <cdr:spPr>
        <a:xfrm xmlns:a="http://schemas.openxmlformats.org/drawingml/2006/main" rot="5400000">
          <a:off x="6347705" y="2293255"/>
          <a:ext cx="97143" cy="2567417"/>
        </a:xfrm>
        <a:prstGeom xmlns:a="http://schemas.openxmlformats.org/drawingml/2006/main" prst="rightBrace">
          <a:avLst>
            <a:gd name="adj1" fmla="val 8333"/>
            <a:gd name="adj2" fmla="val 51563"/>
          </a:avLst>
        </a:prstGeom>
        <a:ln xmlns:a="http://schemas.openxmlformats.org/drawingml/2006/main" w="127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  <a:p xmlns:a="http://schemas.openxmlformats.org/drawingml/2006/main">
          <a:pPr algn="l"/>
          <a:endParaRPr lang="en-A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D6982-83AC-4609-B651-F699AFE40720}" type="datetimeFigureOut">
              <a:rPr lang="en-AU" smtClean="0"/>
              <a:t>21/03/2019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028F3-F1C2-437A-BEA8-72161F21A7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669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0235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444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38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5745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43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3A8B4-8B92-4655-9893-A8623302C5E5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44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609B-D78F-4F6C-B7F1-83AE3649DC0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968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609B-D78F-4F6C-B7F1-83AE3649DC0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926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947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054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028F3-F1C2-437A-BEA8-72161F21A7B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69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72282DD-DD04-4204-9390-6FD105793A63}"/>
              </a:ext>
            </a:extLst>
          </p:cNvPr>
          <p:cNvSpPr/>
          <p:nvPr userDrawn="1"/>
        </p:nvSpPr>
        <p:spPr>
          <a:xfrm>
            <a:off x="1055688" y="1412875"/>
            <a:ext cx="10585450" cy="43926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952520-854B-48A0-9E82-11503D6C6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0" y="396000"/>
            <a:ext cx="3276000" cy="5328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8F240F1-A95B-425F-9B55-3DAC6E9B7F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1188"/>
            <a:ext cx="1055688" cy="1055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2DBF49-F5C9-4F94-AB88-73D4C31C26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38" y="6149253"/>
            <a:ext cx="612000" cy="3795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1FE8CA-0D0B-442F-A1D2-09134F9C521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812" y="1412876"/>
            <a:ext cx="4407188" cy="44071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C90F59-EA99-458E-ABD1-041C3B2129C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813" y="1412875"/>
            <a:ext cx="4407188" cy="4407188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173301A-3C14-4343-8DFF-72D7825C07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1950" y="1844675"/>
            <a:ext cx="3132138" cy="90631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729C9-FD60-45EB-B4B2-A98501842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950" y="2756690"/>
            <a:ext cx="3132138" cy="1852855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DD7D3-A51A-432A-9260-79114A4F5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950" y="4893472"/>
            <a:ext cx="3132138" cy="912016"/>
          </a:xfrm>
        </p:spPr>
        <p:txBody>
          <a:bodyPr anchor="t" anchorCtr="0"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80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72282DD-DD04-4204-9390-6FD105793A63}"/>
              </a:ext>
            </a:extLst>
          </p:cNvPr>
          <p:cNvSpPr/>
          <p:nvPr userDrawn="1"/>
        </p:nvSpPr>
        <p:spPr>
          <a:xfrm>
            <a:off x="1055688" y="1412875"/>
            <a:ext cx="11136312" cy="43926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952520-854B-48A0-9E82-11503D6C6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0" y="396000"/>
            <a:ext cx="3276000" cy="5328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8F240F1-A95B-425F-9B55-3DAC6E9B7F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1188"/>
            <a:ext cx="1055688" cy="1055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2DBF49-F5C9-4F94-AB88-73D4C31C26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38" y="6149253"/>
            <a:ext cx="612000" cy="379558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DA8FFA2-D159-49D4-B8BE-82E603297344}"/>
              </a:ext>
            </a:extLst>
          </p:cNvPr>
          <p:cNvSpPr/>
          <p:nvPr userDrawn="1"/>
        </p:nvSpPr>
        <p:spPr>
          <a:xfrm>
            <a:off x="8221375" y="1844675"/>
            <a:ext cx="3543588" cy="3543588"/>
          </a:xfrm>
          <a:custGeom>
            <a:avLst/>
            <a:gdLst>
              <a:gd name="connsiteX0" fmla="*/ 1771794 w 3543588"/>
              <a:gd name="connsiteY0" fmla="*/ 551150 h 3543588"/>
              <a:gd name="connsiteX1" fmla="*/ 551150 w 3543588"/>
              <a:gd name="connsiteY1" fmla="*/ 1771794 h 3543588"/>
              <a:gd name="connsiteX2" fmla="*/ 1771794 w 3543588"/>
              <a:gd name="connsiteY2" fmla="*/ 2992438 h 3543588"/>
              <a:gd name="connsiteX3" fmla="*/ 2992438 w 3543588"/>
              <a:gd name="connsiteY3" fmla="*/ 1771794 h 3543588"/>
              <a:gd name="connsiteX4" fmla="*/ 1771794 w 3543588"/>
              <a:gd name="connsiteY4" fmla="*/ 551150 h 3543588"/>
              <a:gd name="connsiteX5" fmla="*/ 0 w 3543588"/>
              <a:gd name="connsiteY5" fmla="*/ 0 h 3543588"/>
              <a:gd name="connsiteX6" fmla="*/ 3543588 w 3543588"/>
              <a:gd name="connsiteY6" fmla="*/ 0 h 3543588"/>
              <a:gd name="connsiteX7" fmla="*/ 3543588 w 3543588"/>
              <a:gd name="connsiteY7" fmla="*/ 3543588 h 3543588"/>
              <a:gd name="connsiteX8" fmla="*/ 0 w 3543588"/>
              <a:gd name="connsiteY8" fmla="*/ 3543588 h 35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3588" h="3543588">
                <a:moveTo>
                  <a:pt x="1771794" y="551150"/>
                </a:moveTo>
                <a:cubicBezTo>
                  <a:pt x="1097651" y="551150"/>
                  <a:pt x="551150" y="1097651"/>
                  <a:pt x="551150" y="1771794"/>
                </a:cubicBezTo>
                <a:cubicBezTo>
                  <a:pt x="551150" y="2445937"/>
                  <a:pt x="1097651" y="2992438"/>
                  <a:pt x="1771794" y="2992438"/>
                </a:cubicBezTo>
                <a:cubicBezTo>
                  <a:pt x="2445937" y="2992438"/>
                  <a:pt x="2992438" y="2445937"/>
                  <a:pt x="2992438" y="1771794"/>
                </a:cubicBezTo>
                <a:cubicBezTo>
                  <a:pt x="2992438" y="1097651"/>
                  <a:pt x="2445937" y="551150"/>
                  <a:pt x="1771794" y="551150"/>
                </a:cubicBezTo>
                <a:close/>
                <a:moveTo>
                  <a:pt x="0" y="0"/>
                </a:moveTo>
                <a:lnTo>
                  <a:pt x="3543588" y="0"/>
                </a:lnTo>
                <a:lnTo>
                  <a:pt x="3543588" y="3543588"/>
                </a:lnTo>
                <a:lnTo>
                  <a:pt x="0" y="35435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 Placeholder 21">
            <a:extLst>
              <a:ext uri="{FF2B5EF4-FFF2-40B4-BE49-F238E27FC236}">
                <a16:creationId xmlns:a16="http://schemas.microsoft.com/office/drawing/2014/main" id="{12BF4989-58DC-4266-A51C-1A903B57DC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1950" y="1844675"/>
            <a:ext cx="3132138" cy="90631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729C9-FD60-45EB-B4B2-A98501842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950" y="2756690"/>
            <a:ext cx="3132138" cy="1852855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DD7D3-A51A-432A-9260-79114A4F5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950" y="4893472"/>
            <a:ext cx="3132138" cy="912016"/>
          </a:xfrm>
        </p:spPr>
        <p:txBody>
          <a:bodyPr anchor="t" anchorCtr="0"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484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6491428-4B62-4928-9578-32A03DAA6B3C}"/>
              </a:ext>
            </a:extLst>
          </p:cNvPr>
          <p:cNvSpPr/>
          <p:nvPr userDrawn="1"/>
        </p:nvSpPr>
        <p:spPr>
          <a:xfrm>
            <a:off x="1055688" y="1412875"/>
            <a:ext cx="10585450" cy="43926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8292D-62AD-4AD7-938A-D63EFFD3E1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0" y="396000"/>
            <a:ext cx="3276000" cy="5328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97013C-C84E-497D-A58F-22D75A2E22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1188"/>
            <a:ext cx="1055688" cy="1055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38B7BA-1393-4E04-81BF-0A87160B1D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38" y="6149253"/>
            <a:ext cx="612000" cy="379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B7B9FD-6C2B-4E22-9A79-927BF7E9D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950" y="1709739"/>
            <a:ext cx="4464050" cy="1719262"/>
          </a:xfrm>
        </p:spPr>
        <p:txBody>
          <a:bodyPr anchor="b"/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603D8-AA27-4D36-A1EE-AAA3EF0E7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1950" y="4019551"/>
            <a:ext cx="4464050" cy="17916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96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69A30C-BD54-4207-BFA5-1A898906973B}"/>
              </a:ext>
            </a:extLst>
          </p:cNvPr>
          <p:cNvSpPr/>
          <p:nvPr userDrawn="1"/>
        </p:nvSpPr>
        <p:spPr>
          <a:xfrm>
            <a:off x="550862" y="6314400"/>
            <a:ext cx="11641137" cy="550863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8D80A5-A348-462C-8C6F-AD9600E56E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6012"/>
            <a:ext cx="550863" cy="5508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32D75F-81E8-43F9-A3D8-864E22A4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4AC4-331A-41D9-A432-CF83EE0DD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CA1DA-4896-490F-82A7-3406761E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2200" y="6314400"/>
            <a:ext cx="2489200" cy="550800"/>
          </a:xfrm>
        </p:spPr>
        <p:txBody>
          <a:bodyPr/>
          <a:lstStyle/>
          <a:p>
            <a:fld id="{E5CA4D40-79A0-472E-B3AE-955D4AFAC8BD}" type="datetimeFigureOut">
              <a:rPr lang="en-AU" smtClean="0"/>
              <a:t>21/03/2019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DA8F4-8D62-4AB7-8DC2-02E4EE35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4400"/>
            <a:ext cx="4114800" cy="55080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0B979-2F20-4FDA-9AA3-8B0BDB81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1138" y="6314400"/>
            <a:ext cx="540000" cy="550800"/>
          </a:xfrm>
        </p:spPr>
        <p:txBody>
          <a:bodyPr/>
          <a:lstStyle/>
          <a:p>
            <a:fld id="{2D04F8B3-26C8-4BE5-BE88-A3FCC7BA80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48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6491428-4B62-4928-9578-32A03DAA6B3C}"/>
              </a:ext>
            </a:extLst>
          </p:cNvPr>
          <p:cNvSpPr/>
          <p:nvPr userDrawn="1"/>
        </p:nvSpPr>
        <p:spPr>
          <a:xfrm>
            <a:off x="1055688" y="1412875"/>
            <a:ext cx="10585450" cy="43926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8292D-62AD-4AD7-938A-D63EFFD3E1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0" y="396000"/>
            <a:ext cx="3276000" cy="5328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97013C-C84E-497D-A58F-22D75A2E22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1188"/>
            <a:ext cx="1055688" cy="1055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38B7BA-1393-4E04-81BF-0A87160B1D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38" y="6149253"/>
            <a:ext cx="612000" cy="379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B7B9FD-6C2B-4E22-9A79-927BF7E9D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950" y="1844675"/>
            <a:ext cx="4464050" cy="1584326"/>
          </a:xfrm>
        </p:spPr>
        <p:txBody>
          <a:bodyPr anchor="t" anchorCtr="0"/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603D8-AA27-4D36-A1EE-AAA3EF0E7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1950" y="4019552"/>
            <a:ext cx="3132138" cy="1425574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CDA524C-DB97-46C4-95DE-838043E3773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908549" y="4019552"/>
            <a:ext cx="3787775" cy="1425574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lang="en-AU" sz="2200" b="0" i="0" u="none" strike="noStrike" baseline="0" smtClean="0"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z="2200" b="0" i="0" u="none" strike="noStrike" baseline="0" dirty="0">
                <a:latin typeface="Gotham-Book" pitchFamily="50" charset="0"/>
              </a:rPr>
              <a:t>T +61 02 6217 9523</a:t>
            </a:r>
            <a:br>
              <a:rPr lang="en-AU" sz="2200" b="0" i="0" u="none" strike="noStrike" baseline="0" dirty="0">
                <a:latin typeface="Gotham-Book" pitchFamily="50" charset="0"/>
              </a:rPr>
            </a:br>
            <a:r>
              <a:rPr lang="en-AU" sz="2200" b="0" i="0" u="none" strike="noStrike" baseline="0" dirty="0">
                <a:latin typeface="Gotham-Book" pitchFamily="50" charset="0"/>
              </a:rPr>
              <a:t>16 Marcus Clarke Street,</a:t>
            </a:r>
            <a:br>
              <a:rPr lang="en-AU" sz="2200" b="0" i="0" u="none" strike="noStrike" baseline="0" dirty="0">
                <a:latin typeface="Gotham-Book" pitchFamily="50" charset="0"/>
              </a:rPr>
            </a:br>
            <a:r>
              <a:rPr lang="en-AU" sz="2200" b="0" i="0" u="none" strike="noStrike" baseline="0" dirty="0">
                <a:latin typeface="Gotham-Book" pitchFamily="50" charset="0"/>
              </a:rPr>
              <a:t>Canberra ACT 2601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0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5BC9F-005A-477C-A67D-73EC7133E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0802937" cy="6889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917B6-77E5-4FBE-B540-4F22A5CD7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412875"/>
            <a:ext cx="11090275" cy="4752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BCCF2-C09A-4810-B94E-77247888A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200" y="6314400"/>
            <a:ext cx="2489200" cy="550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200">
                <a:solidFill>
                  <a:schemeClr val="accent5"/>
                </a:solidFill>
              </a:defRPr>
            </a:lvl1pPr>
          </a:lstStyle>
          <a:p>
            <a:fld id="{E5CA4D40-79A0-472E-B3AE-955D4AFAC8BD}" type="datetimeFigureOut">
              <a:rPr lang="en-AU" smtClean="0"/>
              <a:pPr/>
              <a:t>21/03/2019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6750-9731-4D97-BF32-8771DE85C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14400"/>
            <a:ext cx="6524625" cy="550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A1AFC-195B-4EDE-BE7C-0F880FC86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1138" y="6314400"/>
            <a:ext cx="540000" cy="550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fld id="{2D04F8B3-26C8-4BE5-BE88-A3FCC7BA803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048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700" indent="-266700" algn="l" defTabSz="914400" rtl="0" eaLnBrk="1" latinLnBrk="0" hangingPunct="1">
        <a:lnSpc>
          <a:spcPct val="100000"/>
        </a:lnSpc>
        <a:spcBef>
          <a:spcPts val="700"/>
        </a:spcBef>
        <a:buClrTx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276225" algn="l" defTabSz="914400" rtl="0" eaLnBrk="1" latinLnBrk="0" hangingPunct="1">
        <a:lnSpc>
          <a:spcPct val="100000"/>
        </a:lnSpc>
        <a:spcBef>
          <a:spcPts val="700"/>
        </a:spcBef>
        <a:buClrTx/>
        <a:buFont typeface="Gotham Book" pitchFamily="50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66700" algn="l" defTabSz="914400" rtl="0" eaLnBrk="1" latinLnBrk="0" hangingPunct="1">
        <a:lnSpc>
          <a:spcPct val="100000"/>
        </a:lnSpc>
        <a:spcBef>
          <a:spcPts val="700"/>
        </a:spcBef>
        <a:buClrTx/>
        <a:buFont typeface="Gotham Book" pitchFamily="50" charset="0"/>
        <a:buChar char="›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pos="7333" userDrawn="1">
          <p15:clr>
            <a:srgbClr val="F26B43"/>
          </p15:clr>
        </p15:guide>
        <p15:guide id="5" pos="3001" userDrawn="1">
          <p15:clr>
            <a:srgbClr val="F26B43"/>
          </p15:clr>
        </p15:guide>
        <p15:guide id="6" pos="1028" userDrawn="1">
          <p15:clr>
            <a:srgbClr val="F26B43"/>
          </p15:clr>
        </p15:guide>
        <p15:guide id="7" pos="665" userDrawn="1">
          <p15:clr>
            <a:srgbClr val="F26B43"/>
          </p15:clr>
        </p15:guide>
        <p15:guide id="8" pos="189" userDrawn="1">
          <p15:clr>
            <a:srgbClr val="F26B43"/>
          </p15:clr>
        </p15:guide>
        <p15:guide id="9" orient="horz" pos="3884" userDrawn="1">
          <p15:clr>
            <a:srgbClr val="F26B43"/>
          </p15:clr>
        </p15:guide>
        <p15:guide id="10" orient="horz" pos="890" userDrawn="1">
          <p15:clr>
            <a:srgbClr val="F26B43"/>
          </p15:clr>
        </p15:guide>
        <p15:guide id="11" orient="horz" pos="1162" userDrawn="1">
          <p15:clr>
            <a:srgbClr val="F26B43"/>
          </p15:clr>
        </p15:guide>
        <p15:guide id="12" orient="horz" pos="3657" userDrawn="1">
          <p15:clr>
            <a:srgbClr val="F26B43"/>
          </p15:clr>
        </p15:guide>
        <p15:guide id="13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3A146D-D55A-4F5E-A3E8-DE1DEF062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1950" y="1819961"/>
            <a:ext cx="6158738" cy="1093927"/>
          </a:xfrm>
        </p:spPr>
        <p:txBody>
          <a:bodyPr/>
          <a:lstStyle/>
          <a:p>
            <a:r>
              <a:rPr lang="en-AU" dirty="0"/>
              <a:t>30/30 Horizons in Healthcare </a:t>
            </a:r>
            <a:r>
              <a:rPr lang="en-AU" dirty="0" smtClean="0"/>
              <a:t>Research</a:t>
            </a:r>
            <a:br>
              <a:rPr lang="en-AU" dirty="0" smtClean="0"/>
            </a:br>
            <a:r>
              <a:rPr lang="en-AU" dirty="0" smtClean="0"/>
              <a:t>NHMRC CTC </a:t>
            </a:r>
            <a:r>
              <a:rPr lang="en-AU" dirty="0"/>
              <a:t>30th </a:t>
            </a:r>
            <a:r>
              <a:rPr lang="en-AU" dirty="0" smtClean="0"/>
              <a:t>Anniversary </a:t>
            </a:r>
            <a:r>
              <a:rPr lang="en-AU" dirty="0"/>
              <a:t>S</a:t>
            </a:r>
            <a:r>
              <a:rPr lang="en-AU" dirty="0" smtClean="0"/>
              <a:t>ymposium 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1 March 2019</a:t>
            </a:r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22E2BA-E0B2-4F5E-8DBC-52C005699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950" y="2366924"/>
            <a:ext cx="5699726" cy="1852855"/>
          </a:xfrm>
        </p:spPr>
        <p:txBody>
          <a:bodyPr/>
          <a:lstStyle/>
          <a:p>
            <a:r>
              <a:rPr lang="en-AU" dirty="0" smtClean="0"/>
              <a:t>The future of clinical trial funding</a:t>
            </a:r>
            <a:endParaRPr lang="en-AU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BB12A5A-F16D-4135-9EFA-1F66B61ED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712" y="4844044"/>
            <a:ext cx="3895639" cy="912016"/>
          </a:xfrm>
        </p:spPr>
        <p:txBody>
          <a:bodyPr/>
          <a:lstStyle/>
          <a:p>
            <a:r>
              <a:rPr lang="en-AU" dirty="0" smtClean="0"/>
              <a:t>Professor Anne Kelso AO Chief Executive Officer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0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E30FCE-B291-43D6-88CE-29CE46D2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911" y="499848"/>
            <a:ext cx="11253959" cy="688974"/>
          </a:xfrm>
        </p:spPr>
        <p:txBody>
          <a:bodyPr/>
          <a:lstStyle/>
          <a:p>
            <a:r>
              <a:rPr lang="en-AU" dirty="0" smtClean="0"/>
              <a:t>The future of clinical trial funding - practicalities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0" y="1368774"/>
            <a:ext cx="11101388" cy="4789487"/>
          </a:xfrm>
        </p:spPr>
        <p:txBody>
          <a:bodyPr/>
          <a:lstStyle/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u="sng" dirty="0" smtClean="0">
                <a:solidFill>
                  <a:schemeClr val="tx1"/>
                </a:solidFill>
                <a:latin typeface="+mn-lt"/>
              </a:rPr>
              <a:t>NHMRC</a:t>
            </a:r>
            <a:r>
              <a:rPr lang="en-AU" dirty="0" smtClean="0">
                <a:solidFill>
                  <a:schemeClr val="tx1"/>
                </a:solidFill>
                <a:latin typeface="+mn-lt"/>
              </a:rPr>
              <a:t> will continue to support investigator-initiated clinical trials across all disease areas.</a:t>
            </a:r>
          </a:p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Scheme guidelines and peer review processes will need to keep up with new approaches to clinical trial design.</a:t>
            </a:r>
          </a:p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Scheme budgets will be reviewed annually as usual.</a:t>
            </a:r>
          </a:p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Scheme may evolve over time – please give us feedback.</a:t>
            </a:r>
          </a:p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u="sng" dirty="0" smtClean="0">
                <a:solidFill>
                  <a:schemeClr val="tx1"/>
                </a:solidFill>
                <a:latin typeface="+mn-lt"/>
              </a:rPr>
              <a:t>MRFF</a:t>
            </a:r>
            <a:r>
              <a:rPr lang="en-AU" dirty="0" smtClean="0">
                <a:solidFill>
                  <a:schemeClr val="tx1"/>
                </a:solidFill>
                <a:latin typeface="+mn-lt"/>
              </a:rPr>
              <a:t> is focussed on government priorities, which may change over time.</a:t>
            </a:r>
          </a:p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NHMRC will continue to deliver funding schemes (including clinical trial schemes) for MRFF at the request of Department of Health.</a:t>
            </a:r>
            <a:endParaRPr lang="en-AU" i="1" dirty="0" smtClean="0">
              <a:solidFill>
                <a:schemeClr val="tx1"/>
              </a:solidFill>
              <a:latin typeface="+mn-lt"/>
            </a:endParaRPr>
          </a:p>
          <a:p>
            <a:pPr marL="363538" indent="-363538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There are opportunities for future streamlining of NHMRC and MRFF clinical trial schemes.</a:t>
            </a:r>
            <a:endParaRPr lang="en-AU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tx1"/>
              </a:solidFill>
              <a:latin typeface="+mn-lt"/>
            </a:endParaRPr>
          </a:p>
          <a:p>
            <a:endParaRPr lang="en-AU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14074" y="5692110"/>
            <a:ext cx="4027064" cy="10310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800" dirty="0" smtClean="0"/>
              <a:t>Watch </a:t>
            </a:r>
            <a:r>
              <a:rPr lang="en-AU" sz="2800" dirty="0" err="1" smtClean="0"/>
              <a:t>GrantConnect</a:t>
            </a:r>
            <a:r>
              <a:rPr lang="en-AU" sz="2800" dirty="0" smtClean="0"/>
              <a:t>!</a:t>
            </a:r>
          </a:p>
          <a:p>
            <a:pPr>
              <a:spcBef>
                <a:spcPts val="600"/>
              </a:spcBef>
            </a:pPr>
            <a:r>
              <a:rPr lang="en-AU" sz="2800" dirty="0" smtClean="0"/>
              <a:t>Read the Guidelines!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79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E30FCE-B291-43D6-88CE-29CE46D2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911" y="499848"/>
            <a:ext cx="11253959" cy="688974"/>
          </a:xfrm>
        </p:spPr>
        <p:txBody>
          <a:bodyPr/>
          <a:lstStyle/>
          <a:p>
            <a:r>
              <a:rPr lang="en-AU" dirty="0" smtClean="0"/>
              <a:t>The future of clinical trial funding – in 30 years?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50863" y="1376363"/>
            <a:ext cx="11101388" cy="4789487"/>
          </a:xfrm>
        </p:spPr>
        <p:txBody>
          <a:bodyPr/>
          <a:lstStyle/>
          <a:p>
            <a:pPr marL="363538" indent="-363538"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Funders will expect: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v</a:t>
            </a:r>
            <a:r>
              <a:rPr lang="en-AU" dirty="0" smtClean="0"/>
              <a:t>alue: c</a:t>
            </a:r>
            <a:r>
              <a:rPr lang="en-AU" dirty="0" smtClean="0">
                <a:solidFill>
                  <a:schemeClr val="tx1"/>
                </a:solidFill>
                <a:latin typeface="+mn-lt"/>
              </a:rPr>
              <a:t>lear evidence of need, potential impact and pathway to uptake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end-user engagement: participant, policy maker, healthcare provider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i</a:t>
            </a:r>
            <a:r>
              <a:rPr lang="en-AU" dirty="0" smtClean="0"/>
              <a:t>nternational linkages for recruitment and data sharing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t</a:t>
            </a:r>
            <a:r>
              <a:rPr lang="en-AU" dirty="0" smtClean="0">
                <a:solidFill>
                  <a:schemeClr val="tx1"/>
                </a:solidFill>
                <a:latin typeface="+mn-lt"/>
              </a:rPr>
              <a:t>rial registration and open data sharing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t</a:t>
            </a:r>
            <a:r>
              <a:rPr lang="en-AU" dirty="0" smtClean="0"/>
              <a:t>rials embedded in routine clinical practice</a:t>
            </a:r>
            <a:endParaRPr lang="en-AU" dirty="0" smtClean="0">
              <a:solidFill>
                <a:schemeClr val="tx1"/>
              </a:solidFill>
              <a:latin typeface="+mn-lt"/>
            </a:endParaRPr>
          </a:p>
          <a:p>
            <a:pPr marL="363538" indent="-363538"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+mn-lt"/>
              </a:rPr>
              <a:t>Funders will need to provide: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d</a:t>
            </a:r>
            <a:r>
              <a:rPr lang="en-AU" dirty="0" smtClean="0"/>
              <a:t>ata inter-operability (with ethics applications, registries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f</a:t>
            </a:r>
            <a:r>
              <a:rPr lang="en-AU" dirty="0" smtClean="0">
                <a:solidFill>
                  <a:schemeClr val="tx1"/>
                </a:solidFill>
                <a:latin typeface="+mn-lt"/>
              </a:rPr>
              <a:t>lexibility to evaluate and fund new, more efficient trial designs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m</a:t>
            </a:r>
            <a:r>
              <a:rPr lang="en-AU" dirty="0" smtClean="0"/>
              <a:t>ore frequent/continuous funding cycles</a:t>
            </a:r>
          </a:p>
          <a:p>
            <a:pPr marL="906463" lvl="3" indent="-363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dirty="0"/>
              <a:t>s</a:t>
            </a:r>
            <a:r>
              <a:rPr lang="en-AU" dirty="0" smtClean="0">
                <a:solidFill>
                  <a:schemeClr val="tx1"/>
                </a:solidFill>
                <a:latin typeface="+mn-lt"/>
              </a:rPr>
              <a:t>imple reporting mechanisms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tx1"/>
              </a:solidFill>
              <a:latin typeface="+mn-lt"/>
            </a:endParaRPr>
          </a:p>
          <a:p>
            <a:endParaRPr lang="en-AU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4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EAF57E-5D34-4171-BCFF-C6895A9A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11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DFB06D-1DE7-48E7-B0EC-C347E5FF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236" y="1800357"/>
            <a:ext cx="10033902" cy="1719262"/>
          </a:xfrm>
        </p:spPr>
        <p:txBody>
          <a:bodyPr/>
          <a:lstStyle/>
          <a:p>
            <a:r>
              <a:rPr lang="en-AU" dirty="0" smtClean="0"/>
              <a:t>Clinical trials funding in NHMRC’s new grant program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98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E30FCE-B291-43D6-88CE-29CE46D2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911" y="503485"/>
            <a:ext cx="10802937" cy="688974"/>
          </a:xfrm>
        </p:spPr>
        <p:txBody>
          <a:bodyPr/>
          <a:lstStyle/>
          <a:p>
            <a:r>
              <a:rPr lang="en-AU" dirty="0" smtClean="0"/>
              <a:t>NHMRC’s new grant program – four streams</a:t>
            </a:r>
            <a:endParaRPr lang="en-AU" dirty="0"/>
          </a:p>
        </p:txBody>
      </p:sp>
      <p:sp>
        <p:nvSpPr>
          <p:cNvPr id="8" name="Down Arrow 7"/>
          <p:cNvSpPr/>
          <p:nvPr/>
        </p:nvSpPr>
        <p:spPr>
          <a:xfrm>
            <a:off x="9003588" y="1217136"/>
            <a:ext cx="195209" cy="358525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31964"/>
              </p:ext>
            </p:extLst>
          </p:nvPr>
        </p:nvGraphicFramePr>
        <p:xfrm>
          <a:off x="562885" y="1284535"/>
          <a:ext cx="11179936" cy="453911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9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156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Investigator Grants</a:t>
                      </a:r>
                      <a:endParaRPr lang="en-AU" sz="20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7C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Synergy</a:t>
                      </a:r>
                      <a:r>
                        <a:rPr lang="en-AU" sz="2000" baseline="0" dirty="0" smtClean="0"/>
                        <a:t> Grants</a:t>
                      </a:r>
                      <a:endParaRPr lang="en-AU" sz="20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262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Ideas Grants</a:t>
                      </a:r>
                      <a:endParaRPr lang="en-AU" sz="20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4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Strategic and leveraging grants</a:t>
                      </a:r>
                      <a:endParaRPr lang="en-AU" sz="20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3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>
                          <a:cs typeface="Arial" panose="020B0604020202020204" pitchFamily="34" charset="0"/>
                        </a:rPr>
                        <a:t>Support the research program of outstanding investigators at all career stages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 smtClean="0">
                          <a:cs typeface="Arial" panose="020B0604020202020204" pitchFamily="34" charset="0"/>
                        </a:rPr>
                        <a:t>Support outstanding multidisciplinary teams to work together to answer major questions that cannot be answered by a single investigator</a:t>
                      </a:r>
                    </a:p>
                    <a:p>
                      <a:endParaRPr lang="en-AU" sz="1700" dirty="0" smtClean="0"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700" dirty="0" smtClean="0">
                          <a:cs typeface="Arial" panose="020B0604020202020204" pitchFamily="34" charset="0"/>
                        </a:rPr>
                        <a:t>Support innovative research projects addressing a specific question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700" dirty="0" smtClean="0"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1700" baseline="0" dirty="0" smtClean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Research that responds</a:t>
                      </a:r>
                      <a:r>
                        <a:rPr lang="en-AU" sz="1700" baseline="0" dirty="0" smtClean="0"/>
                        <a:t> to national priorities: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AU" sz="1700" baseline="0" dirty="0" smtClean="0"/>
                        <a:t>CREs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AU" sz="1700" baseline="0" dirty="0" smtClean="0"/>
                        <a:t>Partnerships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AU" sz="1700" baseline="0" dirty="0" smtClean="0"/>
                        <a:t>Development Grants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AU" sz="1700" baseline="0" dirty="0" smtClean="0"/>
                        <a:t>Targeted Calls 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AU" sz="1700" baseline="0" dirty="0" smtClean="0"/>
                        <a:t>International schemes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AU" sz="1700" baseline="0" dirty="0" smtClean="0">
                          <a:solidFill>
                            <a:srgbClr val="FF3300"/>
                          </a:solidFill>
                        </a:rPr>
                        <a:t>Clinical trials and cohort studies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700" dirty="0" smtClean="0"/>
                        <a:t>Salary + research support package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Research</a:t>
                      </a:r>
                      <a:r>
                        <a:rPr lang="en-AU" sz="1700" baseline="0" dirty="0" smtClean="0"/>
                        <a:t> costs </a:t>
                      </a:r>
                    </a:p>
                    <a:p>
                      <a:r>
                        <a:rPr lang="en-AU" sz="1700" baseline="0" dirty="0" smtClean="0"/>
                        <a:t>($5 million)</a:t>
                      </a:r>
                      <a:endParaRPr lang="en-AU" sz="17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700" dirty="0" smtClean="0"/>
                        <a:t>Research costs</a:t>
                      </a:r>
                      <a:endParaRPr lang="en-AU" sz="17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700" baseline="0" dirty="0" smtClean="0"/>
                        <a:t>Research costs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79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700" dirty="0" smtClean="0"/>
                        <a:t>One per investigator*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One per</a:t>
                      </a:r>
                      <a:r>
                        <a:rPr lang="en-AU" sz="1700" baseline="0" dirty="0" smtClean="0"/>
                        <a:t> investigator</a:t>
                      </a:r>
                      <a:endParaRPr lang="en-AU" sz="17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700" dirty="0" smtClean="0"/>
                        <a:t>Two per investigator*</a:t>
                      </a:r>
                      <a:endParaRPr lang="en-AU" sz="17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700" baseline="0" dirty="0" smtClean="0"/>
                        <a:t>No caps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6408" y="5915724"/>
            <a:ext cx="848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* Researchers may hold one Investigator Grant </a:t>
            </a:r>
            <a:r>
              <a:rPr lang="en-AU" u="sng" dirty="0"/>
              <a:t>or</a:t>
            </a:r>
            <a:r>
              <a:rPr lang="en-AU" dirty="0"/>
              <a:t> up to two Ideas Grants</a:t>
            </a:r>
          </a:p>
        </p:txBody>
      </p:sp>
      <p:sp>
        <p:nvSpPr>
          <p:cNvPr id="2" name="Oval 1"/>
          <p:cNvSpPr/>
          <p:nvPr/>
        </p:nvSpPr>
        <p:spPr>
          <a:xfrm>
            <a:off x="8967489" y="3705723"/>
            <a:ext cx="2546728" cy="878306"/>
          </a:xfrm>
          <a:prstGeom prst="ellipse">
            <a:avLst/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1E30FCE-B291-43D6-88CE-29CE46D2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911" y="503485"/>
            <a:ext cx="10802937" cy="688974"/>
          </a:xfrm>
        </p:spPr>
        <p:txBody>
          <a:bodyPr/>
          <a:lstStyle/>
          <a:p>
            <a:r>
              <a:rPr lang="en-AU" dirty="0" smtClean="0"/>
              <a:t>NHMRC’s new grant program – redividing the pie</a:t>
            </a:r>
            <a:endParaRPr lang="en-AU" dirty="0"/>
          </a:p>
        </p:txBody>
      </p:sp>
      <p:grpSp>
        <p:nvGrpSpPr>
          <p:cNvPr id="7" name="Group 6"/>
          <p:cNvGrpSpPr/>
          <p:nvPr/>
        </p:nvGrpSpPr>
        <p:grpSpPr>
          <a:xfrm>
            <a:off x="296770" y="1259921"/>
            <a:ext cx="11764960" cy="5103358"/>
            <a:chOff x="296770" y="1259921"/>
            <a:chExt cx="11764960" cy="5103358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41206316"/>
                </p:ext>
              </p:extLst>
            </p:nvPr>
          </p:nvGraphicFramePr>
          <p:xfrm>
            <a:off x="296770" y="1516535"/>
            <a:ext cx="6511091" cy="47650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22972726"/>
                </p:ext>
              </p:extLst>
            </p:nvPr>
          </p:nvGraphicFramePr>
          <p:xfrm>
            <a:off x="6740606" y="1259921"/>
            <a:ext cx="5321124" cy="51033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403148" y="1259922"/>
              <a:ext cx="3039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>
                  <a:cs typeface="Arial" panose="020B0604020202020204" pitchFamily="34" charset="0"/>
                </a:rPr>
                <a:t>Old </a:t>
              </a:r>
              <a:r>
                <a:rPr lang="en-AU" sz="2400" dirty="0">
                  <a:cs typeface="Arial" panose="020B0604020202020204" pitchFamily="34" charset="0"/>
                </a:rPr>
                <a:t>grant program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5859" y="1259922"/>
              <a:ext cx="31780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>
                  <a:cs typeface="Arial" panose="020B0604020202020204" pitchFamily="34" charset="0"/>
                </a:rPr>
                <a:t>New grant program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10172" y="2686963"/>
              <a:ext cx="2019784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AU" dirty="0" smtClean="0"/>
                <a:t>Clinical Trials &amp; </a:t>
              </a:r>
            </a:p>
            <a:p>
              <a:pPr algn="ctr"/>
              <a:r>
                <a:rPr lang="en-AU" dirty="0" smtClean="0"/>
                <a:t>Cohort Studies</a:t>
              </a:r>
            </a:p>
            <a:p>
              <a:pPr algn="ctr"/>
              <a:r>
                <a:rPr lang="en-AU" dirty="0" smtClean="0"/>
                <a:t>~$70 million </a:t>
              </a:r>
              <a:r>
                <a:rPr lang="en-AU" dirty="0"/>
                <a:t>p</a:t>
              </a:r>
              <a:r>
                <a:rPr lang="en-AU" dirty="0" smtClean="0"/>
                <a:t>.a.</a:t>
              </a:r>
              <a:endParaRPr lang="en-AU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7129956" y="3020004"/>
              <a:ext cx="1163814" cy="240632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79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50863" y="139906"/>
            <a:ext cx="11090275" cy="1130094"/>
            <a:chOff x="107500" y="139906"/>
            <a:chExt cx="8901741" cy="1130094"/>
          </a:xfrm>
        </p:grpSpPr>
        <p:sp>
          <p:nvSpPr>
            <p:cNvPr id="5" name="Rectangle 4"/>
            <p:cNvSpPr/>
            <p:nvPr/>
          </p:nvSpPr>
          <p:spPr>
            <a:xfrm>
              <a:off x="2419224" y="516847"/>
              <a:ext cx="6590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2000" b="1" dirty="0">
                  <a:cs typeface="Arial" panose="020B0604020202020204" pitchFamily="34" charset="0"/>
                </a:rPr>
                <a:t>To support research that addresses identified </a:t>
              </a:r>
              <a:r>
                <a:rPr lang="en-AU" sz="2000" b="1" dirty="0" smtClean="0">
                  <a:cs typeface="Arial" panose="020B0604020202020204" pitchFamily="34" charset="0"/>
                </a:rPr>
                <a:t>national </a:t>
              </a:r>
              <a:r>
                <a:rPr lang="en-AU" sz="2000" b="1" dirty="0">
                  <a:cs typeface="Arial" panose="020B0604020202020204" pitchFamily="34" charset="0"/>
                </a:rPr>
                <a:t>needs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500" y="139906"/>
              <a:ext cx="8901741" cy="1130094"/>
            </a:xfrm>
            <a:prstGeom prst="rect">
              <a:avLst/>
            </a:prstGeom>
            <a:noFill/>
            <a:ln w="6350">
              <a:solidFill>
                <a:srgbClr val="33669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2079" y="240677"/>
              <a:ext cx="2247145" cy="923330"/>
            </a:xfrm>
            <a:prstGeom prst="rect">
              <a:avLst/>
            </a:prstGeom>
            <a:solidFill>
              <a:srgbClr val="F0532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AU" dirty="0">
                  <a:solidFill>
                    <a:schemeClr val="bg1"/>
                  </a:solidFill>
                </a:rPr>
                <a:t>STRATEGIC AND LEVERAGING GRANTS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0841" y="1550685"/>
            <a:ext cx="113401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Includes </a:t>
            </a:r>
            <a:r>
              <a:rPr lang="en-AU" sz="2000" dirty="0" smtClean="0"/>
              <a:t>new </a:t>
            </a:r>
            <a:r>
              <a:rPr lang="en-AU" sz="2000" dirty="0"/>
              <a:t>scheme – </a:t>
            </a:r>
            <a:r>
              <a:rPr lang="en-AU" sz="2000" b="1" u="sng" dirty="0"/>
              <a:t>Clinical Trials and Cohort Studies</a:t>
            </a:r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Objective: support </a:t>
            </a:r>
            <a:r>
              <a:rPr lang="en-US" sz="2000" dirty="0"/>
              <a:t>high-quality clinical trials and cohort studies that address important gaps in knowledge, leading to relevant and implementable findings for the benefit of human health</a:t>
            </a:r>
            <a:endParaRPr lang="en-AU" sz="2000" dirty="0" smtClean="0"/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 smtClean="0"/>
              <a:t>Open </a:t>
            </a:r>
            <a:r>
              <a:rPr lang="en-AU" sz="2000" dirty="0"/>
              <a:t>to research proposals for clinical trials and/or cohort studies of any size, including:</a:t>
            </a:r>
          </a:p>
          <a:p>
            <a:pPr marL="720000" lvl="4" indent="-269875">
              <a:buFont typeface="Gotham Book" pitchFamily="50" charset="0"/>
              <a:buChar char="›"/>
            </a:pPr>
            <a:r>
              <a:rPr lang="en-US" dirty="0"/>
              <a:t>applications for new clinical trials and/or cohort studies</a:t>
            </a:r>
          </a:p>
          <a:p>
            <a:pPr marL="720000" lvl="4" indent="-269875">
              <a:spcBef>
                <a:spcPts val="600"/>
              </a:spcBef>
              <a:buFont typeface="Gotham Book" pitchFamily="50" charset="0"/>
              <a:buChar char="›"/>
            </a:pPr>
            <a:r>
              <a:rPr lang="en-US" dirty="0"/>
              <a:t>proposals to answer research questions using findings from existing trials or </a:t>
            </a:r>
            <a:r>
              <a:rPr lang="en-US" dirty="0" smtClean="0"/>
              <a:t>cohort studies.</a:t>
            </a:r>
            <a:endParaRPr lang="en-US" dirty="0"/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/>
              <a:t>Criteria:</a:t>
            </a:r>
          </a:p>
          <a:p>
            <a:pPr marL="720000" lvl="4" indent="-269875">
              <a:buFont typeface="Gotham Book" pitchFamily="50" charset="0"/>
              <a:buChar char="›"/>
            </a:pPr>
            <a:r>
              <a:rPr lang="en-AU" dirty="0"/>
              <a:t>Significance (40%)</a:t>
            </a:r>
          </a:p>
          <a:p>
            <a:pPr marL="720000" lvl="4" indent="-269875">
              <a:spcBef>
                <a:spcPts val="600"/>
              </a:spcBef>
              <a:buFont typeface="Gotham Book" pitchFamily="50" charset="0"/>
              <a:buChar char="›"/>
            </a:pPr>
            <a:r>
              <a:rPr lang="en-AU" dirty="0"/>
              <a:t>Research Quality (40%)</a:t>
            </a:r>
          </a:p>
          <a:p>
            <a:pPr marL="720000" lvl="4" indent="-269875">
              <a:spcBef>
                <a:spcPts val="600"/>
              </a:spcBef>
              <a:buFont typeface="Gotham Book" pitchFamily="50" charset="0"/>
              <a:buChar char="›"/>
            </a:pPr>
            <a:r>
              <a:rPr lang="en-AU" dirty="0"/>
              <a:t>Team Quality and Capability (20%)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9109"/>
              </p:ext>
            </p:extLst>
          </p:nvPr>
        </p:nvGraphicFramePr>
        <p:xfrm>
          <a:off x="6400800" y="4550006"/>
          <a:ext cx="5240338" cy="21114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40338">
                  <a:extLst>
                    <a:ext uri="{9D8B030D-6E8A-4147-A177-3AD203B41FA5}">
                      <a16:colId xmlns:a16="http://schemas.microsoft.com/office/drawing/2014/main" val="3879660142"/>
                    </a:ext>
                  </a:extLst>
                </a:gridCol>
              </a:tblGrid>
              <a:tr h="52786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800" b="0" dirty="0" smtClean="0"/>
                        <a:t>Greater visibility</a:t>
                      </a:r>
                      <a:r>
                        <a:rPr lang="en-AU" sz="1800" b="0" baseline="0" dirty="0" smtClean="0"/>
                        <a:t> and no caps</a:t>
                      </a:r>
                      <a:endParaRPr lang="en-AU" sz="18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98441056"/>
                  </a:ext>
                </a:extLst>
              </a:tr>
              <a:tr h="52786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800" b="0" dirty="0" smtClean="0"/>
                        <a:t>Focus</a:t>
                      </a:r>
                      <a:r>
                        <a:rPr lang="en-AU" sz="1800" b="0" baseline="0" dirty="0" smtClean="0"/>
                        <a:t> on rationale (systematic review)</a:t>
                      </a:r>
                      <a:endParaRPr lang="en-AU" sz="18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17587455"/>
                  </a:ext>
                </a:extLst>
              </a:tr>
              <a:tr h="5278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dirty="0" smtClean="0"/>
                        <a:t>Design: SPIRIT</a:t>
                      </a:r>
                      <a:r>
                        <a:rPr lang="en-AU" sz="1800" b="0" baseline="0" dirty="0" smtClean="0"/>
                        <a:t> and STROBE checklists</a:t>
                      </a:r>
                      <a:endParaRPr lang="en-A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44444536"/>
                  </a:ext>
                </a:extLst>
              </a:tr>
              <a:tr h="5278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dirty="0" smtClean="0"/>
                        <a:t>Milestone reporting</a:t>
                      </a:r>
                      <a:endParaRPr lang="en-A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5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32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50863" y="139906"/>
            <a:ext cx="11090275" cy="1130094"/>
            <a:chOff x="107500" y="139906"/>
            <a:chExt cx="8901741" cy="1130094"/>
          </a:xfrm>
        </p:grpSpPr>
        <p:sp>
          <p:nvSpPr>
            <p:cNvPr id="5" name="Rectangle 4"/>
            <p:cNvSpPr/>
            <p:nvPr/>
          </p:nvSpPr>
          <p:spPr>
            <a:xfrm>
              <a:off x="2419224" y="516847"/>
              <a:ext cx="6590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2000" b="1" dirty="0">
                  <a:cs typeface="Arial" panose="020B0604020202020204" pitchFamily="34" charset="0"/>
                </a:rPr>
                <a:t>To support research that addresses identified </a:t>
              </a:r>
              <a:r>
                <a:rPr lang="en-AU" sz="2000" b="1" dirty="0" smtClean="0">
                  <a:cs typeface="Arial" panose="020B0604020202020204" pitchFamily="34" charset="0"/>
                </a:rPr>
                <a:t>national </a:t>
              </a:r>
              <a:r>
                <a:rPr lang="en-AU" sz="2000" b="1" dirty="0">
                  <a:cs typeface="Arial" panose="020B0604020202020204" pitchFamily="34" charset="0"/>
                </a:rPr>
                <a:t>needs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500" y="139906"/>
              <a:ext cx="8901741" cy="1130094"/>
            </a:xfrm>
            <a:prstGeom prst="rect">
              <a:avLst/>
            </a:prstGeom>
            <a:noFill/>
            <a:ln w="6350">
              <a:solidFill>
                <a:srgbClr val="33669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2079" y="240677"/>
              <a:ext cx="2247145" cy="923330"/>
            </a:xfrm>
            <a:prstGeom prst="rect">
              <a:avLst/>
            </a:prstGeom>
            <a:solidFill>
              <a:srgbClr val="F0532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AU" dirty="0">
                  <a:solidFill>
                    <a:schemeClr val="bg1"/>
                  </a:solidFill>
                </a:rPr>
                <a:t>STRATEGIC AND LEVERAGING GRANTS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0841" y="1550685"/>
            <a:ext cx="113401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Includes </a:t>
            </a:r>
            <a:r>
              <a:rPr lang="en-AU" sz="2000" dirty="0" smtClean="0"/>
              <a:t>new </a:t>
            </a:r>
            <a:r>
              <a:rPr lang="en-AU" sz="2000" dirty="0"/>
              <a:t>scheme – </a:t>
            </a:r>
            <a:r>
              <a:rPr lang="en-AU" sz="2000" b="1" u="sng" dirty="0"/>
              <a:t>Clinical Trials and Cohort Studies</a:t>
            </a:r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Objective: support </a:t>
            </a:r>
            <a:r>
              <a:rPr lang="en-US" sz="2000" dirty="0"/>
              <a:t>high-quality clinical trials and cohort studies that address important gaps in knowledge, leading to relevant and implementable findings for the benefit of human health</a:t>
            </a:r>
            <a:endParaRPr lang="en-AU" sz="2000" dirty="0" smtClean="0"/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 smtClean="0"/>
              <a:t>Open </a:t>
            </a:r>
            <a:r>
              <a:rPr lang="en-AU" sz="2000" dirty="0"/>
              <a:t>to research proposals for clinical trials and/or cohort studies of any size, including:</a:t>
            </a:r>
          </a:p>
          <a:p>
            <a:pPr marL="720000" lvl="4" indent="-269875">
              <a:buFont typeface="Gotham Book" pitchFamily="50" charset="0"/>
              <a:buChar char="›"/>
            </a:pPr>
            <a:r>
              <a:rPr lang="en-US" dirty="0"/>
              <a:t>applications for new clinical trials and/or cohort studies</a:t>
            </a:r>
          </a:p>
          <a:p>
            <a:pPr marL="720000" lvl="4" indent="-269875">
              <a:spcBef>
                <a:spcPts val="600"/>
              </a:spcBef>
              <a:buFont typeface="Gotham Book" pitchFamily="50" charset="0"/>
              <a:buChar char="›"/>
            </a:pPr>
            <a:r>
              <a:rPr lang="en-US" dirty="0"/>
              <a:t>proposals to answer research questions using findings from existing trials or </a:t>
            </a:r>
            <a:r>
              <a:rPr lang="en-US" dirty="0" smtClean="0"/>
              <a:t>cohort studies.</a:t>
            </a:r>
            <a:endParaRPr lang="en-US" dirty="0"/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000" dirty="0"/>
              <a:t>Criteria:</a:t>
            </a:r>
          </a:p>
          <a:p>
            <a:pPr marL="720000" lvl="4" indent="-269875">
              <a:buFont typeface="Gotham Book" pitchFamily="50" charset="0"/>
              <a:buChar char="›"/>
            </a:pPr>
            <a:r>
              <a:rPr lang="en-AU" dirty="0"/>
              <a:t>Significance (40%)</a:t>
            </a:r>
          </a:p>
          <a:p>
            <a:pPr marL="720000" lvl="4" indent="-269875">
              <a:spcBef>
                <a:spcPts val="600"/>
              </a:spcBef>
              <a:buFont typeface="Gotham Book" pitchFamily="50" charset="0"/>
              <a:buChar char="›"/>
            </a:pPr>
            <a:r>
              <a:rPr lang="en-AU" dirty="0"/>
              <a:t>Research Quality (40%)</a:t>
            </a:r>
          </a:p>
          <a:p>
            <a:pPr marL="720000" lvl="4" indent="-269875">
              <a:spcBef>
                <a:spcPts val="600"/>
              </a:spcBef>
              <a:buFont typeface="Gotham Book" pitchFamily="50" charset="0"/>
              <a:buChar char="›"/>
            </a:pPr>
            <a:r>
              <a:rPr lang="en-AU" dirty="0"/>
              <a:t>Team Quality and Capability (20%)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63337"/>
              </p:ext>
            </p:extLst>
          </p:nvPr>
        </p:nvGraphicFramePr>
        <p:xfrm>
          <a:off x="6400800" y="4550006"/>
          <a:ext cx="5240338" cy="21114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66635">
                  <a:extLst>
                    <a:ext uri="{9D8B030D-6E8A-4147-A177-3AD203B41FA5}">
                      <a16:colId xmlns:a16="http://schemas.microsoft.com/office/drawing/2014/main" val="3879660142"/>
                    </a:ext>
                  </a:extLst>
                </a:gridCol>
                <a:gridCol w="2273703">
                  <a:extLst>
                    <a:ext uri="{9D8B030D-6E8A-4147-A177-3AD203B41FA5}">
                      <a16:colId xmlns:a16="http://schemas.microsoft.com/office/drawing/2014/main" val="3049428353"/>
                    </a:ext>
                  </a:extLst>
                </a:gridCol>
              </a:tblGrid>
              <a:tr h="527869"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Applications open</a:t>
                      </a:r>
                      <a:endParaRPr lang="en-A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800" b="0" dirty="0" smtClean="0"/>
                        <a:t>6 March</a:t>
                      </a:r>
                      <a:r>
                        <a:rPr lang="en-AU" sz="1800" b="0" baseline="0" dirty="0" smtClean="0"/>
                        <a:t> </a:t>
                      </a:r>
                      <a:r>
                        <a:rPr lang="en-AU" sz="1800" b="0" dirty="0" smtClean="0"/>
                        <a:t>2018</a:t>
                      </a:r>
                      <a:endParaRPr lang="en-AU" sz="18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98441056"/>
                  </a:ext>
                </a:extLst>
              </a:tr>
              <a:tr h="527869"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Minimum data due</a:t>
                      </a:r>
                      <a:endParaRPr lang="en-A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800" b="0" dirty="0" smtClean="0"/>
                        <a:t>10 April 2019</a:t>
                      </a:r>
                      <a:endParaRPr lang="en-AU" sz="18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17587455"/>
                  </a:ext>
                </a:extLst>
              </a:tr>
              <a:tr h="527869"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Applications close</a:t>
                      </a:r>
                      <a:endParaRPr lang="en-A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800" b="0" dirty="0" smtClean="0"/>
                        <a:t>8 May 2019</a:t>
                      </a:r>
                      <a:endParaRPr lang="en-AU" sz="18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44444536"/>
                  </a:ext>
                </a:extLst>
              </a:tr>
              <a:tr h="527869"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Peer review</a:t>
                      </a:r>
                      <a:endParaRPr lang="en-A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800" b="0" dirty="0" smtClean="0"/>
                        <a:t>Aug/Sep 2019</a:t>
                      </a:r>
                      <a:endParaRPr lang="en-AU" sz="18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5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8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292" y="409396"/>
            <a:ext cx="1150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Timing of opening/closing of funding schemes in 2019</a:t>
            </a:r>
            <a:endParaRPr lang="en-AU" sz="3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50866" y="1039368"/>
          <a:ext cx="11099373" cy="482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5483">
                  <a:extLst>
                    <a:ext uri="{9D8B030D-6E8A-4147-A177-3AD203B41FA5}">
                      <a16:colId xmlns:a16="http://schemas.microsoft.com/office/drawing/2014/main" val="1015510907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2140315451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916560124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4239339420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3658798660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3263181536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2305901973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3329543510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3962973330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3005944174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422481565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1965699104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2049093656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1319711187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3723531363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1268827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Scheme</a:t>
                      </a:r>
                      <a:endParaRPr lang="en-A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Oct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Nov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Jan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Feb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Apr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Jun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Jul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Aug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Sep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Oct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Nov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Dec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83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CREs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721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Development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908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Investigator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72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Synergy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144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Ideas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rgbClr val="C00000"/>
                          </a:solidFill>
                        </a:rPr>
                        <a:t>Clinical trials</a:t>
                      </a:r>
                      <a:endParaRPr lang="en-AU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408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Postgraduate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67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Partnership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5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TCRs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8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International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33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Dementia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81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MRFF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905027"/>
                  </a:ext>
                </a:extLst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2293424" y="1515667"/>
            <a:ext cx="8799243" cy="4290357"/>
            <a:chOff x="2293424" y="1515667"/>
            <a:chExt cx="8799243" cy="4290357"/>
          </a:xfrm>
        </p:grpSpPr>
        <p:grpSp>
          <p:nvGrpSpPr>
            <p:cNvPr id="36" name="Group 35"/>
            <p:cNvGrpSpPr/>
            <p:nvPr/>
          </p:nvGrpSpPr>
          <p:grpSpPr>
            <a:xfrm>
              <a:off x="2293424" y="1515667"/>
              <a:ext cx="8799243" cy="2760432"/>
              <a:chOff x="2293424" y="1515667"/>
              <a:chExt cx="8799243" cy="276043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293424" y="1515667"/>
                <a:ext cx="991675" cy="153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266118" y="2619613"/>
                <a:ext cx="1201357" cy="164457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66096" y="4115804"/>
                <a:ext cx="6926571" cy="1602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285099" y="2245280"/>
                <a:ext cx="1322362" cy="160295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83308" y="1895046"/>
                <a:ext cx="1724153" cy="157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266118" y="3366884"/>
                <a:ext cx="1287833" cy="153261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126938" y="3742257"/>
                <a:ext cx="1277472" cy="15326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509496" y="4382985"/>
              <a:ext cx="3957979" cy="358808"/>
              <a:chOff x="2509496" y="4382985"/>
              <a:chExt cx="3957979" cy="35880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509496" y="4382985"/>
                <a:ext cx="1986303" cy="1245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890496" y="4494366"/>
                <a:ext cx="2375621" cy="137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76277" y="4617906"/>
                <a:ext cx="2891198" cy="12388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946279" y="4748507"/>
              <a:ext cx="4292845" cy="367346"/>
              <a:chOff x="3946279" y="4757618"/>
              <a:chExt cx="4292845" cy="355342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946279" y="4757618"/>
                <a:ext cx="4292845" cy="1084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66096" y="4857305"/>
                <a:ext cx="2701429" cy="1361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02610" y="4984713"/>
                <a:ext cx="1541215" cy="1282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467912" y="5163090"/>
              <a:ext cx="1205872" cy="286679"/>
              <a:chOff x="2467912" y="5163090"/>
              <a:chExt cx="1205872" cy="286679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67912" y="5163090"/>
                <a:ext cx="1205872" cy="13719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67912" y="5312575"/>
                <a:ext cx="1205872" cy="13719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502647" y="5532349"/>
              <a:ext cx="2048490" cy="273675"/>
              <a:chOff x="3502647" y="5532349"/>
              <a:chExt cx="2048490" cy="273675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502647" y="5532349"/>
                <a:ext cx="1465863" cy="1317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166097" y="5667266"/>
                <a:ext cx="1385040" cy="1387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5266836" y="3003583"/>
            <a:ext cx="1287833" cy="1532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Oval 1"/>
          <p:cNvSpPr/>
          <p:nvPr/>
        </p:nvSpPr>
        <p:spPr>
          <a:xfrm>
            <a:off x="449292" y="3260557"/>
            <a:ext cx="1523887" cy="3970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73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DFB06D-1DE7-48E7-B0EC-C347E5FF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236" y="1800357"/>
            <a:ext cx="7520288" cy="1719262"/>
          </a:xfrm>
        </p:spPr>
        <p:txBody>
          <a:bodyPr/>
          <a:lstStyle/>
          <a:p>
            <a:r>
              <a:rPr lang="en-AU" dirty="0" smtClean="0"/>
              <a:t>Medical Research Future Fund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16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E30FCE-B291-43D6-88CE-29CE46D2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911" y="499848"/>
            <a:ext cx="11674089" cy="688974"/>
          </a:xfrm>
        </p:spPr>
        <p:txBody>
          <a:bodyPr/>
          <a:lstStyle/>
          <a:p>
            <a:r>
              <a:rPr lang="en-AU" dirty="0" smtClean="0"/>
              <a:t>NHMRC and MRFF budgets – to be updated 2 April 2019</a:t>
            </a:r>
            <a:endParaRPr lang="en-AU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25750" y="1048052"/>
          <a:ext cx="9688684" cy="531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06181" y="6457337"/>
            <a:ext cx="4025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i="1" dirty="0" smtClean="0"/>
              <a:t>Source: 2018-19 Portfolio Budget Statements</a:t>
            </a:r>
            <a:endParaRPr lang="en-AU" sz="1100" i="1" dirty="0"/>
          </a:p>
        </p:txBody>
      </p:sp>
    </p:spTree>
    <p:extLst>
      <p:ext uri="{BB962C8B-B14F-4D97-AF65-F5344CB8AC3E}">
        <p14:creationId xmlns:p14="http://schemas.microsoft.com/office/powerpoint/2010/main" val="19737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HMRC Fonts 2018">
      <a:majorFont>
        <a:latin typeface="Gotham Medium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MRC Presentation Template - Widescreen_01.pptx" id="{2493617A-8A71-4091-9C03-27D6E22637BB}" vid="{E89B52E6-5B3D-4FDE-BED5-8003391073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NHMRC Presentation Template - Widescreen_01</Template>
  <TotalTime>1440</TotalTime>
  <Words>716</Words>
  <Application>Microsoft Office PowerPoint</Application>
  <PresentationFormat>Widescreen</PresentationFormat>
  <Paragraphs>151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Gotham Book</vt:lpstr>
      <vt:lpstr>Gotham Medium</vt:lpstr>
      <vt:lpstr>Gotham-Book</vt:lpstr>
      <vt:lpstr>Office Theme</vt:lpstr>
      <vt:lpstr>The future of clinical trial funding</vt:lpstr>
      <vt:lpstr>Clinical trials funding in NHMRC’s new grant program</vt:lpstr>
      <vt:lpstr>NHMRC’s new grant program – four streams</vt:lpstr>
      <vt:lpstr>NHMRC’s new grant program – redividing the pie</vt:lpstr>
      <vt:lpstr>PowerPoint Presentation</vt:lpstr>
      <vt:lpstr>PowerPoint Presentation</vt:lpstr>
      <vt:lpstr>PowerPoint Presentation</vt:lpstr>
      <vt:lpstr>Medical Research Future Fund</vt:lpstr>
      <vt:lpstr>NHMRC and MRFF budgets – to be updated 2 April 2019</vt:lpstr>
      <vt:lpstr>The future of clinical trial funding - practicalities</vt:lpstr>
      <vt:lpstr>The future of clinical trial funding – in 30 years?</vt:lpstr>
      <vt:lpstr>Thank you</vt:lpstr>
    </vt:vector>
  </TitlesOfParts>
  <Company>National Health and Medical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over two or three lines</dc:title>
  <dc:creator>Kelso, Anne</dc:creator>
  <cp:lastModifiedBy>Ben Falkenmire</cp:lastModifiedBy>
  <cp:revision>205</cp:revision>
  <dcterms:created xsi:type="dcterms:W3CDTF">2019-02-05T04:52:06Z</dcterms:created>
  <dcterms:modified xsi:type="dcterms:W3CDTF">2019-03-21T03:53:06Z</dcterms:modified>
</cp:coreProperties>
</file>