
<file path=[Content_Types].xml><?xml version="1.0" encoding="utf-8"?>
<Types xmlns="http://schemas.openxmlformats.org/package/2006/content-types">
  <Default Extension="png" ContentType="image/png"/>
  <Default Extension="mov" ContentType="video/quicktime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60" r:id="rId3"/>
    <p:sldId id="270" r:id="rId4"/>
    <p:sldId id="261" r:id="rId5"/>
    <p:sldId id="262" r:id="rId6"/>
    <p:sldId id="263" r:id="rId7"/>
    <p:sldId id="265" r:id="rId8"/>
    <p:sldId id="258" r:id="rId9"/>
    <p:sldId id="267" r:id="rId10"/>
    <p:sldId id="268" r:id="rId11"/>
    <p:sldId id="269" r:id="rId12"/>
    <p:sldId id="272" r:id="rId13"/>
    <p:sldId id="273" r:id="rId14"/>
    <p:sldId id="266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F6419-0D9F-4136-9B42-036D82A4ACD7}" type="datetimeFigureOut">
              <a:rPr lang="en-AU" smtClean="0"/>
              <a:t>1/03/2019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3EE61-7F47-4513-BFED-594774E2848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1749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263388"/>
          </a:xfrm>
        </p:spPr>
        <p:txBody>
          <a:bodyPr anchor="b"/>
          <a:lstStyle>
            <a:lvl1pPr algn="l"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72930"/>
            <a:ext cx="9144000" cy="148487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825" y="0"/>
            <a:ext cx="4448175" cy="1885950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2451" y="6320908"/>
            <a:ext cx="4887097" cy="365125"/>
          </a:xfrm>
          <a:prstGeom prst="rect">
            <a:avLst/>
          </a:prstGeom>
        </p:spPr>
        <p:txBody>
          <a:bodyPr/>
          <a:lstStyle>
            <a:lvl1pPr>
              <a:defRPr sz="1800" i="1">
                <a:solidFill>
                  <a:schemeClr val="accent2"/>
                </a:solidFill>
              </a:defRPr>
            </a:lvl1pPr>
          </a:lstStyle>
          <a:p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991" y="6285470"/>
            <a:ext cx="2025851" cy="4360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81" y="6071618"/>
            <a:ext cx="1850800" cy="863707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1524000" y="3515448"/>
            <a:ext cx="2801389" cy="0"/>
          </a:xfrm>
          <a:prstGeom prst="line">
            <a:avLst/>
          </a:prstGeom>
          <a:ln w="1270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62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28547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B6AA6F-9722-4DA5-AA96-B6824F7DF2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5340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28547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B6AA6F-9722-4DA5-AA96-B6824F7DF2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0329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DB3A-E620-464A-BFD0-2B5543F209F0}" type="datetimeFigureOut">
              <a:rPr lang="en-AU" smtClean="0"/>
              <a:t>1/03/2019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63DA2-D1B7-437D-834C-8573087BCA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2805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DD0CB87-9E5F-47A4-8C07-1073679AA0E6}"/>
              </a:ext>
            </a:extLst>
          </p:cNvPr>
          <p:cNvSpPr/>
          <p:nvPr userDrawn="1"/>
        </p:nvSpPr>
        <p:spPr>
          <a:xfrm>
            <a:off x="-1008790" y="9"/>
            <a:ext cx="13104779" cy="1116265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A4E24F-AEE6-4D5D-AD87-68D6E6576E8B}"/>
              </a:ext>
            </a:extLst>
          </p:cNvPr>
          <p:cNvSpPr/>
          <p:nvPr userDrawn="1"/>
        </p:nvSpPr>
        <p:spPr>
          <a:xfrm>
            <a:off x="7" y="6001038"/>
            <a:ext cx="12191999" cy="856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535835-0D04-43B5-AAE4-9893C7AEF475}"/>
              </a:ext>
            </a:extLst>
          </p:cNvPr>
          <p:cNvSpPr txBox="1"/>
          <p:nvPr userDrawn="1"/>
        </p:nvSpPr>
        <p:spPr>
          <a:xfrm>
            <a:off x="119680" y="6518212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>
                    <a:lumMod val="65000"/>
                  </a:schemeClr>
                </a:solidFill>
              </a:rPr>
              <a:t>© 2017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3D98D9-80AE-4322-AAFD-6DB38917FF92}"/>
              </a:ext>
            </a:extLst>
          </p:cNvPr>
          <p:cNvSpPr/>
          <p:nvPr userDrawn="1"/>
        </p:nvSpPr>
        <p:spPr>
          <a:xfrm>
            <a:off x="10325780" y="6093305"/>
            <a:ext cx="1478289" cy="646331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softEdge rad="1778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rgbClr val="B8252D"/>
                </a:solidFill>
                <a:effectLst>
                  <a:reflection blurRad="6350" stA="19000" endPos="58000" dir="5400000" sy="-100000" algn="bl" rotWithShape="0"/>
                </a:effectLst>
              </a:rPr>
              <a:t>ALPHA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F39CCE-2A7F-402C-8075-1B953C28A928}"/>
              </a:ext>
            </a:extLst>
          </p:cNvPr>
          <p:cNvSpPr/>
          <p:nvPr userDrawn="1"/>
        </p:nvSpPr>
        <p:spPr>
          <a:xfrm flipV="1">
            <a:off x="2" y="0"/>
            <a:ext cx="527381" cy="5580516"/>
          </a:xfrm>
          <a:prstGeom prst="rect">
            <a:avLst/>
          </a:prstGeom>
          <a:solidFill>
            <a:srgbClr val="E6B61D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C00C6D6-9FE7-4C78-B758-3C24499D72A1}"/>
              </a:ext>
            </a:extLst>
          </p:cNvPr>
          <p:cNvSpPr/>
          <p:nvPr userDrawn="1"/>
        </p:nvSpPr>
        <p:spPr>
          <a:xfrm flipV="1">
            <a:off x="6" y="5519581"/>
            <a:ext cx="527383" cy="404765"/>
          </a:xfrm>
          <a:prstGeom prst="rect">
            <a:avLst/>
          </a:prstGeom>
          <a:solidFill>
            <a:srgbClr val="C349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69C9EB-40E8-45D6-904B-2E52E2F996FF}"/>
              </a:ext>
            </a:extLst>
          </p:cNvPr>
          <p:cNvSpPr/>
          <p:nvPr userDrawn="1"/>
        </p:nvSpPr>
        <p:spPr>
          <a:xfrm>
            <a:off x="-1" y="5929030"/>
            <a:ext cx="12192001" cy="72008"/>
          </a:xfrm>
          <a:prstGeom prst="rect">
            <a:avLst/>
          </a:prstGeom>
          <a:solidFill>
            <a:srgbClr val="E6B61D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15" name="shutterstock_v9392567">
            <a:hlinkClick r:id="" action="ppaction://media"/>
            <a:extLst>
              <a:ext uri="{FF2B5EF4-FFF2-40B4-BE49-F238E27FC236}">
                <a16:creationId xmlns:a16="http://schemas.microsoft.com/office/drawing/2014/main" id="{4F5618FF-9BAD-455D-BD56-1B0CEFFF244C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/>
          </a:blip>
          <a:srcRect l="28677" t="11788" r="27946" b="11047"/>
          <a:stretch/>
        </p:blipFill>
        <p:spPr>
          <a:xfrm>
            <a:off x="8912664" y="6030575"/>
            <a:ext cx="1052925" cy="789695"/>
          </a:xfrm>
          <a:prstGeom prst="ellipse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75DBFFB-4440-4878-A75F-D0181341D91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647" y="5947658"/>
            <a:ext cx="798749" cy="91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7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0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15" repeatCount="indefinite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  <p:bldLst>
      <p:bldP spid="10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DB3A-E620-464A-BFD0-2B5543F209F0}" type="datetimeFigureOut">
              <a:rPr lang="en-AU" smtClean="0"/>
              <a:t>1/03/2019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63DA2-D1B7-437D-834C-8573087BCA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1798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DB3A-E620-464A-BFD0-2B5543F209F0}" type="datetimeFigureOut">
              <a:rPr lang="en-AU" smtClean="0"/>
              <a:t>1/03/2019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63DA2-D1B7-437D-834C-8573087BCA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6499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DB3A-E620-464A-BFD0-2B5543F209F0}" type="datetimeFigureOut">
              <a:rPr lang="en-AU" smtClean="0"/>
              <a:t>1/03/2019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63DA2-D1B7-437D-834C-8573087BCA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6704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DB3A-E620-464A-BFD0-2B5543F209F0}" type="datetimeFigureOut">
              <a:rPr lang="en-AU" smtClean="0"/>
              <a:t>1/03/2019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63DA2-D1B7-437D-834C-8573087BCA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3773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DB3A-E620-464A-BFD0-2B5543F209F0}" type="datetimeFigureOut">
              <a:rPr lang="en-AU" smtClean="0"/>
              <a:t>1/03/2019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63DA2-D1B7-437D-834C-8573087BCA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8363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DB3A-E620-464A-BFD0-2B5543F209F0}" type="datetimeFigureOut">
              <a:rPr lang="en-AU" smtClean="0"/>
              <a:t>1/03/2019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63DA2-D1B7-437D-834C-8573087BCA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7430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486" y="0"/>
            <a:ext cx="3377514" cy="14320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81" y="6071618"/>
            <a:ext cx="1850800" cy="8637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991" y="6285470"/>
            <a:ext cx="2025851" cy="43600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805334" y="6285470"/>
            <a:ext cx="4581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i="1" dirty="0" smtClean="0">
                <a:solidFill>
                  <a:schemeClr val="accent2"/>
                </a:solidFill>
              </a:rPr>
              <a:t>Celebrating 30 years of global health outcomes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38200" y="1550471"/>
            <a:ext cx="1251857" cy="7741"/>
          </a:xfrm>
          <a:prstGeom prst="line">
            <a:avLst/>
          </a:prstGeom>
          <a:ln w="889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5765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DB3A-E620-464A-BFD0-2B5543F209F0}" type="datetimeFigureOut">
              <a:rPr lang="en-AU" smtClean="0"/>
              <a:t>1/03/2019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63DA2-D1B7-437D-834C-8573087BCA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8669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DB3A-E620-464A-BFD0-2B5543F209F0}" type="datetimeFigureOut">
              <a:rPr lang="en-AU" smtClean="0"/>
              <a:t>1/03/2019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63DA2-D1B7-437D-834C-8573087BCA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00280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DB3A-E620-464A-BFD0-2B5543F209F0}" type="datetimeFigureOut">
              <a:rPr lang="en-AU" smtClean="0"/>
              <a:t>1/03/2019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63DA2-D1B7-437D-834C-8573087BCA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3020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486" y="0"/>
            <a:ext cx="3377514" cy="14320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81" y="6071618"/>
            <a:ext cx="1850800" cy="8637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991" y="6285470"/>
            <a:ext cx="2025851" cy="436005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2451" y="6320908"/>
            <a:ext cx="4887097" cy="365125"/>
          </a:xfrm>
          <a:prstGeom prst="rect">
            <a:avLst/>
          </a:prstGeom>
        </p:spPr>
        <p:txBody>
          <a:bodyPr/>
          <a:lstStyle>
            <a:lvl1pPr>
              <a:defRPr sz="1800" i="1">
                <a:solidFill>
                  <a:schemeClr val="accent2"/>
                </a:solidFill>
              </a:defRPr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45881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486" y="0"/>
            <a:ext cx="3377514" cy="14320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81" y="6071618"/>
            <a:ext cx="1850800" cy="8637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991" y="6285470"/>
            <a:ext cx="2025851" cy="436005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2451" y="6320908"/>
            <a:ext cx="4887097" cy="365125"/>
          </a:xfrm>
          <a:prstGeom prst="rect">
            <a:avLst/>
          </a:prstGeom>
        </p:spPr>
        <p:txBody>
          <a:bodyPr/>
          <a:lstStyle>
            <a:lvl1pPr>
              <a:defRPr sz="1800" i="1">
                <a:solidFill>
                  <a:schemeClr val="accent2"/>
                </a:solidFill>
              </a:defRPr>
            </a:lvl1pPr>
          </a:lstStyle>
          <a:p>
            <a:endParaRPr lang="en-AU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1550471"/>
            <a:ext cx="1251857" cy="7741"/>
          </a:xfrm>
          <a:prstGeom prst="line">
            <a:avLst/>
          </a:prstGeom>
          <a:ln w="889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414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28547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B6AA6F-9722-4DA5-AA96-B6824F7DF200}" type="slidenum">
              <a:rPr lang="en-AU" smtClean="0"/>
              <a:t>‹#›</a:t>
            </a:fld>
            <a:endParaRPr lang="en-AU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38200" y="1550471"/>
            <a:ext cx="1251857" cy="7741"/>
          </a:xfrm>
          <a:prstGeom prst="line">
            <a:avLst/>
          </a:prstGeom>
          <a:ln w="889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6826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28547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B6AA6F-9722-4DA5-AA96-B6824F7DF2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2797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28547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B6AA6F-9722-4DA5-AA96-B6824F7DF2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6900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28547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B6AA6F-9722-4DA5-AA96-B6824F7DF2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547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28547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B6AA6F-9722-4DA5-AA96-B6824F7DF2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0404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991" y="6285470"/>
            <a:ext cx="2025851" cy="4360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81" y="6071618"/>
            <a:ext cx="1850800" cy="863707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805334" y="6285470"/>
            <a:ext cx="4581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i="1" dirty="0" smtClean="0">
                <a:solidFill>
                  <a:schemeClr val="accent2"/>
                </a:solidFill>
              </a:rPr>
              <a:t>Celebrating 30 years of global health outcomes</a:t>
            </a:r>
          </a:p>
        </p:txBody>
      </p:sp>
    </p:spTree>
    <p:extLst>
      <p:ext uri="{BB962C8B-B14F-4D97-AF65-F5344CB8AC3E}">
        <p14:creationId xmlns:p14="http://schemas.microsoft.com/office/powerpoint/2010/main" val="16724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7DB3A-E620-464A-BFD0-2B5543F209F0}" type="datetimeFigureOut">
              <a:rPr lang="en-AU" smtClean="0"/>
              <a:t>1/03/2019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63DA2-D1B7-437D-834C-8573087BCA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1177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27.png"/><Relationship Id="rId5" Type="http://schemas.openxmlformats.org/officeDocument/2006/relationships/image" Target="../media/image4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93922"/>
            <a:ext cx="8295861" cy="2263388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Neonatal </a:t>
            </a:r>
            <a:r>
              <a:rPr lang="en-AU" dirty="0"/>
              <a:t>and Perinatal Trials: 30 years in 10 minutes</a:t>
            </a:r>
            <a:br>
              <a:rPr lang="en-AU" dirty="0"/>
            </a:b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William Tarnow-Mordi </a:t>
            </a:r>
          </a:p>
          <a:p>
            <a:r>
              <a:rPr lang="en-AU" dirty="0" smtClean="0"/>
              <a:t>On behalf of the Neonatal and Perinatal Trials Group</a:t>
            </a:r>
          </a:p>
          <a:p>
            <a:r>
              <a:rPr lang="en-AU" dirty="0" smtClean="0"/>
              <a:t>NHMRC Clinical Trials Centre, University of Sydney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746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584" y="-99392"/>
            <a:ext cx="9433048" cy="1143000"/>
          </a:xfrm>
        </p:spPr>
        <p:txBody>
          <a:bodyPr>
            <a:normAutofit/>
          </a:bodyPr>
          <a:lstStyle/>
          <a:p>
            <a:r>
              <a:rPr lang="en-AU" dirty="0" err="1" smtClean="0"/>
              <a:t>Peto</a:t>
            </a:r>
            <a:r>
              <a:rPr lang="en-AU" dirty="0" smtClean="0"/>
              <a:t> R, </a:t>
            </a:r>
            <a:r>
              <a:rPr lang="en-AU" dirty="0" err="1" smtClean="0"/>
              <a:t>Baigent</a:t>
            </a:r>
            <a:r>
              <a:rPr lang="en-AU" dirty="0" smtClean="0"/>
              <a:t> C. </a:t>
            </a:r>
            <a:r>
              <a:rPr lang="en-AU" sz="2800" b="0" dirty="0"/>
              <a:t>BMJ </a:t>
            </a:r>
            <a:r>
              <a:rPr lang="en-AU" sz="2800" b="0" i="1" dirty="0"/>
              <a:t>1998; 317:1170–1</a:t>
            </a:r>
            <a:endParaRPr lang="en-AU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8274" y="2204864"/>
            <a:ext cx="7492262" cy="446449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AU" dirty="0" smtClean="0"/>
              <a:t> </a:t>
            </a:r>
            <a:endParaRPr lang="en-AU" dirty="0"/>
          </a:p>
          <a:p>
            <a:pPr marL="0" indent="0">
              <a:lnSpc>
                <a:spcPct val="105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9000" dirty="0"/>
              <a:t>“ … </a:t>
            </a:r>
            <a:r>
              <a:rPr lang="en-AU" sz="8300" dirty="0"/>
              <a:t>medical research needs to find practicable ways of greatly </a:t>
            </a:r>
            <a:r>
              <a:rPr lang="en-AU" sz="8300" dirty="0">
                <a:ea typeface="Calibri" panose="020F0502020204030204" pitchFamily="34" charset="0"/>
                <a:cs typeface="Times New Roman" panose="02020603050405020304" pitchFamily="18" charset="0"/>
              </a:rPr>
              <a:t>increasing the size of randomised studies; </a:t>
            </a:r>
            <a:r>
              <a:rPr lang="en-AU" sz="83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otherwise moderate but worthwhile benefits will continue to be missed</a:t>
            </a:r>
            <a:r>
              <a:rPr lang="en-AU" sz="8300" b="1" dirty="0">
                <a:ea typeface="Calibri" panose="020F0502020204030204" pitchFamily="34" charset="0"/>
                <a:cs typeface="Times New Roman" panose="02020603050405020304" pitchFamily="18" charset="0"/>
              </a:rPr>
              <a:t> …</a:t>
            </a:r>
            <a:endParaRPr lang="en-AU" sz="3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300" dirty="0"/>
          </a:p>
          <a:p>
            <a:pPr marL="0" indent="0">
              <a:buNone/>
            </a:pPr>
            <a:r>
              <a:rPr lang="en-AU" sz="8300" dirty="0"/>
              <a:t>“ for many important questions …there is no reliable alternative to large scale randomised evidence…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680" r="19361" b="14321"/>
          <a:stretch/>
        </p:blipFill>
        <p:spPr>
          <a:xfrm>
            <a:off x="842483" y="768943"/>
            <a:ext cx="1910991" cy="28249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2812" t="4905" r="28779" b="37401"/>
          <a:stretch/>
        </p:blipFill>
        <p:spPr>
          <a:xfrm>
            <a:off x="852758" y="3787133"/>
            <a:ext cx="1977738" cy="23570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0626" t="31170" r="48425" b="57070"/>
          <a:stretch/>
        </p:blipFill>
        <p:spPr>
          <a:xfrm>
            <a:off x="3356266" y="1196752"/>
            <a:ext cx="720423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95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5560" y="-18256"/>
            <a:ext cx="9577064" cy="1143000"/>
          </a:xfrm>
        </p:spPr>
        <p:txBody>
          <a:bodyPr>
            <a:noAutofit/>
          </a:bodyPr>
          <a:lstStyle/>
          <a:p>
            <a:r>
              <a:rPr lang="en-AU" sz="3200" b="0" dirty="0"/>
              <a:t>Sample sizes for relative risk reductions in death </a:t>
            </a:r>
            <a:br>
              <a:rPr lang="en-AU" sz="3200" b="0" dirty="0"/>
            </a:br>
            <a:r>
              <a:rPr lang="en-AU" sz="3200" b="0" dirty="0"/>
              <a:t>of 10% or 20% with 90% power at 2p&lt;0.05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5560" y="1340768"/>
            <a:ext cx="9001000" cy="4646758"/>
          </a:xfrm>
        </p:spPr>
        <p:txBody>
          <a:bodyPr>
            <a:normAutofit/>
          </a:bodyPr>
          <a:lstStyle/>
          <a:p>
            <a:endParaRPr lang="en-AU" sz="3000" dirty="0"/>
          </a:p>
          <a:p>
            <a:pPr marL="457200" lvl="1" indent="0">
              <a:buNone/>
            </a:pPr>
            <a:endParaRPr lang="en-AU" sz="2600" dirty="0"/>
          </a:p>
          <a:p>
            <a:endParaRPr lang="en-AU" sz="3000" dirty="0"/>
          </a:p>
          <a:p>
            <a:pPr marL="0" indent="0">
              <a:buNone/>
            </a:pPr>
            <a:endParaRPr lang="en-AU" sz="3000" dirty="0"/>
          </a:p>
          <a:p>
            <a:endParaRPr lang="en-AU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9558" t="31705" r="26145" b="21230"/>
          <a:stretch/>
        </p:blipFill>
        <p:spPr bwMode="auto">
          <a:xfrm>
            <a:off x="1524000" y="1268760"/>
            <a:ext cx="9144000" cy="4680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8022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challenge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6594" y="1938639"/>
            <a:ext cx="9647432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AU" sz="3200" dirty="0" smtClean="0">
                <a:solidFill>
                  <a:schemeClr val="tx1"/>
                </a:solidFill>
              </a:rPr>
              <a:t>No </a:t>
            </a:r>
            <a:r>
              <a:rPr lang="en-AU" sz="3200" dirty="0">
                <a:solidFill>
                  <a:schemeClr val="tx1"/>
                </a:solidFill>
              </a:rPr>
              <a:t>specialty has yet harnessed the full potential of randomised trials to build a self-improving health system by </a:t>
            </a:r>
            <a:r>
              <a:rPr lang="en-AU" sz="3200" dirty="0">
                <a:solidFill>
                  <a:srgbClr val="C00000"/>
                </a:solidFill>
              </a:rPr>
              <a:t>embedding international, collectively prioritised, pragmatic </a:t>
            </a:r>
            <a:r>
              <a:rPr lang="en-AU" sz="3200" dirty="0" smtClean="0">
                <a:solidFill>
                  <a:srgbClr val="C00000"/>
                </a:solidFill>
              </a:rPr>
              <a:t>mega-trials </a:t>
            </a:r>
            <a:r>
              <a:rPr lang="en-AU" sz="3200" dirty="0" smtClean="0">
                <a:solidFill>
                  <a:schemeClr val="tx1"/>
                </a:solidFill>
              </a:rPr>
              <a:t>- </a:t>
            </a:r>
            <a:r>
              <a:rPr lang="en-AU" sz="3200" dirty="0">
                <a:solidFill>
                  <a:schemeClr val="tx1"/>
                </a:solidFill>
              </a:rPr>
              <a:t>powered to detect moderate but clinically worthwhile </a:t>
            </a:r>
            <a:r>
              <a:rPr lang="en-AU" sz="3200" dirty="0" smtClean="0">
                <a:solidFill>
                  <a:schemeClr val="tx1"/>
                </a:solidFill>
              </a:rPr>
              <a:t>effects - in </a:t>
            </a:r>
            <a:r>
              <a:rPr lang="en-AU" sz="3200" dirty="0">
                <a:solidFill>
                  <a:schemeClr val="tx1"/>
                </a:solidFill>
              </a:rPr>
              <a:t>routine care.</a:t>
            </a:r>
          </a:p>
        </p:txBody>
      </p:sp>
    </p:spTree>
    <p:extLst>
      <p:ext uri="{BB962C8B-B14F-4D97-AF65-F5344CB8AC3E}">
        <p14:creationId xmlns:p14="http://schemas.microsoft.com/office/powerpoint/2010/main" val="3924575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6CEAA3F-186F-488A-9EFA-6C87047DFCBA}"/>
              </a:ext>
            </a:extLst>
          </p:cNvPr>
          <p:cNvSpPr/>
          <p:nvPr/>
        </p:nvSpPr>
        <p:spPr>
          <a:xfrm>
            <a:off x="1705500" y="2620676"/>
            <a:ext cx="10668005" cy="2021970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>
              <a:defRPr/>
            </a:pPr>
            <a:r>
              <a:rPr lang="en-US" sz="3200" b="1" dirty="0">
                <a:ln w="0"/>
                <a:solidFill>
                  <a:srgbClr val="990000"/>
                </a:solidFill>
                <a:latin typeface="Calibri"/>
              </a:rPr>
              <a:t>   </a:t>
            </a:r>
            <a:r>
              <a:rPr lang="en-US" sz="3200" b="1" dirty="0" smtClean="0">
                <a:ln w="0"/>
                <a:solidFill>
                  <a:srgbClr val="990000"/>
                </a:solidFill>
                <a:latin typeface="Calibri"/>
              </a:rPr>
              <a:t> </a:t>
            </a:r>
            <a:endParaRPr lang="en-US" sz="3200" b="1" dirty="0">
              <a:ln w="0"/>
              <a:solidFill>
                <a:srgbClr val="990000"/>
              </a:solidFill>
              <a:latin typeface="Calibri"/>
            </a:endParaRPr>
          </a:p>
          <a:p>
            <a:pPr algn="ctr">
              <a:defRPr/>
            </a:pPr>
            <a:r>
              <a:rPr lang="en-US" sz="3000" b="1" dirty="0">
                <a:ln w="0"/>
                <a:solidFill>
                  <a:srgbClr val="990000"/>
                </a:solidFill>
                <a:latin typeface="Calibri"/>
              </a:rPr>
              <a:t>    </a:t>
            </a:r>
            <a:r>
              <a:rPr lang="en-US" sz="3000" b="1" dirty="0">
                <a:ln w="0"/>
                <a:solidFill>
                  <a:prstClr val="black"/>
                </a:solidFill>
                <a:latin typeface="Calibri"/>
              </a:rPr>
              <a:t>How do we make perinatal trials</a:t>
            </a:r>
          </a:p>
          <a:p>
            <a:pPr algn="ctr">
              <a:defRPr/>
            </a:pPr>
            <a:r>
              <a:rPr lang="en-US" sz="3000" b="1" i="1" dirty="0">
                <a:ln w="0"/>
                <a:solidFill>
                  <a:srgbClr val="990000"/>
                </a:solidFill>
                <a:latin typeface="Calibri"/>
              </a:rPr>
              <a:t>    </a:t>
            </a:r>
            <a:r>
              <a:rPr lang="en-US" sz="3000" b="1" i="1" dirty="0">
                <a:ln w="0"/>
                <a:solidFill>
                  <a:srgbClr val="C00000"/>
                </a:solidFill>
                <a:latin typeface="Calibri"/>
              </a:rPr>
              <a:t>“Ten times larger and faster – at one tenth the cost”</a:t>
            </a:r>
            <a:r>
              <a:rPr lang="en-US" sz="3000" b="1" dirty="0">
                <a:ln w="0"/>
                <a:solidFill>
                  <a:srgbClr val="C00000"/>
                </a:solidFill>
                <a:latin typeface="Calibri"/>
              </a:rPr>
              <a:t> </a:t>
            </a:r>
            <a:r>
              <a:rPr lang="en-US" sz="3000" b="1" dirty="0">
                <a:ln w="0"/>
                <a:solidFill>
                  <a:srgbClr val="990000"/>
                </a:solidFill>
                <a:latin typeface="Calibri"/>
              </a:rPr>
              <a:t>?</a:t>
            </a:r>
            <a:endParaRPr lang="en-US" sz="3000" b="1" i="1" dirty="0">
              <a:ln w="0"/>
              <a:solidFill>
                <a:srgbClr val="990000"/>
              </a:solidFill>
              <a:latin typeface="Calibri"/>
            </a:endParaRPr>
          </a:p>
          <a:p>
            <a:pPr algn="ctr">
              <a:defRPr/>
            </a:pPr>
            <a:endParaRPr lang="en-US" sz="3200" dirty="0">
              <a:ln w="0"/>
              <a:solidFill>
                <a:srgbClr val="D58A44"/>
              </a:solidFill>
              <a:latin typeface="Calibri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D1EFC76-4D23-4A8A-B5DE-F375BCF7A35D}"/>
              </a:ext>
            </a:extLst>
          </p:cNvPr>
          <p:cNvSpPr/>
          <p:nvPr/>
        </p:nvSpPr>
        <p:spPr>
          <a:xfrm>
            <a:off x="2818706" y="312018"/>
            <a:ext cx="6026009" cy="2123658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softEdge rad="177800"/>
          </a:effectLst>
        </p:spPr>
        <p:txBody>
          <a:bodyPr wrap="none" lIns="91440" tIns="45720" rIns="91440" bIns="45720">
            <a:spAutoFit/>
          </a:bodyPr>
          <a:lstStyle/>
          <a:p>
            <a:pPr algn="r">
              <a:defRPr/>
            </a:pPr>
            <a:r>
              <a:rPr lang="en-US" sz="4400" b="1" i="1" dirty="0">
                <a:ln w="0"/>
                <a:solidFill>
                  <a:prstClr val="black"/>
                </a:solidFill>
                <a:effectLst>
                  <a:outerShdw blurRad="50800" dist="38100" algn="l" rotWithShape="0">
                    <a:prstClr val="white">
                      <a:alpha val="40000"/>
                    </a:prstClr>
                  </a:outerShdw>
                </a:effectLst>
                <a:latin typeface="Calibri"/>
              </a:rPr>
              <a:t>Helping to </a:t>
            </a:r>
            <a:r>
              <a:rPr lang="en-US" sz="4400" b="1" i="1" dirty="0">
                <a:ln w="0"/>
                <a:solidFill>
                  <a:srgbClr val="C00000"/>
                </a:solidFill>
                <a:effectLst>
                  <a:outerShdw blurRad="50800" dist="38100" algn="l" rotWithShape="0">
                    <a:prstClr val="white">
                      <a:alpha val="40000"/>
                    </a:prstClr>
                  </a:outerShdw>
                </a:effectLst>
                <a:latin typeface="Calibri"/>
              </a:rPr>
              <a:t>TRANSFORM </a:t>
            </a:r>
          </a:p>
          <a:p>
            <a:pPr algn="r">
              <a:defRPr/>
            </a:pPr>
            <a:r>
              <a:rPr lang="en-US" sz="4400" b="1" i="1" dirty="0">
                <a:ln w="0"/>
                <a:solidFill>
                  <a:srgbClr val="C00000"/>
                </a:solidFill>
                <a:effectLst>
                  <a:outerShdw blurRad="50800" dist="38100" algn="l" rotWithShape="0">
                    <a:prstClr val="white">
                      <a:alpha val="40000"/>
                    </a:prstClr>
                  </a:outerShdw>
                </a:effectLst>
                <a:latin typeface="Calibri"/>
              </a:rPr>
              <a:t>PERINATAL CARE </a:t>
            </a:r>
            <a:r>
              <a:rPr lang="en-US" sz="4400" b="1" i="1" dirty="0">
                <a:ln w="0"/>
                <a:solidFill>
                  <a:prstClr val="black"/>
                </a:solidFill>
                <a:effectLst>
                  <a:outerShdw blurRad="50800" dist="38100" algn="l" rotWithShape="0">
                    <a:prstClr val="white">
                      <a:alpha val="40000"/>
                    </a:prstClr>
                  </a:outerShdw>
                </a:effectLst>
                <a:latin typeface="Calibri"/>
              </a:rPr>
              <a:t>with </a:t>
            </a:r>
          </a:p>
          <a:p>
            <a:pPr algn="r">
              <a:defRPr/>
            </a:pPr>
            <a:r>
              <a:rPr lang="en-US" sz="4400" b="1" i="1" dirty="0">
                <a:ln w="0"/>
                <a:solidFill>
                  <a:prstClr val="black"/>
                </a:solidFill>
                <a:effectLst>
                  <a:outerShdw blurRad="50800" dist="38100" algn="l" rotWithShape="0">
                    <a:prstClr val="white">
                      <a:alpha val="40000"/>
                    </a:prstClr>
                  </a:outerShdw>
                </a:effectLst>
                <a:latin typeface="Calibri"/>
              </a:rPr>
              <a:t>the </a:t>
            </a:r>
            <a:r>
              <a:rPr lang="en-US" sz="4400" b="1" i="1" dirty="0">
                <a:ln w="0"/>
                <a:solidFill>
                  <a:srgbClr val="C00000"/>
                </a:solidFill>
                <a:effectLst>
                  <a:outerShdw blurRad="50800" dist="38100" algn="l" rotWithShape="0">
                    <a:prstClr val="white">
                      <a:alpha val="40000"/>
                    </a:prstClr>
                  </a:outerShdw>
                </a:effectLst>
                <a:latin typeface="Calibri"/>
              </a:rPr>
              <a:t>ALPHA Collaboration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509D1E0-0DFD-4CEF-BCD7-6334ABB775F0}"/>
              </a:ext>
            </a:extLst>
          </p:cNvPr>
          <p:cNvSpPr txBox="1"/>
          <p:nvPr/>
        </p:nvSpPr>
        <p:spPr>
          <a:xfrm>
            <a:off x="123290" y="4447213"/>
            <a:ext cx="121372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AU" sz="2400" dirty="0">
                <a:solidFill>
                  <a:prstClr val="black"/>
                </a:solidFill>
                <a:latin typeface="Calibri"/>
              </a:rPr>
              <a:t>William Tarnow-Mordi,</a:t>
            </a:r>
            <a:r>
              <a:rPr lang="en-AU" sz="2400" baseline="30000" dirty="0">
                <a:solidFill>
                  <a:prstClr val="black"/>
                </a:solidFill>
                <a:latin typeface="Calibri"/>
              </a:rPr>
              <a:t>1</a:t>
            </a:r>
            <a:r>
              <a:rPr lang="en-AU" sz="2400" dirty="0">
                <a:solidFill>
                  <a:prstClr val="black"/>
                </a:solidFill>
                <a:latin typeface="Calibri"/>
              </a:rPr>
              <a:t> Jonathan Morris,</a:t>
            </a:r>
            <a:r>
              <a:rPr lang="en-AU" sz="2400" baseline="30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en-AU" sz="2400" dirty="0">
                <a:solidFill>
                  <a:prstClr val="black"/>
                </a:solidFill>
                <a:latin typeface="Calibri"/>
              </a:rPr>
              <a:t> David Osborn,</a:t>
            </a:r>
            <a:r>
              <a:rPr lang="en-AU" sz="2400" baseline="30000" dirty="0">
                <a:solidFill>
                  <a:prstClr val="black"/>
                </a:solidFill>
                <a:latin typeface="Calibri"/>
              </a:rPr>
              <a:t>2,3</a:t>
            </a:r>
            <a:r>
              <a:rPr lang="en-AU" sz="2400" dirty="0">
                <a:solidFill>
                  <a:prstClr val="black"/>
                </a:solidFill>
                <a:latin typeface="Calibri"/>
              </a:rPr>
              <a:t> Lisa </a:t>
            </a:r>
            <a:r>
              <a:rPr lang="en-AU" sz="2400" dirty="0" err="1">
                <a:solidFill>
                  <a:prstClr val="black"/>
                </a:solidFill>
                <a:latin typeface="Calibri"/>
              </a:rPr>
              <a:t>Askie</a:t>
            </a:r>
            <a:r>
              <a:rPr lang="en-AU" sz="24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AU" sz="2400" dirty="0" smtClean="0">
                <a:solidFill>
                  <a:prstClr val="black"/>
                </a:solidFill>
                <a:latin typeface="Calibri"/>
              </a:rPr>
              <a:t>Andrew Martin, Rachael Morton, </a:t>
            </a:r>
            <a:r>
              <a:rPr lang="en-AU" sz="2400" dirty="0" err="1" smtClean="0">
                <a:solidFill>
                  <a:prstClr val="black"/>
                </a:solidFill>
                <a:latin typeface="Calibri"/>
              </a:rPr>
              <a:t>Lene</a:t>
            </a:r>
            <a:r>
              <a:rPr lang="en-AU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AU" sz="2400" dirty="0" err="1" smtClean="0">
                <a:solidFill>
                  <a:prstClr val="black"/>
                </a:solidFill>
                <a:latin typeface="Calibri"/>
              </a:rPr>
              <a:t>Seidler</a:t>
            </a:r>
            <a:r>
              <a:rPr lang="en-AU" sz="2400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en-AU" sz="2400" dirty="0" err="1" smtClean="0">
                <a:solidFill>
                  <a:prstClr val="black"/>
                </a:solidFill>
                <a:latin typeface="Calibri"/>
              </a:rPr>
              <a:t>Alpana</a:t>
            </a:r>
            <a:r>
              <a:rPr lang="en-AU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AU" sz="2400" dirty="0" err="1" smtClean="0">
                <a:solidFill>
                  <a:prstClr val="black"/>
                </a:solidFill>
                <a:latin typeface="Calibri"/>
              </a:rPr>
              <a:t>Ghadge</a:t>
            </a:r>
            <a:r>
              <a:rPr lang="en-AU" sz="2400" dirty="0" smtClean="0">
                <a:solidFill>
                  <a:prstClr val="black"/>
                </a:solidFill>
                <a:latin typeface="Calibri"/>
              </a:rPr>
              <a:t>, Melinda </a:t>
            </a:r>
            <a:r>
              <a:rPr lang="en-AU" sz="2400" dirty="0">
                <a:solidFill>
                  <a:prstClr val="black"/>
                </a:solidFill>
                <a:latin typeface="Calibri"/>
              </a:rPr>
              <a:t>Cruz, Nadia </a:t>
            </a:r>
            <a:r>
              <a:rPr lang="en-AU" sz="2400" dirty="0" err="1">
                <a:solidFill>
                  <a:prstClr val="black"/>
                </a:solidFill>
                <a:latin typeface="Calibri"/>
              </a:rPr>
              <a:t>Badawi</a:t>
            </a:r>
            <a:r>
              <a:rPr lang="en-AU" sz="2400" dirty="0">
                <a:solidFill>
                  <a:prstClr val="black"/>
                </a:solidFill>
                <a:latin typeface="Calibri"/>
              </a:rPr>
              <a:t>, Michael Dibley, Tony Keech, </a:t>
            </a:r>
            <a:r>
              <a:rPr lang="en-AU" sz="2400" dirty="0" smtClean="0">
                <a:solidFill>
                  <a:prstClr val="black"/>
                </a:solidFill>
                <a:latin typeface="Calibri"/>
              </a:rPr>
              <a:t>John Simes, </a:t>
            </a:r>
            <a:r>
              <a:rPr lang="en-AU" sz="2400" dirty="0" err="1" smtClean="0">
                <a:solidFill>
                  <a:prstClr val="black"/>
                </a:solidFill>
                <a:latin typeface="Calibri"/>
              </a:rPr>
              <a:t>Neena</a:t>
            </a:r>
            <a:r>
              <a:rPr lang="en-AU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AU" sz="2400" dirty="0">
                <a:solidFill>
                  <a:prstClr val="black"/>
                </a:solidFill>
                <a:latin typeface="Calibri"/>
              </a:rPr>
              <a:t>Modi, Chris Gale</a:t>
            </a:r>
            <a:r>
              <a:rPr lang="en-AU" sz="2400" dirty="0" smtClean="0">
                <a:solidFill>
                  <a:prstClr val="black"/>
                </a:solidFill>
                <a:latin typeface="Calibri"/>
              </a:rPr>
              <a:t>, Ben </a:t>
            </a:r>
            <a:r>
              <a:rPr lang="en-AU" sz="2400" dirty="0" err="1" smtClean="0">
                <a:solidFill>
                  <a:prstClr val="black"/>
                </a:solidFill>
                <a:latin typeface="Calibri"/>
              </a:rPr>
              <a:t>Stenson</a:t>
            </a:r>
            <a:r>
              <a:rPr lang="en-AU" sz="2400" dirty="0" smtClean="0">
                <a:solidFill>
                  <a:prstClr val="black"/>
                </a:solidFill>
                <a:latin typeface="Calibri"/>
              </a:rPr>
              <a:t>, Wally Carlo, </a:t>
            </a:r>
            <a:r>
              <a:rPr lang="en-AU" sz="2400" dirty="0">
                <a:solidFill>
                  <a:prstClr val="black"/>
                </a:solidFill>
                <a:latin typeface="Calibri"/>
              </a:rPr>
              <a:t>Jon Dorling, David Sweet, on behalf of the ALPHA Collaboration </a:t>
            </a:r>
          </a:p>
          <a:p>
            <a:pPr>
              <a:defRPr/>
            </a:pPr>
            <a:r>
              <a:rPr lang="en-AU" sz="360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6D9676-D155-4D79-98B4-BD851D1779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0237" y="103679"/>
            <a:ext cx="2974260" cy="3082954"/>
          </a:xfrm>
          <a:prstGeom prst="rect">
            <a:avLst/>
          </a:prstGeom>
          <a:effectLst>
            <a:outerShdw blurRad="1905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shutterstock_v9392567">
            <a:hlinkClick r:id="" action="ppaction://media"/>
            <a:extLst>
              <a:ext uri="{FF2B5EF4-FFF2-40B4-BE49-F238E27FC236}">
                <a16:creationId xmlns:a16="http://schemas.microsoft.com/office/drawing/2014/main" id="{D4794D3F-1DDA-4C88-A012-D5247880BB8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>
            <a:lum/>
          </a:blip>
          <a:srcRect l="28677" t="11788" r="27946" b="11047"/>
          <a:stretch/>
        </p:blipFill>
        <p:spPr>
          <a:xfrm>
            <a:off x="40330" y="116632"/>
            <a:ext cx="2611526" cy="2611526"/>
          </a:xfrm>
          <a:prstGeom prst="ellipse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B4C754A-0620-4984-8B6D-427D0A6F3B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10" y="-171400"/>
            <a:ext cx="1981104" cy="3010507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24000" y="4913359"/>
            <a:ext cx="9144000" cy="1484870"/>
          </a:xfrm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5319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24" repeatCount="indefinite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23" grpId="0"/>
      <p:bldP spid="72" grpId="0"/>
      <p:bldP spid="25" grpId="0" uiExpand="1" build="p" advAuto="100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71252" y="36358"/>
            <a:ext cx="12596117" cy="1032162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 smtClean="0"/>
              <a:t/>
            </a:r>
            <a:br>
              <a:rPr lang="en-AU" dirty="0" smtClean="0"/>
            </a:br>
            <a:r>
              <a:rPr lang="en-AU" sz="4900" dirty="0" smtClean="0"/>
              <a:t>Embedding </a:t>
            </a:r>
            <a:r>
              <a:rPr lang="en-AU" sz="4900" dirty="0" err="1" smtClean="0"/>
              <a:t>Megatrials</a:t>
            </a:r>
            <a:r>
              <a:rPr lang="en-AU" sz="4900" dirty="0" smtClean="0"/>
              <a:t> in Care to </a:t>
            </a:r>
            <a:br>
              <a:rPr lang="en-AU" sz="4900" dirty="0" smtClean="0"/>
            </a:br>
            <a:r>
              <a:rPr lang="en-AU" sz="4900" dirty="0" smtClean="0"/>
              <a:t>Transform  Perinatal Outcomes</a:t>
            </a:r>
            <a:endParaRPr lang="en-AU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951" y="1191808"/>
            <a:ext cx="11270749" cy="5208992"/>
          </a:xfrm>
        </p:spPr>
        <p:txBody>
          <a:bodyPr>
            <a:normAutofit fontScale="92500" lnSpcReduction="20000"/>
          </a:bodyPr>
          <a:lstStyle/>
          <a:p>
            <a:endParaRPr lang="en-AU" dirty="0"/>
          </a:p>
          <a:p>
            <a:pPr algn="just"/>
            <a:r>
              <a:rPr lang="en-AU" sz="3500" dirty="0">
                <a:solidFill>
                  <a:schemeClr val="tx1"/>
                </a:solidFill>
              </a:rPr>
              <a:t>Modest advances in understanding the benefits (or harms) of variations in current practice or alternative treatments represent a source of steady improvement in quality of survival "</a:t>
            </a:r>
            <a:r>
              <a:rPr lang="en-AU" sz="3500" dirty="0" smtClean="0">
                <a:solidFill>
                  <a:schemeClr val="tx1"/>
                </a:solidFill>
              </a:rPr>
              <a:t>hidden </a:t>
            </a:r>
            <a:r>
              <a:rPr lang="en-AU" sz="3500" dirty="0">
                <a:solidFill>
                  <a:schemeClr val="tx1"/>
                </a:solidFill>
              </a:rPr>
              <a:t>in plain sight" which, </a:t>
            </a:r>
            <a:r>
              <a:rPr lang="en-AU" sz="3500" dirty="0">
                <a:solidFill>
                  <a:srgbClr val="C00000"/>
                </a:solidFill>
              </a:rPr>
              <a:t>if embedded in routine care, will inevitably yield steady, predictable therapeutic </a:t>
            </a:r>
            <a:r>
              <a:rPr lang="en-AU" sz="3500" dirty="0" smtClean="0">
                <a:solidFill>
                  <a:srgbClr val="C00000"/>
                </a:solidFill>
              </a:rPr>
              <a:t>gain.*</a:t>
            </a:r>
          </a:p>
          <a:p>
            <a:pPr lvl="1"/>
            <a:endParaRPr lang="en-AU" dirty="0" smtClean="0"/>
          </a:p>
          <a:p>
            <a:pPr lvl="1"/>
            <a:r>
              <a:rPr lang="en-AU" dirty="0" smtClean="0"/>
              <a:t>Point of care trials using high quality data, collected once, then linkage</a:t>
            </a:r>
          </a:p>
          <a:p>
            <a:pPr lvl="1"/>
            <a:r>
              <a:rPr lang="en-AU" dirty="0" smtClean="0"/>
              <a:t>Partnership with parents and ethics committees to explore opt </a:t>
            </a:r>
            <a:r>
              <a:rPr lang="en-AU" dirty="0"/>
              <a:t>out or waiver of </a:t>
            </a:r>
            <a:r>
              <a:rPr lang="en-AU" dirty="0" smtClean="0"/>
              <a:t>consent in trials of treatments already in use</a:t>
            </a:r>
          </a:p>
          <a:p>
            <a:pPr lvl="1"/>
            <a:r>
              <a:rPr lang="en-AU" dirty="0" smtClean="0"/>
              <a:t>Adaptive </a:t>
            </a:r>
            <a:r>
              <a:rPr lang="en-AU" dirty="0" err="1" smtClean="0"/>
              <a:t>megatrials</a:t>
            </a:r>
            <a:r>
              <a:rPr lang="en-AU" dirty="0" smtClean="0"/>
              <a:t> to minimise exposure to inferior treatment</a:t>
            </a:r>
          </a:p>
          <a:p>
            <a:pPr lvl="1"/>
            <a:r>
              <a:rPr lang="en-AU" dirty="0" smtClean="0"/>
              <a:t>Hold a World Summit in Sydney to bring international stakeholders together to finalise and launch a global strategy to embed </a:t>
            </a:r>
            <a:r>
              <a:rPr lang="en-AU" dirty="0" err="1" smtClean="0"/>
              <a:t>megatrials</a:t>
            </a:r>
            <a:r>
              <a:rPr lang="en-AU" dirty="0" smtClean="0"/>
              <a:t> in care</a:t>
            </a:r>
          </a:p>
          <a:p>
            <a:pPr lvl="1"/>
            <a:endParaRPr lang="en-AU" dirty="0"/>
          </a:p>
          <a:p>
            <a:pPr marL="0" indent="0">
              <a:buNone/>
            </a:pPr>
            <a:r>
              <a:rPr lang="en-AU" i="1" dirty="0" smtClean="0">
                <a:solidFill>
                  <a:schemeClr val="tx1"/>
                </a:solidFill>
              </a:rPr>
              <a:t>*</a:t>
            </a:r>
            <a:r>
              <a:rPr lang="en-AU" i="1" dirty="0" err="1" smtClean="0">
                <a:solidFill>
                  <a:schemeClr val="tx1"/>
                </a:solidFill>
              </a:rPr>
              <a:t>Djulbegovic</a:t>
            </a:r>
            <a:r>
              <a:rPr lang="en-AU" i="1" dirty="0" smtClean="0">
                <a:solidFill>
                  <a:schemeClr val="tx1"/>
                </a:solidFill>
              </a:rPr>
              <a:t> et al, Nature 2013</a:t>
            </a:r>
            <a:r>
              <a:rPr lang="fr-FR" i="1" dirty="0" smtClean="0">
                <a:solidFill>
                  <a:schemeClr val="tx1"/>
                </a:solidFill>
              </a:rPr>
              <a:t>; 500: 395–396 </a:t>
            </a:r>
            <a:endParaRPr lang="en-AU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85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Outline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5187" y="1876995"/>
            <a:ext cx="10628614" cy="4351338"/>
          </a:xfrm>
        </p:spPr>
        <p:txBody>
          <a:bodyPr/>
          <a:lstStyle/>
          <a:p>
            <a:r>
              <a:rPr lang="en-AU" dirty="0" smtClean="0"/>
              <a:t>INIS Collaborative RCT of </a:t>
            </a:r>
            <a:r>
              <a:rPr lang="en-AU" dirty="0" err="1" smtClean="0"/>
              <a:t>IVIg</a:t>
            </a:r>
            <a:r>
              <a:rPr lang="en-AU" dirty="0" smtClean="0"/>
              <a:t> in 3,492 infants in 114 NICUs worldwide</a:t>
            </a:r>
          </a:p>
          <a:p>
            <a:r>
              <a:rPr lang="en-AU" dirty="0" smtClean="0"/>
              <a:t>The BOOST II Australia, NZ, UK oxygen targeting trials  in 2,448 infants</a:t>
            </a:r>
          </a:p>
          <a:p>
            <a:r>
              <a:rPr lang="en-AU" dirty="0" smtClean="0"/>
              <a:t>The </a:t>
            </a:r>
            <a:r>
              <a:rPr lang="en-AU" dirty="0" err="1" smtClean="0"/>
              <a:t>NeOProM</a:t>
            </a:r>
            <a:r>
              <a:rPr lang="en-AU" dirty="0" smtClean="0"/>
              <a:t> Collaboration IPDMA in 4,965</a:t>
            </a:r>
            <a:r>
              <a:rPr lang="en-AU" dirty="0"/>
              <a:t> </a:t>
            </a:r>
            <a:r>
              <a:rPr lang="en-AU" dirty="0" smtClean="0"/>
              <a:t>infants</a:t>
            </a:r>
          </a:p>
          <a:p>
            <a:r>
              <a:rPr lang="en-AU" dirty="0" smtClean="0"/>
              <a:t>The Australian Placental Transfusion Study in 1,566 infants</a:t>
            </a:r>
          </a:p>
          <a:p>
            <a:r>
              <a:rPr lang="en-AU" dirty="0" smtClean="0"/>
              <a:t>The Family Integrated Care cluster RCT </a:t>
            </a:r>
            <a:r>
              <a:rPr lang="en-AU" dirty="0" smtClean="0"/>
              <a:t>in 1,786 mothers in </a:t>
            </a:r>
            <a:r>
              <a:rPr lang="en-AU" smtClean="0"/>
              <a:t>26 NICUs in </a:t>
            </a:r>
            <a:r>
              <a:rPr lang="en-AU" dirty="0" smtClean="0"/>
              <a:t>Canada, Australia and NZ</a:t>
            </a:r>
          </a:p>
          <a:p>
            <a:r>
              <a:rPr lang="en-AU" dirty="0" smtClean="0"/>
              <a:t>The Future</a:t>
            </a:r>
          </a:p>
          <a:p>
            <a:pPr lvl="1"/>
            <a:r>
              <a:rPr lang="en-AU" dirty="0" smtClean="0"/>
              <a:t>Embedding </a:t>
            </a:r>
            <a:r>
              <a:rPr lang="en-AU" dirty="0" err="1" smtClean="0"/>
              <a:t>megatrials</a:t>
            </a:r>
            <a:r>
              <a:rPr lang="en-AU" dirty="0" smtClean="0"/>
              <a:t> in care to achieve a new generation of perinatal trials at least ten times larger and faster, at one tenth the cost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3838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20653" b="85381"/>
          <a:stretch/>
        </p:blipFill>
        <p:spPr>
          <a:xfrm>
            <a:off x="1227763" y="-125660"/>
            <a:ext cx="6837449" cy="6106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9216" y="745277"/>
            <a:ext cx="8096036" cy="1325563"/>
          </a:xfrm>
        </p:spPr>
        <p:txBody>
          <a:bodyPr>
            <a:normAutofit/>
          </a:bodyPr>
          <a:lstStyle/>
          <a:p>
            <a:r>
              <a:rPr lang="en-AU" sz="2400" b="1" i="1" dirty="0" smtClean="0">
                <a:solidFill>
                  <a:schemeClr val="tx1"/>
                </a:solidFill>
              </a:rPr>
              <a:t>INIS Collaborative Group: N </a:t>
            </a:r>
            <a:r>
              <a:rPr lang="en-AU" sz="2400" b="1" i="1" dirty="0" err="1" smtClean="0">
                <a:solidFill>
                  <a:schemeClr val="tx1"/>
                </a:solidFill>
              </a:rPr>
              <a:t>Engl</a:t>
            </a:r>
            <a:r>
              <a:rPr lang="en-AU" sz="2400" b="1" i="1" dirty="0" smtClean="0">
                <a:solidFill>
                  <a:schemeClr val="tx1"/>
                </a:solidFill>
              </a:rPr>
              <a:t> J Med 2011;</a:t>
            </a:r>
            <a:r>
              <a:rPr lang="en-AU" sz="2400" b="1" i="1" dirty="0">
                <a:solidFill>
                  <a:schemeClr val="tx1"/>
                </a:solidFill>
              </a:rPr>
              <a:t> 365:1201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9757" t="50052" r="39045" b="37828"/>
          <a:stretch/>
        </p:blipFill>
        <p:spPr>
          <a:xfrm>
            <a:off x="1982909" y="319496"/>
            <a:ext cx="6308333" cy="86977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-71918" y="2163307"/>
            <a:ext cx="12359810" cy="423968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2900" dirty="0"/>
              <a:t> </a:t>
            </a:r>
            <a:r>
              <a:rPr lang="en-AU" sz="4000" dirty="0">
                <a:solidFill>
                  <a:schemeClr val="tx1"/>
                </a:solidFill>
              </a:rPr>
              <a:t>The INIS Collaborative Group tested the hypothesis that adjunctive </a:t>
            </a:r>
            <a:r>
              <a:rPr lang="en-AU" sz="4000" dirty="0" err="1">
                <a:solidFill>
                  <a:schemeClr val="tx1"/>
                </a:solidFill>
              </a:rPr>
              <a:t>IVIg</a:t>
            </a:r>
            <a:r>
              <a:rPr lang="en-AU" sz="4000" dirty="0">
                <a:solidFill>
                  <a:schemeClr val="tx1"/>
                </a:solidFill>
              </a:rPr>
              <a:t> would reduce death or disability at 2 years in newborns with suspected or proven sepsis.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AU" sz="40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4000" dirty="0" smtClean="0">
                <a:solidFill>
                  <a:schemeClr val="tx1"/>
                </a:solidFill>
              </a:rPr>
              <a:t>INIS - co-ordinated </a:t>
            </a:r>
            <a:r>
              <a:rPr lang="en-AU" sz="4000" dirty="0">
                <a:solidFill>
                  <a:schemeClr val="tx1"/>
                </a:solidFill>
              </a:rPr>
              <a:t>by NPEU (UK MRC) and NHMRC CTC -</a:t>
            </a:r>
            <a:r>
              <a:rPr lang="en-AU" sz="4000" dirty="0" smtClean="0">
                <a:solidFill>
                  <a:schemeClr val="tx1"/>
                </a:solidFill>
              </a:rPr>
              <a:t> </a:t>
            </a:r>
            <a:r>
              <a:rPr lang="en-AU" sz="4000" dirty="0">
                <a:solidFill>
                  <a:schemeClr val="tx1"/>
                </a:solidFill>
              </a:rPr>
              <a:t>enrolled 3,493 newborns, including 1,398 in ANZ. It was the largest RCT of its kind in any specialty.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AU" sz="40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4000" dirty="0">
                <a:solidFill>
                  <a:srgbClr val="C00000"/>
                </a:solidFill>
              </a:rPr>
              <a:t>The relative risk </a:t>
            </a:r>
            <a:r>
              <a:rPr lang="en-AU" sz="4000" dirty="0" smtClean="0">
                <a:solidFill>
                  <a:srgbClr val="C00000"/>
                </a:solidFill>
              </a:rPr>
              <a:t>for </a:t>
            </a:r>
            <a:r>
              <a:rPr lang="en-AU" sz="4000" dirty="0">
                <a:solidFill>
                  <a:srgbClr val="C00000"/>
                </a:solidFill>
              </a:rPr>
              <a:t>death or disability at 2 </a:t>
            </a:r>
            <a:r>
              <a:rPr lang="en-AU" sz="4000" dirty="0" smtClean="0">
                <a:solidFill>
                  <a:srgbClr val="C00000"/>
                </a:solidFill>
              </a:rPr>
              <a:t>y was </a:t>
            </a:r>
            <a:r>
              <a:rPr lang="en-AU" sz="4000" dirty="0">
                <a:solidFill>
                  <a:srgbClr val="C00000"/>
                </a:solidFill>
              </a:rPr>
              <a:t>1.00 (95% CI 0.92-1.08).</a:t>
            </a:r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75488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20653" b="85381"/>
          <a:stretch/>
        </p:blipFill>
        <p:spPr>
          <a:xfrm>
            <a:off x="1125023" y="-125660"/>
            <a:ext cx="6837449" cy="6106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3188" y="745277"/>
            <a:ext cx="8096036" cy="1325563"/>
          </a:xfrm>
        </p:spPr>
        <p:txBody>
          <a:bodyPr>
            <a:normAutofit/>
          </a:bodyPr>
          <a:lstStyle/>
          <a:p>
            <a:r>
              <a:rPr lang="en-AU" sz="2400" b="1" i="1" dirty="0" smtClean="0">
                <a:solidFill>
                  <a:schemeClr val="tx1"/>
                </a:solidFill>
              </a:rPr>
              <a:t>INIS Collaborative Group: N </a:t>
            </a:r>
            <a:r>
              <a:rPr lang="en-AU" sz="2400" b="1" i="1" dirty="0" err="1" smtClean="0">
                <a:solidFill>
                  <a:schemeClr val="tx1"/>
                </a:solidFill>
              </a:rPr>
              <a:t>Engl</a:t>
            </a:r>
            <a:r>
              <a:rPr lang="en-AU" sz="2400" b="1" i="1" dirty="0" smtClean="0">
                <a:solidFill>
                  <a:schemeClr val="tx1"/>
                </a:solidFill>
              </a:rPr>
              <a:t> J Med 2011;</a:t>
            </a:r>
            <a:r>
              <a:rPr lang="en-AU" sz="2400" b="1" i="1" dirty="0">
                <a:solidFill>
                  <a:schemeClr val="tx1"/>
                </a:solidFill>
              </a:rPr>
              <a:t> 365:1201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9757" t="50052" r="39045" b="37828"/>
          <a:stretch/>
        </p:blipFill>
        <p:spPr>
          <a:xfrm>
            <a:off x="1787703" y="319496"/>
            <a:ext cx="6308333" cy="86977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0548" y="2111937"/>
            <a:ext cx="12298166" cy="423968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2900" dirty="0"/>
              <a:t> </a:t>
            </a:r>
            <a:r>
              <a:rPr lang="en-AU" sz="4000" dirty="0" smtClean="0">
                <a:solidFill>
                  <a:schemeClr val="tx1"/>
                </a:solidFill>
              </a:rPr>
              <a:t>Two Cochrane </a:t>
            </a:r>
            <a:r>
              <a:rPr lang="en-AU" sz="4000" dirty="0">
                <a:solidFill>
                  <a:schemeClr val="tx1"/>
                </a:solidFill>
              </a:rPr>
              <a:t>Reviews </a:t>
            </a:r>
            <a:r>
              <a:rPr lang="en-AU" sz="4000" dirty="0" smtClean="0">
                <a:solidFill>
                  <a:schemeClr val="tx1"/>
                </a:solidFill>
              </a:rPr>
              <a:t>concluded that adjunctive </a:t>
            </a:r>
            <a:r>
              <a:rPr lang="en-AU" sz="4000" dirty="0" err="1" smtClean="0">
                <a:solidFill>
                  <a:schemeClr val="tx1"/>
                </a:solidFill>
              </a:rPr>
              <a:t>IVIg</a:t>
            </a:r>
            <a:r>
              <a:rPr lang="en-AU" sz="4000" dirty="0" smtClean="0">
                <a:solidFill>
                  <a:schemeClr val="tx1"/>
                </a:solidFill>
              </a:rPr>
              <a:t> was ineffective* and </a:t>
            </a:r>
            <a:r>
              <a:rPr lang="en-AU" sz="4000" dirty="0">
                <a:solidFill>
                  <a:schemeClr val="tx1"/>
                </a:solidFill>
              </a:rPr>
              <a:t>recommended “no further </a:t>
            </a:r>
            <a:r>
              <a:rPr lang="en-AU" sz="4000" dirty="0" smtClean="0">
                <a:solidFill>
                  <a:schemeClr val="tx1"/>
                </a:solidFill>
              </a:rPr>
              <a:t>research”</a:t>
            </a:r>
            <a:r>
              <a:rPr lang="en-AU" sz="4000" baseline="30000" dirty="0" smtClean="0">
                <a:solidFill>
                  <a:schemeClr val="tx1"/>
                </a:solidFill>
              </a:rPr>
              <a:t>†</a:t>
            </a:r>
            <a:r>
              <a:rPr lang="en-AU" sz="4000" dirty="0" smtClean="0">
                <a:solidFill>
                  <a:schemeClr val="tx1"/>
                </a:solidFill>
              </a:rPr>
              <a:t> - reducing unnecessary expenditure.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AU" sz="40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4000" dirty="0">
                <a:solidFill>
                  <a:schemeClr val="tx1"/>
                </a:solidFill>
              </a:rPr>
              <a:t> </a:t>
            </a:r>
            <a:r>
              <a:rPr lang="en-AU" sz="4000" dirty="0" smtClean="0">
                <a:solidFill>
                  <a:srgbClr val="C00000"/>
                </a:solidFill>
              </a:rPr>
              <a:t>The National </a:t>
            </a:r>
            <a:r>
              <a:rPr lang="en-AU" sz="4000" dirty="0">
                <a:solidFill>
                  <a:srgbClr val="C00000"/>
                </a:solidFill>
              </a:rPr>
              <a:t>Blood Authority removed neonatal sepsis as an indication for </a:t>
            </a:r>
            <a:r>
              <a:rPr lang="en-AU" sz="4000" dirty="0" err="1" smtClean="0">
                <a:solidFill>
                  <a:srgbClr val="C00000"/>
                </a:solidFill>
              </a:rPr>
              <a:t>IVIg</a:t>
            </a:r>
            <a:endParaRPr lang="en-AU" sz="4000" dirty="0" smtClean="0">
              <a:solidFill>
                <a:srgbClr val="C0000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AU" sz="40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4000" dirty="0" smtClean="0">
                <a:solidFill>
                  <a:schemeClr val="tx1"/>
                </a:solidFill>
              </a:rPr>
              <a:t>Cited </a:t>
            </a:r>
            <a:r>
              <a:rPr lang="en-AU" sz="4000" dirty="0">
                <a:solidFill>
                  <a:schemeClr val="tx1"/>
                </a:solidFill>
              </a:rPr>
              <a:t>by 12 practice guidelines or </a:t>
            </a:r>
            <a:r>
              <a:rPr lang="en-AU" sz="4000" dirty="0" smtClean="0">
                <a:solidFill>
                  <a:schemeClr val="tx1"/>
                </a:solidFill>
              </a:rPr>
              <a:t>commentaries and by the </a:t>
            </a:r>
            <a:r>
              <a:rPr lang="en-AU" sz="4000" dirty="0">
                <a:solidFill>
                  <a:schemeClr val="tx1"/>
                </a:solidFill>
              </a:rPr>
              <a:t>Japanese and German Intensive Care Societies, showing influence across countries </a:t>
            </a:r>
            <a:r>
              <a:rPr lang="en-AU" sz="4000" dirty="0" smtClean="0">
                <a:solidFill>
                  <a:schemeClr val="tx1"/>
                </a:solidFill>
              </a:rPr>
              <a:t>and specialties.</a:t>
            </a:r>
          </a:p>
          <a:p>
            <a:endParaRPr lang="en-AU" dirty="0" smtClean="0"/>
          </a:p>
          <a:p>
            <a:pPr marL="0" indent="0">
              <a:buNone/>
            </a:pPr>
            <a:r>
              <a:rPr lang="en-AU" sz="2400" i="1" dirty="0" smtClean="0"/>
              <a:t>*DOI: 10.1002/14651858.CD001090.pub2;         </a:t>
            </a:r>
            <a:r>
              <a:rPr lang="en-AU" sz="2400" dirty="0" smtClean="0"/>
              <a:t>†</a:t>
            </a:r>
            <a:r>
              <a:rPr lang="en-AU" sz="2400" i="1" dirty="0" smtClean="0"/>
              <a:t>DOI: 10.1002/14651858.CD001239.pub5</a:t>
            </a:r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20838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20653" b="85381"/>
          <a:stretch/>
        </p:blipFill>
        <p:spPr>
          <a:xfrm>
            <a:off x="1484615" y="-125660"/>
            <a:ext cx="6837449" cy="6106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1709" y="1217892"/>
            <a:ext cx="8096036" cy="1325563"/>
          </a:xfrm>
        </p:spPr>
        <p:txBody>
          <a:bodyPr>
            <a:normAutofit/>
          </a:bodyPr>
          <a:lstStyle/>
          <a:p>
            <a:r>
              <a:rPr lang="en-AU" sz="2400" b="1" i="1" dirty="0" smtClean="0">
                <a:solidFill>
                  <a:schemeClr val="tx1"/>
                </a:solidFill>
              </a:rPr>
              <a:t> N </a:t>
            </a:r>
            <a:r>
              <a:rPr lang="en-AU" sz="2400" b="1" i="1" dirty="0" err="1" smtClean="0">
                <a:solidFill>
                  <a:schemeClr val="tx1"/>
                </a:solidFill>
              </a:rPr>
              <a:t>Engl</a:t>
            </a:r>
            <a:r>
              <a:rPr lang="en-AU" sz="2400" b="1" i="1" dirty="0" smtClean="0">
                <a:solidFill>
                  <a:schemeClr val="tx1"/>
                </a:solidFill>
              </a:rPr>
              <a:t> J </a:t>
            </a:r>
            <a:r>
              <a:rPr lang="en-AU" sz="2400" b="1" i="1" dirty="0">
                <a:solidFill>
                  <a:schemeClr val="tx1"/>
                </a:solidFill>
              </a:rPr>
              <a:t>Med 2016</a:t>
            </a:r>
            <a:r>
              <a:rPr lang="en-AU" sz="2400" b="1" i="1" dirty="0" smtClean="0">
                <a:solidFill>
                  <a:schemeClr val="tx1"/>
                </a:solidFill>
              </a:rPr>
              <a:t>; 374:749-60</a:t>
            </a:r>
            <a:r>
              <a:rPr lang="en-AU" sz="2400" b="1" i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2276327"/>
            <a:ext cx="12298166" cy="423968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2900" dirty="0"/>
              <a:t> </a:t>
            </a:r>
            <a:r>
              <a:rPr lang="en-AU" sz="4000" dirty="0" smtClean="0">
                <a:solidFill>
                  <a:schemeClr val="tx1"/>
                </a:solidFill>
              </a:rPr>
              <a:t>BOOST II Australia, NZ and UK tested whether targeting the low (85-89%) vs high (91-95%) end of the accepted range of oxygen saturation in 2,448 infants &lt;28 weeks gestation reduced death or disability at two years.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AU" sz="1400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AU" sz="14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4000" dirty="0" smtClean="0">
                <a:solidFill>
                  <a:schemeClr val="tx1"/>
                </a:solidFill>
              </a:rPr>
              <a:t>BOOST II Australia and BOOST II UK had stopped early after the DSMC disclosed </a:t>
            </a:r>
            <a:r>
              <a:rPr lang="en-AU" sz="4000" dirty="0" smtClean="0">
                <a:solidFill>
                  <a:srgbClr val="C00000"/>
                </a:solidFill>
              </a:rPr>
              <a:t>the low target increased mortality by 65% </a:t>
            </a:r>
            <a:r>
              <a:rPr lang="en-AU" sz="4000" dirty="0" smtClean="0">
                <a:solidFill>
                  <a:schemeClr val="tx1"/>
                </a:solidFill>
              </a:rPr>
              <a:t>in infants managed with a revised algorithm (RR 1.65, 95% CI 1.09 – 2.49, P=0.0003).*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AU" sz="1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AU" sz="100" dirty="0"/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endParaRPr lang="en-AU" sz="3400" i="1" dirty="0" smtClean="0"/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en-AU" sz="3400" i="1" dirty="0" smtClean="0"/>
              <a:t>* </a:t>
            </a:r>
            <a:r>
              <a:rPr lang="en-AU" sz="3400" i="1" dirty="0" err="1" smtClean="0"/>
              <a:t>Stenson</a:t>
            </a:r>
            <a:r>
              <a:rPr lang="en-AU" sz="3400" i="1" dirty="0" smtClean="0"/>
              <a:t> B, Brocklehurst P, Tarnow-Mordi W, NEJM 2011; 364: 1680-1.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5768" t="46329" r="38164" b="34894"/>
          <a:stretch/>
        </p:blipFill>
        <p:spPr>
          <a:xfrm>
            <a:off x="2784295" y="282406"/>
            <a:ext cx="5938465" cy="136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4310" y="1731606"/>
            <a:ext cx="8096036" cy="1325563"/>
          </a:xfrm>
        </p:spPr>
        <p:txBody>
          <a:bodyPr>
            <a:normAutofit/>
          </a:bodyPr>
          <a:lstStyle/>
          <a:p>
            <a:r>
              <a:rPr lang="en-AU" sz="2400" b="1" i="1" dirty="0" smtClean="0">
                <a:solidFill>
                  <a:schemeClr val="tx1"/>
                </a:solidFill>
              </a:rPr>
              <a:t> JAMA 2018; 319: 2190-2201 </a:t>
            </a:r>
            <a:endParaRPr lang="en-AU" sz="2400" b="1" i="1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-34248" y="2611393"/>
            <a:ext cx="12298166" cy="430941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2900" dirty="0"/>
              <a:t> </a:t>
            </a:r>
            <a:r>
              <a:rPr lang="en-AU" sz="4000" dirty="0" err="1" smtClean="0">
                <a:solidFill>
                  <a:schemeClr val="tx1"/>
                </a:solidFill>
              </a:rPr>
              <a:t>NeOProM</a:t>
            </a:r>
            <a:r>
              <a:rPr lang="en-AU" sz="4000" dirty="0" smtClean="0">
                <a:solidFill>
                  <a:schemeClr val="tx1"/>
                </a:solidFill>
              </a:rPr>
              <a:t>, a prospectively </a:t>
            </a:r>
            <a:r>
              <a:rPr lang="en-AU" sz="4000" dirty="0">
                <a:solidFill>
                  <a:schemeClr val="tx1"/>
                </a:solidFill>
              </a:rPr>
              <a:t>planned individual participant data meta analysis led by Lisa </a:t>
            </a:r>
            <a:r>
              <a:rPr lang="en-AU" sz="4000" dirty="0" err="1" smtClean="0">
                <a:solidFill>
                  <a:schemeClr val="tx1"/>
                </a:solidFill>
              </a:rPr>
              <a:t>Askie</a:t>
            </a:r>
            <a:r>
              <a:rPr lang="en-AU" sz="4000" dirty="0" smtClean="0">
                <a:solidFill>
                  <a:schemeClr val="tx1"/>
                </a:solidFill>
              </a:rPr>
              <a:t>, combined 4,965 infants in BOOST II Australia, NZ and UK, US SUPPORT and the Canadian Oxygen Trial (COT).</a:t>
            </a:r>
            <a:endParaRPr lang="en-AU" sz="1400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AU" sz="14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4000" dirty="0" err="1" smtClean="0">
                <a:solidFill>
                  <a:schemeClr val="tx1"/>
                </a:solidFill>
              </a:rPr>
              <a:t>NeOProM</a:t>
            </a:r>
            <a:r>
              <a:rPr lang="en-AU" sz="4000" dirty="0" smtClean="0">
                <a:solidFill>
                  <a:schemeClr val="tx1"/>
                </a:solidFill>
              </a:rPr>
              <a:t> found no difference in the primary outcome of death or disability [RR </a:t>
            </a:r>
            <a:r>
              <a:rPr lang="pl-PL" sz="4000" dirty="0" smtClean="0">
                <a:solidFill>
                  <a:schemeClr val="tx1"/>
                </a:solidFill>
              </a:rPr>
              <a:t>1.04</a:t>
            </a:r>
            <a:r>
              <a:rPr lang="en-AU" sz="4000" dirty="0" smtClean="0">
                <a:solidFill>
                  <a:schemeClr val="tx1"/>
                </a:solidFill>
              </a:rPr>
              <a:t>; </a:t>
            </a:r>
            <a:r>
              <a:rPr lang="pl-PL" sz="4000" dirty="0" smtClean="0">
                <a:solidFill>
                  <a:schemeClr val="tx1"/>
                </a:solidFill>
              </a:rPr>
              <a:t>95%</a:t>
            </a:r>
            <a:r>
              <a:rPr lang="en-AU" sz="4000" dirty="0" smtClean="0">
                <a:solidFill>
                  <a:schemeClr val="tx1"/>
                </a:solidFill>
              </a:rPr>
              <a:t> </a:t>
            </a:r>
            <a:r>
              <a:rPr lang="pl-PL" sz="4000" dirty="0" smtClean="0">
                <a:solidFill>
                  <a:schemeClr val="tx1"/>
                </a:solidFill>
              </a:rPr>
              <a:t>CI</a:t>
            </a:r>
            <a:r>
              <a:rPr lang="en-AU" sz="4000" dirty="0" smtClean="0">
                <a:solidFill>
                  <a:schemeClr val="tx1"/>
                </a:solidFill>
              </a:rPr>
              <a:t> </a:t>
            </a:r>
            <a:r>
              <a:rPr lang="pl-PL" sz="4000" dirty="0" smtClean="0">
                <a:solidFill>
                  <a:schemeClr val="tx1"/>
                </a:solidFill>
              </a:rPr>
              <a:t>0.98 </a:t>
            </a:r>
            <a:r>
              <a:rPr lang="pl-PL" sz="4000" dirty="0">
                <a:solidFill>
                  <a:schemeClr val="tx1"/>
                </a:solidFill>
              </a:rPr>
              <a:t>to </a:t>
            </a:r>
            <a:r>
              <a:rPr lang="pl-PL" sz="4000" dirty="0" smtClean="0">
                <a:solidFill>
                  <a:schemeClr val="tx1"/>
                </a:solidFill>
              </a:rPr>
              <a:t>1.09</a:t>
            </a:r>
            <a:r>
              <a:rPr lang="en-AU" sz="4000" dirty="0" smtClean="0">
                <a:solidFill>
                  <a:schemeClr val="tx1"/>
                </a:solidFill>
              </a:rPr>
              <a:t>], but in secondary analyses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AU" sz="14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4000" dirty="0" smtClean="0">
                <a:solidFill>
                  <a:srgbClr val="C00000"/>
                </a:solidFill>
              </a:rPr>
              <a:t>For every 1000 infants, targeting low oxygen saturation (85-89%) was</a:t>
            </a:r>
            <a:r>
              <a:rPr lang="en-AU" sz="4000" dirty="0" smtClean="0">
                <a:solidFill>
                  <a:schemeClr val="tx1"/>
                </a:solidFill>
              </a:rPr>
              <a:t>  </a:t>
            </a:r>
            <a:r>
              <a:rPr lang="en-AU" sz="4000" dirty="0" smtClean="0">
                <a:solidFill>
                  <a:srgbClr val="C00000"/>
                </a:solidFill>
              </a:rPr>
              <a:t>associated with 28 more deaths </a:t>
            </a:r>
            <a:r>
              <a:rPr lang="en-AU" sz="4000" dirty="0" smtClean="0">
                <a:solidFill>
                  <a:schemeClr val="tx1"/>
                </a:solidFill>
              </a:rPr>
              <a:t>than targeting 91-95% [P=0.01].</a:t>
            </a:r>
            <a:endParaRPr lang="en-AU" sz="3400" i="1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768" t="46329" r="38164" b="34894"/>
          <a:stretch/>
        </p:blipFill>
        <p:spPr>
          <a:xfrm>
            <a:off x="2784295" y="282406"/>
            <a:ext cx="6267235" cy="14368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734" t="18564" r="8727" b="44966"/>
          <a:stretch/>
        </p:blipFill>
        <p:spPr>
          <a:xfrm>
            <a:off x="116037" y="4"/>
            <a:ext cx="8935494" cy="219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21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011" t="40749" r="33707" b="11311"/>
          <a:stretch/>
        </p:blipFill>
        <p:spPr>
          <a:xfrm>
            <a:off x="107333" y="462321"/>
            <a:ext cx="6211274" cy="30298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43179" y="0"/>
            <a:ext cx="6834208" cy="6157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6454" y="3893901"/>
            <a:ext cx="3607825" cy="220563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094" y="4037748"/>
            <a:ext cx="8589198" cy="233222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 smtClean="0">
                <a:solidFill>
                  <a:schemeClr val="tx1"/>
                </a:solidFill>
              </a:rPr>
              <a:t>Compared delayed (60 sec) vs immediate (&lt;10 sec) cord clamping in 1,566 infants &lt;30 weeks.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AU" sz="100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AU" sz="1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AU" sz="100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dirty="0" smtClean="0">
                <a:solidFill>
                  <a:srgbClr val="C00000"/>
                </a:solidFill>
              </a:rPr>
              <a:t>No statistically significant difference in the primary outcome of death </a:t>
            </a:r>
            <a:r>
              <a:rPr lang="en-AU" dirty="0">
                <a:solidFill>
                  <a:srgbClr val="C00000"/>
                </a:solidFill>
              </a:rPr>
              <a:t>or major </a:t>
            </a:r>
            <a:r>
              <a:rPr lang="en-AU" dirty="0" smtClean="0">
                <a:solidFill>
                  <a:srgbClr val="C00000"/>
                </a:solidFill>
              </a:rPr>
              <a:t>morbidity.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92678" y="3492210"/>
            <a:ext cx="41813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i="1" dirty="0"/>
              <a:t>N </a:t>
            </a:r>
            <a:r>
              <a:rPr lang="en-AU" sz="2400" b="1" i="1" dirty="0" err="1"/>
              <a:t>Engl</a:t>
            </a:r>
            <a:r>
              <a:rPr lang="en-AU" sz="2400" b="1" i="1" dirty="0"/>
              <a:t> J Med 2016; 374:749-60</a:t>
            </a:r>
            <a:endParaRPr lang="en-AU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1133" y="2188394"/>
            <a:ext cx="3592067" cy="182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19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6CEAA3F-186F-488A-9EFA-6C87047DFCBA}"/>
              </a:ext>
            </a:extLst>
          </p:cNvPr>
          <p:cNvSpPr/>
          <p:nvPr/>
        </p:nvSpPr>
        <p:spPr>
          <a:xfrm>
            <a:off x="4602821" y="2852056"/>
            <a:ext cx="7366573" cy="4493538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just">
              <a:defRPr/>
            </a:pPr>
            <a:r>
              <a:rPr lang="en-US" sz="2800" dirty="0" smtClean="0">
                <a:ln w="0"/>
                <a:solidFill>
                  <a:prstClr val="black"/>
                </a:solidFill>
                <a:latin typeface="Calibri"/>
              </a:rPr>
              <a:t>When combined with </a:t>
            </a:r>
            <a:r>
              <a:rPr lang="en-US" sz="2800" dirty="0">
                <a:ln w="0"/>
                <a:solidFill>
                  <a:prstClr val="black"/>
                </a:solidFill>
                <a:latin typeface="Calibri"/>
              </a:rPr>
              <a:t>17 other RCTs of delayed cord clamping, in a systematic review in 2,834 infants of &lt;37 weeks gestation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endParaRPr lang="en-AU" sz="100" b="1" dirty="0">
              <a:ln w="0"/>
              <a:solidFill>
                <a:prstClr val="black"/>
              </a:solidFill>
              <a:latin typeface="Calibri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en-AU" sz="100" b="1" dirty="0">
              <a:ln w="0"/>
              <a:solidFill>
                <a:prstClr val="black"/>
              </a:solidFill>
              <a:latin typeface="Calibri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en-AU" sz="100" b="1" dirty="0">
              <a:ln w="0"/>
              <a:solidFill>
                <a:prstClr val="black"/>
              </a:solidFill>
              <a:latin typeface="Calibri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en-AU" sz="100" b="1" dirty="0">
              <a:ln w="0"/>
              <a:solidFill>
                <a:prstClr val="black"/>
              </a:solidFill>
              <a:latin typeface="Calibri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en-AU" sz="100" b="1" dirty="0">
              <a:ln w="0"/>
              <a:solidFill>
                <a:prstClr val="black"/>
              </a:solidFill>
              <a:latin typeface="Calibri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en-AU" sz="100" b="1" dirty="0">
              <a:ln w="0"/>
              <a:solidFill>
                <a:prstClr val="black"/>
              </a:solidFill>
              <a:latin typeface="Calibri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en-AU" sz="100" b="1" dirty="0">
              <a:ln w="0"/>
              <a:solidFill>
                <a:prstClr val="black"/>
              </a:solidFill>
              <a:latin typeface="Calibri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en-AU" sz="100" b="1" dirty="0">
              <a:ln w="0"/>
              <a:solidFill>
                <a:prstClr val="black"/>
              </a:solidFill>
              <a:latin typeface="Calibri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en-AU" sz="100" b="1" dirty="0">
              <a:ln w="0"/>
              <a:solidFill>
                <a:prstClr val="black"/>
              </a:solidFill>
              <a:latin typeface="Calibri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en-AU" sz="100" b="1" dirty="0">
              <a:ln w="0"/>
              <a:solidFill>
                <a:prstClr val="black"/>
              </a:solidFill>
              <a:latin typeface="Calibri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en-AU" sz="100" b="1" dirty="0">
              <a:ln w="0"/>
              <a:solidFill>
                <a:prstClr val="black"/>
              </a:solidFill>
              <a:latin typeface="Calibri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en-AU" sz="100" b="1" dirty="0">
              <a:ln w="0"/>
              <a:solidFill>
                <a:prstClr val="black"/>
              </a:solidFill>
              <a:latin typeface="Calibri"/>
            </a:endParaRPr>
          </a:p>
          <a:p>
            <a:pPr algn="just">
              <a:defRPr/>
            </a:pPr>
            <a:r>
              <a:rPr lang="en-AU" sz="2800" b="1" dirty="0">
                <a:ln w="0"/>
                <a:solidFill>
                  <a:prstClr val="black"/>
                </a:solidFill>
                <a:latin typeface="Calibri"/>
              </a:rPr>
              <a:t>Delayed clamping reduced the relative risk of</a:t>
            </a:r>
            <a:r>
              <a:rPr lang="en-AU" sz="100" b="1" dirty="0">
                <a:ln w="0"/>
                <a:solidFill>
                  <a:prstClr val="black"/>
                </a:solidFill>
                <a:latin typeface="Calibri"/>
              </a:rPr>
              <a:t>  </a:t>
            </a:r>
            <a:r>
              <a:rPr lang="en-AU" sz="2800" b="1" dirty="0">
                <a:ln w="0"/>
                <a:solidFill>
                  <a:prstClr val="black"/>
                </a:solidFill>
                <a:latin typeface="Calibri"/>
              </a:rPr>
              <a:t> the primary outcome of hospital mortality by 32% [P=0.006]</a:t>
            </a:r>
            <a:endParaRPr lang="en-AU" sz="100" b="1" dirty="0">
              <a:ln w="0"/>
              <a:solidFill>
                <a:prstClr val="black"/>
              </a:solidFill>
              <a:latin typeface="Calibri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en-AU" sz="100" b="1" dirty="0">
              <a:ln w="0"/>
              <a:solidFill>
                <a:prstClr val="black"/>
              </a:solidFill>
              <a:latin typeface="Calibri"/>
            </a:endParaRPr>
          </a:p>
          <a:p>
            <a:pPr algn="just">
              <a:defRPr/>
            </a:pPr>
            <a:endParaRPr lang="en-AU" sz="100" b="1" dirty="0">
              <a:ln w="0"/>
              <a:solidFill>
                <a:prstClr val="black"/>
              </a:solidFill>
              <a:latin typeface="Calibri"/>
            </a:endParaRPr>
          </a:p>
          <a:p>
            <a:pPr algn="just">
              <a:defRPr/>
            </a:pPr>
            <a:endParaRPr lang="en-AU" sz="100" b="1" dirty="0">
              <a:ln w="0"/>
              <a:solidFill>
                <a:prstClr val="black"/>
              </a:solidFill>
              <a:latin typeface="Calibri"/>
            </a:endParaRPr>
          </a:p>
          <a:p>
            <a:pPr algn="just">
              <a:defRPr/>
            </a:pPr>
            <a:endParaRPr lang="en-AU" sz="100" b="1" dirty="0">
              <a:ln w="0"/>
              <a:solidFill>
                <a:prstClr val="black"/>
              </a:solidFill>
              <a:latin typeface="Calibri"/>
            </a:endParaRPr>
          </a:p>
          <a:p>
            <a:pPr algn="just">
              <a:defRPr/>
            </a:pPr>
            <a:endParaRPr lang="en-AU" sz="100" b="1" dirty="0">
              <a:ln w="0"/>
              <a:solidFill>
                <a:prstClr val="black"/>
              </a:solidFill>
              <a:latin typeface="Calibri"/>
            </a:endParaRPr>
          </a:p>
          <a:p>
            <a:pPr algn="just">
              <a:defRPr/>
            </a:pPr>
            <a:endParaRPr lang="en-AU" sz="100" b="1" dirty="0">
              <a:ln w="0"/>
              <a:solidFill>
                <a:prstClr val="black"/>
              </a:solidFill>
              <a:latin typeface="Calibri"/>
            </a:endParaRPr>
          </a:p>
          <a:p>
            <a:pPr algn="just">
              <a:defRPr/>
            </a:pPr>
            <a:r>
              <a:rPr lang="en-AU" sz="3000" dirty="0" smtClean="0">
                <a:ln w="0"/>
                <a:solidFill>
                  <a:srgbClr val="C00000"/>
                </a:solidFill>
                <a:latin typeface="Calibri"/>
              </a:rPr>
              <a:t>Risk </a:t>
            </a:r>
            <a:r>
              <a:rPr lang="en-AU" sz="3000" dirty="0">
                <a:ln w="0"/>
                <a:solidFill>
                  <a:srgbClr val="C00000"/>
                </a:solidFill>
                <a:latin typeface="Calibri"/>
              </a:rPr>
              <a:t>Ratio 0.68, 95% CI 0.52 to 0.90; P=0.006 </a:t>
            </a:r>
          </a:p>
          <a:p>
            <a:pPr algn="just">
              <a:defRPr/>
            </a:pPr>
            <a:r>
              <a:rPr lang="en-AU" sz="3000" dirty="0">
                <a:ln w="0"/>
                <a:solidFill>
                  <a:prstClr val="black"/>
                </a:solidFill>
                <a:latin typeface="Calibri"/>
              </a:rPr>
              <a:t>	</a:t>
            </a:r>
          </a:p>
          <a:p>
            <a:pPr algn="just">
              <a:defRPr/>
            </a:pPr>
            <a:endParaRPr lang="en-AU" sz="100" b="1" dirty="0">
              <a:ln w="0"/>
              <a:solidFill>
                <a:prstClr val="black"/>
              </a:solidFill>
              <a:latin typeface="Calibri"/>
            </a:endParaRPr>
          </a:p>
          <a:p>
            <a:pPr algn="just">
              <a:defRPr/>
            </a:pPr>
            <a:endParaRPr lang="en-AU" sz="100" b="1" dirty="0">
              <a:ln w="0"/>
              <a:solidFill>
                <a:prstClr val="black"/>
              </a:solidFill>
              <a:latin typeface="Calibri"/>
            </a:endParaRPr>
          </a:p>
          <a:p>
            <a:pPr algn="just">
              <a:defRPr/>
            </a:pPr>
            <a:endParaRPr lang="en-AU" sz="100" b="1" dirty="0">
              <a:ln w="0"/>
              <a:solidFill>
                <a:prstClr val="black"/>
              </a:solidFill>
              <a:latin typeface="Calibri"/>
            </a:endParaRPr>
          </a:p>
          <a:p>
            <a:pPr algn="just">
              <a:defRPr/>
            </a:pPr>
            <a:endParaRPr lang="en-AU" sz="100" b="1" dirty="0">
              <a:ln w="0"/>
              <a:solidFill>
                <a:prstClr val="black"/>
              </a:solidFill>
              <a:latin typeface="Calibri"/>
            </a:endParaRPr>
          </a:p>
          <a:p>
            <a:pPr algn="just">
              <a:defRPr/>
            </a:pPr>
            <a:endParaRPr lang="en-AU" sz="100" dirty="0">
              <a:ln w="0"/>
              <a:solidFill>
                <a:prstClr val="black"/>
              </a:solidFill>
              <a:latin typeface="Calibri"/>
            </a:endParaRPr>
          </a:p>
          <a:p>
            <a:pPr algn="just">
              <a:defRPr/>
            </a:pPr>
            <a:endParaRPr lang="en-AU" sz="100" dirty="0">
              <a:ln w="0"/>
              <a:solidFill>
                <a:prstClr val="black"/>
              </a:solidFill>
              <a:latin typeface="Calibri"/>
            </a:endParaRPr>
          </a:p>
          <a:p>
            <a:pPr algn="just">
              <a:defRPr/>
            </a:pPr>
            <a:endParaRPr lang="en-AU" sz="100" dirty="0">
              <a:ln w="0"/>
              <a:solidFill>
                <a:prstClr val="black"/>
              </a:solidFill>
              <a:latin typeface="Calibri"/>
            </a:endParaRPr>
          </a:p>
          <a:p>
            <a:pPr algn="just">
              <a:defRPr/>
            </a:pPr>
            <a:endParaRPr lang="en-AU" sz="100" dirty="0">
              <a:ln w="0"/>
              <a:solidFill>
                <a:prstClr val="black"/>
              </a:solidFill>
              <a:latin typeface="Calibri"/>
            </a:endParaRPr>
          </a:p>
          <a:p>
            <a:pPr algn="just">
              <a:defRPr/>
            </a:pPr>
            <a:endParaRPr lang="en-US" sz="3200" dirty="0">
              <a:ln w="0"/>
              <a:solidFill>
                <a:srgbClr val="D58A44"/>
              </a:solidFill>
              <a:latin typeface="Calibri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9" t="25714" r="62050" b="61965"/>
          <a:stretch/>
        </p:blipFill>
        <p:spPr bwMode="auto">
          <a:xfrm>
            <a:off x="7984175" y="-37658"/>
            <a:ext cx="4242071" cy="1280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1" t="19911" r="40261" b="47410"/>
          <a:stretch/>
        </p:blipFill>
        <p:spPr bwMode="auto">
          <a:xfrm>
            <a:off x="-2772816" y="-477789"/>
            <a:ext cx="2592288" cy="1098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F38E262-B994-4862-802C-3CD82C00B84F}"/>
              </a:ext>
            </a:extLst>
          </p:cNvPr>
          <p:cNvSpPr/>
          <p:nvPr/>
        </p:nvSpPr>
        <p:spPr>
          <a:xfrm flipV="1">
            <a:off x="-684584" y="1152128"/>
            <a:ext cx="395536" cy="5301208"/>
          </a:xfrm>
          <a:prstGeom prst="rect">
            <a:avLst/>
          </a:prstGeom>
          <a:solidFill>
            <a:srgbClr val="E6B61D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9087" y="424327"/>
            <a:ext cx="3078559" cy="1060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0" t="35040" r="8324" b="48016"/>
          <a:stretch/>
        </p:blipFill>
        <p:spPr bwMode="auto">
          <a:xfrm>
            <a:off x="154113" y="1234175"/>
            <a:ext cx="12037887" cy="1589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8935"/>
          <a:stretch/>
        </p:blipFill>
        <p:spPr bwMode="auto">
          <a:xfrm>
            <a:off x="0" y="3436"/>
            <a:ext cx="8094085" cy="12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8184" y="3038822"/>
            <a:ext cx="9955631" cy="7803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65240" y="1498994"/>
            <a:ext cx="2612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                             </a:t>
            </a:r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1510" y="2983630"/>
            <a:ext cx="4276548" cy="261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71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61" y="256857"/>
            <a:ext cx="10515600" cy="1094787"/>
          </a:xfrm>
        </p:spPr>
        <p:txBody>
          <a:bodyPr/>
          <a:lstStyle/>
          <a:p>
            <a:r>
              <a:rPr lang="en-AU" dirty="0" smtClean="0"/>
              <a:t>A pioneering collaboration with parents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994" t="48004" r="24278" b="21537"/>
          <a:stretch/>
        </p:blipFill>
        <p:spPr>
          <a:xfrm>
            <a:off x="308232" y="1181537"/>
            <a:ext cx="10048119" cy="24689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026" y="4130215"/>
            <a:ext cx="1207897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/>
              <a:t>A</a:t>
            </a:r>
            <a:r>
              <a:rPr lang="en-AU" sz="3200" dirty="0" smtClean="0"/>
              <a:t> cluster RCT </a:t>
            </a:r>
            <a:r>
              <a:rPr lang="en-AU" sz="3200" smtClean="0"/>
              <a:t>in 1,786 mother-infant pairs in 26 </a:t>
            </a:r>
            <a:r>
              <a:rPr lang="en-AU" sz="3200" dirty="0" smtClean="0"/>
              <a:t>NICUs in Canada, Australia and NZ, showed that training parents as primary caregivers at the </a:t>
            </a:r>
            <a:r>
              <a:rPr lang="en-AU" sz="3200" dirty="0" err="1" smtClean="0"/>
              <a:t>cotside</a:t>
            </a:r>
            <a:r>
              <a:rPr lang="en-AU" sz="3200" dirty="0" smtClean="0"/>
              <a:t> </a:t>
            </a:r>
            <a:r>
              <a:rPr lang="en-AU" sz="3200" dirty="0" smtClean="0">
                <a:solidFill>
                  <a:srgbClr val="C00000"/>
                </a:solidFill>
              </a:rPr>
              <a:t>improved </a:t>
            </a:r>
            <a:r>
              <a:rPr lang="en-AU" sz="3200" dirty="0">
                <a:solidFill>
                  <a:srgbClr val="C00000"/>
                </a:solidFill>
              </a:rPr>
              <a:t>infant weight gain, decreased parent stress and anxiety, </a:t>
            </a:r>
            <a:r>
              <a:rPr lang="en-AU" sz="3200" dirty="0" smtClean="0">
                <a:solidFill>
                  <a:srgbClr val="C00000"/>
                </a:solidFill>
              </a:rPr>
              <a:t>and increased exclusive </a:t>
            </a:r>
            <a:r>
              <a:rPr lang="en-AU" sz="3200" dirty="0">
                <a:solidFill>
                  <a:srgbClr val="C00000"/>
                </a:solidFill>
              </a:rPr>
              <a:t>breastmilk </a:t>
            </a:r>
            <a:r>
              <a:rPr lang="en-AU" sz="3200" dirty="0" smtClean="0">
                <a:solidFill>
                  <a:srgbClr val="C00000"/>
                </a:solidFill>
              </a:rPr>
              <a:t>feeding </a:t>
            </a:r>
            <a:endParaRPr lang="en-AU" sz="3200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9376" y="3574403"/>
            <a:ext cx="100479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i="1" dirty="0" smtClean="0"/>
              <a:t>Lancet Child </a:t>
            </a:r>
            <a:r>
              <a:rPr lang="en-AU" sz="2400" b="1" i="1" dirty="0" err="1" smtClean="0"/>
              <a:t>Adolesc</a:t>
            </a:r>
            <a:r>
              <a:rPr lang="en-AU" sz="2400" b="1" i="1" dirty="0" smtClean="0"/>
              <a:t> Health 2018;</a:t>
            </a:r>
            <a:r>
              <a:rPr lang="en-AU" i="1" dirty="0"/>
              <a:t> </a:t>
            </a:r>
            <a:r>
              <a:rPr lang="en-AU" i="1" dirty="0" smtClean="0"/>
              <a:t>DOI: 10.1016</a:t>
            </a:r>
            <a:r>
              <a:rPr lang="en-AU" i="1" dirty="0"/>
              <a:t>/ S2352-4642(18)30038-5 </a:t>
            </a:r>
            <a:r>
              <a:rPr lang="en-AU" sz="2400" b="1" i="1" dirty="0" smtClean="0"/>
              <a:t> </a:t>
            </a:r>
            <a:endParaRPr lang="en-AU" sz="2400" i="1" dirty="0"/>
          </a:p>
        </p:txBody>
      </p:sp>
    </p:spTree>
    <p:extLst>
      <p:ext uri="{BB962C8B-B14F-4D97-AF65-F5344CB8AC3E}">
        <p14:creationId xmlns:p14="http://schemas.microsoft.com/office/powerpoint/2010/main" val="82708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979</Words>
  <Application>Microsoft Office PowerPoint</Application>
  <PresentationFormat>Widescreen</PresentationFormat>
  <Paragraphs>109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2_Office Theme</vt:lpstr>
      <vt:lpstr>Neonatal and Perinatal Trials: 30 years in 10 minutes </vt:lpstr>
      <vt:lpstr>Outline</vt:lpstr>
      <vt:lpstr>INIS Collaborative Group: N Engl J Med 2011; 365:1201</vt:lpstr>
      <vt:lpstr>INIS Collaborative Group: N Engl J Med 2011; 365:1201</vt:lpstr>
      <vt:lpstr> N Engl J Med 2016; 374:749-60.</vt:lpstr>
      <vt:lpstr> JAMA 2018; 319: 2190-2201 </vt:lpstr>
      <vt:lpstr>PowerPoint Presentation</vt:lpstr>
      <vt:lpstr>PowerPoint Presentation</vt:lpstr>
      <vt:lpstr>A pioneering collaboration with parents</vt:lpstr>
      <vt:lpstr>Peto R, Baigent C. BMJ 1998; 317:1170–1</vt:lpstr>
      <vt:lpstr>Sample sizes for relative risk reductions in death  of 10% or 20% with 90% power at 2p&lt;0.05 </vt:lpstr>
      <vt:lpstr>The challenge</vt:lpstr>
      <vt:lpstr>PowerPoint Presentation</vt:lpstr>
      <vt:lpstr> Embedding Megatrials in Care to  Transform  Perinatal Outcomes</vt:lpstr>
    </vt:vector>
  </TitlesOfParts>
  <Company>NHMRC CTC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Munro</dc:creator>
  <cp:lastModifiedBy>Lindy Baker</cp:lastModifiedBy>
  <cp:revision>39</cp:revision>
  <dcterms:created xsi:type="dcterms:W3CDTF">2019-02-25T02:36:25Z</dcterms:created>
  <dcterms:modified xsi:type="dcterms:W3CDTF">2019-03-01T02:14:17Z</dcterms:modified>
</cp:coreProperties>
</file>